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438" r:id="rId3"/>
    <p:sldId id="358"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25" r:id="rId30"/>
    <p:sldId id="359" r:id="rId31"/>
    <p:sldId id="364" r:id="rId32"/>
    <p:sldId id="409" r:id="rId33"/>
    <p:sldId id="360" r:id="rId34"/>
    <p:sldId id="362" r:id="rId35"/>
    <p:sldId id="363" r:id="rId36"/>
    <p:sldId id="365" r:id="rId37"/>
    <p:sldId id="366" r:id="rId38"/>
    <p:sldId id="367" r:id="rId39"/>
    <p:sldId id="368" r:id="rId40"/>
    <p:sldId id="378" r:id="rId41"/>
    <p:sldId id="369" r:id="rId42"/>
    <p:sldId id="370" r:id="rId43"/>
    <p:sldId id="371" r:id="rId44"/>
    <p:sldId id="372" r:id="rId45"/>
    <p:sldId id="373" r:id="rId46"/>
    <p:sldId id="374" r:id="rId47"/>
    <p:sldId id="375" r:id="rId48"/>
    <p:sldId id="376" r:id="rId49"/>
    <p:sldId id="377"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400" r:id="rId71"/>
    <p:sldId id="401" r:id="rId72"/>
    <p:sldId id="402" r:id="rId73"/>
    <p:sldId id="404" r:id="rId74"/>
    <p:sldId id="403" r:id="rId75"/>
    <p:sldId id="405" r:id="rId76"/>
    <p:sldId id="406" r:id="rId77"/>
    <p:sldId id="407" r:id="rId78"/>
    <p:sldId id="399" r:id="rId79"/>
    <p:sldId id="408" r:id="rId8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22C16"/>
    <a:srgbClr val="0C788E"/>
    <a:srgbClr val="025198"/>
    <a:srgbClr val="1C1C1C"/>
    <a:srgbClr val="660066"/>
    <a:srgbClr val="00005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29" autoAdjust="0"/>
    <p:restoredTop sz="94652" autoAdjust="0"/>
  </p:normalViewPr>
  <p:slideViewPr>
    <p:cSldViewPr>
      <p:cViewPr>
        <p:scale>
          <a:sx n="80" d="100"/>
          <a:sy n="80" d="100"/>
        </p:scale>
        <p:origin x="-594"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DD79B40-B387-4695-AF52-5CA907CFB3C2}" type="datetimeFigureOut">
              <a:rPr lang="tr-TR"/>
              <a:pPr>
                <a:defRPr/>
              </a:pPr>
              <a:t>16.10.2015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BDE6C35-C121-4DF6-86DA-9B98A2FC8DBB}" type="slidenum">
              <a:rPr lang="tr-TR"/>
              <a:pPr>
                <a:defRPr/>
              </a:pPr>
              <a:t>‹#›</a:t>
            </a:fld>
            <a:endParaRPr lang="tr-TR"/>
          </a:p>
        </p:txBody>
      </p:sp>
    </p:spTree>
    <p:extLst>
      <p:ext uri="{BB962C8B-B14F-4D97-AF65-F5344CB8AC3E}">
        <p14:creationId xmlns:p14="http://schemas.microsoft.com/office/powerpoint/2010/main" val="3282459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01A119-D50A-40F7-A462-BC0903A9450B}" type="slidenum">
              <a:rPr lang="tr-TR" altLang="tr-TR" smtClean="0"/>
              <a:pPr eaLnBrk="1" hangingPunct="1"/>
              <a:t>1</a:t>
            </a:fld>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DC349A-EFC7-41AA-9378-5FB551A373CF}" type="slidenum">
              <a:rPr lang="es-ES"/>
              <a:pPr>
                <a:defRPr/>
              </a:pPr>
              <a:t>‹#›</a:t>
            </a:fld>
            <a:endParaRPr lang="es-ES"/>
          </a:p>
        </p:txBody>
      </p:sp>
    </p:spTree>
    <p:extLst>
      <p:ext uri="{BB962C8B-B14F-4D97-AF65-F5344CB8AC3E}">
        <p14:creationId xmlns:p14="http://schemas.microsoft.com/office/powerpoint/2010/main" val="3684751298"/>
      </p:ext>
    </p:extLst>
  </p:cSld>
  <p:clrMapOvr>
    <a:masterClrMapping/>
  </p:clrMapOvr>
  <p:transition spd="med">
    <p:wipe dir="r"/>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542A645-91D2-47CF-90B6-6885F2734AD3}" type="slidenum">
              <a:rPr lang="es-ES"/>
              <a:pPr>
                <a:defRPr/>
              </a:pPr>
              <a:t>‹#›</a:t>
            </a:fld>
            <a:endParaRPr lang="es-ES"/>
          </a:p>
        </p:txBody>
      </p:sp>
    </p:spTree>
    <p:extLst>
      <p:ext uri="{BB962C8B-B14F-4D97-AF65-F5344CB8AC3E}">
        <p14:creationId xmlns:p14="http://schemas.microsoft.com/office/powerpoint/2010/main" val="3066804397"/>
      </p:ext>
    </p:extLst>
  </p:cSld>
  <p:clrMapOvr>
    <a:masterClrMapping/>
  </p:clrMapOvr>
  <p:transition spd="med">
    <p:wipe dir="r"/>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20C4AAF-7F5B-4753-93F7-F1B4C232D1FC}" type="slidenum">
              <a:rPr lang="es-ES"/>
              <a:pPr>
                <a:defRPr/>
              </a:pPr>
              <a:t>‹#›</a:t>
            </a:fld>
            <a:endParaRPr lang="es-ES"/>
          </a:p>
        </p:txBody>
      </p:sp>
    </p:spTree>
    <p:extLst>
      <p:ext uri="{BB962C8B-B14F-4D97-AF65-F5344CB8AC3E}">
        <p14:creationId xmlns:p14="http://schemas.microsoft.com/office/powerpoint/2010/main" val="2152234563"/>
      </p:ext>
    </p:extLst>
  </p:cSld>
  <p:clrMapOvr>
    <a:masterClrMapping/>
  </p:clrMapOvr>
  <p:transition spd="med">
    <p:wipe dir="r"/>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BD7DF1-3E5A-4FD3-B903-AE642F48E797}" type="slidenum">
              <a:rPr lang="es-ES"/>
              <a:pPr>
                <a:defRPr/>
              </a:pPr>
              <a:t>‹#›</a:t>
            </a:fld>
            <a:endParaRPr lang="es-ES"/>
          </a:p>
        </p:txBody>
      </p:sp>
    </p:spTree>
    <p:extLst>
      <p:ext uri="{BB962C8B-B14F-4D97-AF65-F5344CB8AC3E}">
        <p14:creationId xmlns:p14="http://schemas.microsoft.com/office/powerpoint/2010/main" val="3113531970"/>
      </p:ext>
    </p:extLst>
  </p:cSld>
  <p:clrMapOvr>
    <a:masterClrMapping/>
  </p:clrMapOvr>
  <p:transition spd="med">
    <p:wipe dir="r"/>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5503847-463F-4025-AC61-EB019634C750}" type="slidenum">
              <a:rPr lang="es-ES"/>
              <a:pPr>
                <a:defRPr/>
              </a:pPr>
              <a:t>‹#›</a:t>
            </a:fld>
            <a:endParaRPr lang="es-ES"/>
          </a:p>
        </p:txBody>
      </p:sp>
    </p:spTree>
    <p:extLst>
      <p:ext uri="{BB962C8B-B14F-4D97-AF65-F5344CB8AC3E}">
        <p14:creationId xmlns:p14="http://schemas.microsoft.com/office/powerpoint/2010/main" val="198654604"/>
      </p:ext>
    </p:extLst>
  </p:cSld>
  <p:clrMapOvr>
    <a:masterClrMapping/>
  </p:clrMapOvr>
  <p:transition spd="med">
    <p:wipe dir="r"/>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76E2111-373C-4F74-8ED9-E13B32D97C0B}" type="slidenum">
              <a:rPr lang="es-ES"/>
              <a:pPr>
                <a:defRPr/>
              </a:pPr>
              <a:t>‹#›</a:t>
            </a:fld>
            <a:endParaRPr lang="es-ES"/>
          </a:p>
        </p:txBody>
      </p:sp>
    </p:spTree>
    <p:extLst>
      <p:ext uri="{BB962C8B-B14F-4D97-AF65-F5344CB8AC3E}">
        <p14:creationId xmlns:p14="http://schemas.microsoft.com/office/powerpoint/2010/main" val="1891501409"/>
      </p:ext>
    </p:extLst>
  </p:cSld>
  <p:clrMapOvr>
    <a:masterClrMapping/>
  </p:clrMapOvr>
  <p:transition spd="med">
    <p:wipe dir="r"/>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C888841-5DA6-46A4-BE4D-78FB7F45CCF5}" type="slidenum">
              <a:rPr lang="es-ES"/>
              <a:pPr>
                <a:defRPr/>
              </a:pPr>
              <a:t>‹#›</a:t>
            </a:fld>
            <a:endParaRPr lang="es-ES"/>
          </a:p>
        </p:txBody>
      </p:sp>
    </p:spTree>
    <p:extLst>
      <p:ext uri="{BB962C8B-B14F-4D97-AF65-F5344CB8AC3E}">
        <p14:creationId xmlns:p14="http://schemas.microsoft.com/office/powerpoint/2010/main" val="2923168140"/>
      </p:ext>
    </p:extLst>
  </p:cSld>
  <p:clrMapOvr>
    <a:masterClrMapping/>
  </p:clrMapOvr>
  <p:transition spd="med">
    <p:wipe dir="r"/>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B4934ACD-77E2-4A31-8AC2-24E9F62786B3}" type="slidenum">
              <a:rPr lang="es-ES"/>
              <a:pPr>
                <a:defRPr/>
              </a:pPr>
              <a:t>‹#›</a:t>
            </a:fld>
            <a:endParaRPr lang="es-ES"/>
          </a:p>
        </p:txBody>
      </p:sp>
    </p:spTree>
    <p:extLst>
      <p:ext uri="{BB962C8B-B14F-4D97-AF65-F5344CB8AC3E}">
        <p14:creationId xmlns:p14="http://schemas.microsoft.com/office/powerpoint/2010/main" val="3476073169"/>
      </p:ext>
    </p:extLst>
  </p:cSld>
  <p:clrMapOvr>
    <a:masterClrMapping/>
  </p:clrMapOvr>
  <p:transition spd="med">
    <p:wipe dir="r"/>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5993EC8-B9FC-4E18-AFC6-76CBB5D6367F}" type="slidenum">
              <a:rPr lang="es-ES"/>
              <a:pPr>
                <a:defRPr/>
              </a:pPr>
              <a:t>‹#›</a:t>
            </a:fld>
            <a:endParaRPr lang="es-ES"/>
          </a:p>
        </p:txBody>
      </p:sp>
    </p:spTree>
    <p:extLst>
      <p:ext uri="{BB962C8B-B14F-4D97-AF65-F5344CB8AC3E}">
        <p14:creationId xmlns:p14="http://schemas.microsoft.com/office/powerpoint/2010/main" val="2037167226"/>
      </p:ext>
    </p:extLst>
  </p:cSld>
  <p:clrMapOvr>
    <a:masterClrMapping/>
  </p:clrMapOvr>
  <p:transition spd="med">
    <p:wipe dir="r"/>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1D6CDB2-86C7-4947-80A6-0432727CD1B7}" type="slidenum">
              <a:rPr lang="es-ES"/>
              <a:pPr>
                <a:defRPr/>
              </a:pPr>
              <a:t>‹#›</a:t>
            </a:fld>
            <a:endParaRPr lang="es-ES"/>
          </a:p>
        </p:txBody>
      </p:sp>
    </p:spTree>
    <p:extLst>
      <p:ext uri="{BB962C8B-B14F-4D97-AF65-F5344CB8AC3E}">
        <p14:creationId xmlns:p14="http://schemas.microsoft.com/office/powerpoint/2010/main" val="3140991731"/>
      </p:ext>
    </p:extLst>
  </p:cSld>
  <p:clrMapOvr>
    <a:masterClrMapping/>
  </p:clrMapOvr>
  <p:transition spd="med">
    <p:wipe dir="r"/>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2619FBF-7EE2-499D-BFE5-E4401F3146E4}" type="slidenum">
              <a:rPr lang="es-ES"/>
              <a:pPr>
                <a:defRPr/>
              </a:pPr>
              <a:t>‹#›</a:t>
            </a:fld>
            <a:endParaRPr lang="es-ES"/>
          </a:p>
        </p:txBody>
      </p:sp>
    </p:spTree>
    <p:extLst>
      <p:ext uri="{BB962C8B-B14F-4D97-AF65-F5344CB8AC3E}">
        <p14:creationId xmlns:p14="http://schemas.microsoft.com/office/powerpoint/2010/main" val="101563058"/>
      </p:ext>
    </p:extLst>
  </p:cSld>
  <p:clrMapOvr>
    <a:masterClrMapping/>
  </p:clrMapOvr>
  <p:transition spd="med">
    <p:wipe dir="r"/>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tr-T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tr-TR" smtClean="0"/>
              <a:t>Haga clic para modificar el estilo de texto del patrón</a:t>
            </a:r>
          </a:p>
          <a:p>
            <a:pPr lvl="1"/>
            <a:r>
              <a:rPr lang="es-ES" altLang="tr-TR" smtClean="0"/>
              <a:t>Segundo nivel</a:t>
            </a:r>
          </a:p>
          <a:p>
            <a:pPr lvl="2"/>
            <a:r>
              <a:rPr lang="es-ES" altLang="tr-TR" smtClean="0"/>
              <a:t>Tercer nivel</a:t>
            </a:r>
          </a:p>
          <a:p>
            <a:pPr lvl="3"/>
            <a:r>
              <a:rPr lang="es-ES" altLang="tr-TR" smtClean="0"/>
              <a:t>Cuarto nivel</a:t>
            </a:r>
          </a:p>
          <a:p>
            <a:pPr lvl="4"/>
            <a:r>
              <a:rPr lang="es-ES" altLang="tr-T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3304841-7CE3-4B7A-90BA-44D62ED1924C}"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3995738" y="184150"/>
            <a:ext cx="3744912" cy="1296988"/>
          </a:xfrm>
          <a:noFill/>
        </p:spPr>
        <p:txBody>
          <a:bodyPr/>
          <a:lstStyle/>
          <a:p>
            <a:pPr eaLnBrk="1" hangingPunct="1"/>
            <a:r>
              <a:rPr lang="tr-TR" altLang="tr-TR" smtClean="0">
                <a:solidFill>
                  <a:schemeClr val="bg1"/>
                </a:solidFill>
                <a:latin typeface="Cambria" pitchFamily="18" charset="0"/>
              </a:rPr>
              <a:t>KARABÜK</a:t>
            </a:r>
            <a:br>
              <a:rPr lang="tr-TR" altLang="tr-TR" smtClean="0">
                <a:solidFill>
                  <a:schemeClr val="bg1"/>
                </a:solidFill>
                <a:latin typeface="Cambria" pitchFamily="18" charset="0"/>
              </a:rPr>
            </a:br>
            <a:r>
              <a:rPr lang="tr-TR" altLang="tr-TR" smtClean="0">
                <a:solidFill>
                  <a:schemeClr val="bg1"/>
                </a:solidFill>
                <a:latin typeface="Cambria" pitchFamily="18" charset="0"/>
              </a:rPr>
              <a:t>ÜNİVERSİTESİ</a:t>
            </a:r>
            <a:endParaRPr lang="es-ES" altLang="tr-TR" smtClean="0">
              <a:solidFill>
                <a:schemeClr val="bg1"/>
              </a:solidFill>
              <a:latin typeface="Cambria" pitchFamily="18" charset="0"/>
            </a:endParaRPr>
          </a:p>
        </p:txBody>
      </p:sp>
      <p:sp>
        <p:nvSpPr>
          <p:cNvPr id="2051" name="Rectangle 122"/>
          <p:cNvSpPr>
            <a:spLocks noChangeArrowheads="1"/>
          </p:cNvSpPr>
          <p:nvPr/>
        </p:nvSpPr>
        <p:spPr bwMode="auto">
          <a:xfrm>
            <a:off x="107950" y="1844675"/>
            <a:ext cx="9036050" cy="4679950"/>
          </a:xfrm>
          <a:prstGeom prst="rect">
            <a:avLst/>
          </a:prstGeom>
          <a:noFill/>
          <a:ln>
            <a:noFill/>
          </a:ln>
          <a:extLst/>
        </p:spPr>
        <p:txBody>
          <a:bodyPr anchor="ctr"/>
          <a:lstStyle/>
          <a:p>
            <a:pPr algn="ctr">
              <a:defRPr/>
            </a:pPr>
            <a:r>
              <a:rPr lang="tr-TR" sz="2400" b="1" dirty="0">
                <a:solidFill>
                  <a:srgbClr val="C00000"/>
                </a:solidFill>
              </a:rPr>
              <a:t>2014-2020 Stratejik Plan Yazım Komisyonu</a:t>
            </a:r>
          </a:p>
          <a:p>
            <a:pPr algn="ctr">
              <a:defRPr/>
            </a:pPr>
            <a:endParaRPr lang="tr-TR" sz="2400" b="1" dirty="0">
              <a:solidFill>
                <a:srgbClr val="FFFF00"/>
              </a:solidFill>
            </a:endParaRPr>
          </a:p>
          <a:p>
            <a:pPr algn="ctr">
              <a:defRPr/>
            </a:pPr>
            <a:r>
              <a:rPr lang="tr-TR" sz="2400" b="1" spc="300" dirty="0" err="1"/>
              <a:t>Prof.Dr</a:t>
            </a:r>
            <a:r>
              <a:rPr lang="tr-TR" sz="2400" b="1" spc="300" dirty="0"/>
              <a:t>. İbrahim KADI</a:t>
            </a:r>
          </a:p>
          <a:p>
            <a:pPr algn="ctr">
              <a:defRPr/>
            </a:pPr>
            <a:r>
              <a:rPr lang="tr-TR" sz="2400" b="1" spc="300" dirty="0"/>
              <a:t>Rektör Yardımcısı</a:t>
            </a:r>
          </a:p>
          <a:p>
            <a:pPr algn="ctr">
              <a:defRPr/>
            </a:pPr>
            <a:r>
              <a:rPr lang="tr-TR" sz="2400" b="1" spc="300" dirty="0"/>
              <a:t>Stratejik Plan Hazırlama Kurul Başkanı</a:t>
            </a:r>
          </a:p>
          <a:p>
            <a:pPr algn="ctr">
              <a:defRPr/>
            </a:pPr>
            <a:endParaRPr lang="tr-TR" sz="2400" b="1" spc="300" dirty="0">
              <a:solidFill>
                <a:srgbClr val="FFFF00"/>
              </a:solidFill>
            </a:endParaRPr>
          </a:p>
          <a:p>
            <a:pPr algn="ctr">
              <a:defRPr/>
            </a:pPr>
            <a:r>
              <a:rPr lang="tr-TR" sz="2400" b="1" spc="300" dirty="0" err="1"/>
              <a:t>Yrd.Doç.Dr</a:t>
            </a:r>
            <a:r>
              <a:rPr lang="tr-TR" sz="2400" b="1" spc="300" dirty="0"/>
              <a:t>. Mustafa H. KARAASLAN</a:t>
            </a:r>
          </a:p>
          <a:p>
            <a:pPr algn="ctr">
              <a:defRPr/>
            </a:pPr>
            <a:r>
              <a:rPr lang="tr-TR" sz="2400" b="1" spc="300" dirty="0" err="1"/>
              <a:t>Yrd.Doç</a:t>
            </a:r>
            <a:r>
              <a:rPr lang="tr-TR" sz="2400" b="1" spc="300" dirty="0"/>
              <a:t>. Doğan </a:t>
            </a:r>
            <a:r>
              <a:rPr lang="tr-TR" sz="2400" b="1" spc="300" dirty="0"/>
              <a:t>AYDEMİR</a:t>
            </a:r>
            <a:endParaRPr lang="es-ES" sz="2400" b="1" spc="300" dirty="0"/>
          </a:p>
        </p:txBody>
      </p:sp>
      <p:sp>
        <p:nvSpPr>
          <p:cNvPr id="2052" name="7 Altbilgi Yer Tutucusu"/>
          <p:cNvSpPr>
            <a:spLocks noGrp="1"/>
          </p:cNvSpPr>
          <p:nvPr>
            <p:ph type="ftr" sz="quarter" idx="11"/>
          </p:nvPr>
        </p:nvSpPr>
        <p:spPr>
          <a:xfrm>
            <a:off x="0" y="6597650"/>
            <a:ext cx="9144000" cy="26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b="1" smtClean="0">
                <a:solidFill>
                  <a:srgbClr val="FFFF00"/>
                </a:solidFill>
              </a:rPr>
              <a:t>Stratejik Plan Hazırlama Alt Çalışma Grupları  Toplantısı 25 Eylül 2014</a:t>
            </a:r>
            <a:endParaRPr lang="es-ES" altLang="tr-TR" b="1" smtClean="0">
              <a:solidFill>
                <a:srgbClr val="FFFF00"/>
              </a:solidFill>
            </a:endParaRPr>
          </a:p>
        </p:txBody>
      </p:sp>
      <p:pic>
        <p:nvPicPr>
          <p:cNvPr id="2053" name="Picture 8" descr="C:\Users\aelen\Desktop\yapılacak ısler\ects\img\kbu.png"/>
          <p:cNvPicPr>
            <a:picLocks noChangeAspect="1" noChangeArrowheads="1"/>
          </p:cNvPicPr>
          <p:nvPr/>
        </p:nvPicPr>
        <p:blipFill>
          <a:blip r:embed="rId5">
            <a:extLst>
              <a:ext uri="{28A0092B-C50C-407E-A947-70E740481C1C}">
                <a14:useLocalDpi xmlns:a14="http://schemas.microsoft.com/office/drawing/2010/main" val="0"/>
              </a:ext>
            </a:extLst>
          </a:blip>
          <a:srcRect l="13576" t="10378" r="13776" b="5855"/>
          <a:stretch>
            <a:fillRect/>
          </a:stretch>
        </p:blipFill>
        <p:spPr bwMode="auto">
          <a:xfrm>
            <a:off x="14288" y="0"/>
            <a:ext cx="158273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sndAc>
      <p:stSnd>
        <p:snd r:embed="rId3"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Başlık 1"/>
          <p:cNvSpPr>
            <a:spLocks noGrp="1"/>
          </p:cNvSpPr>
          <p:nvPr>
            <p:ph type="title"/>
          </p:nvPr>
        </p:nvSpPr>
        <p:spPr>
          <a:xfrm>
            <a:off x="534988" y="-22225"/>
            <a:ext cx="8229600" cy="995363"/>
          </a:xfrm>
        </p:spPr>
        <p:txBody>
          <a:bodyPr/>
          <a:lstStyle/>
          <a:p>
            <a:r>
              <a:rPr lang="tr-TR" altLang="tr-TR" sz="2400" b="1" smtClean="0"/>
              <a:t>Farklı Yüksek Öğretim Programlarından Mezun Olanların Oranı</a:t>
            </a:r>
          </a:p>
        </p:txBody>
      </p:sp>
      <p:pic>
        <p:nvPicPr>
          <p:cNvPr id="1126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550" y="836613"/>
            <a:ext cx="8102600"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Başlık 1"/>
          <p:cNvSpPr>
            <a:spLocks noGrp="1"/>
          </p:cNvSpPr>
          <p:nvPr>
            <p:ph type="title"/>
          </p:nvPr>
        </p:nvSpPr>
        <p:spPr>
          <a:xfrm>
            <a:off x="550863" y="-14288"/>
            <a:ext cx="8229600" cy="995363"/>
          </a:xfrm>
        </p:spPr>
        <p:txBody>
          <a:bodyPr/>
          <a:lstStyle/>
          <a:p>
            <a:r>
              <a:rPr lang="tr-TR" altLang="tr-TR" sz="2400" b="1" smtClean="0"/>
              <a:t>Bir Yüksek Öğretim Programına Yerleşen ve Bir Yüksek Öğretim Programından Mezun Olan Sayıları</a:t>
            </a:r>
          </a:p>
        </p:txBody>
      </p:sp>
      <p:pic>
        <p:nvPicPr>
          <p:cNvPr id="1229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Resim 1"/>
          <p:cNvPicPr>
            <a:picLocks noChangeAspect="1"/>
          </p:cNvPicPr>
          <p:nvPr/>
        </p:nvPicPr>
        <p:blipFill>
          <a:blip r:embed="rId5">
            <a:extLst>
              <a:ext uri="{28A0092B-C50C-407E-A947-70E740481C1C}">
                <a14:useLocalDpi xmlns:a14="http://schemas.microsoft.com/office/drawing/2010/main" val="0"/>
              </a:ext>
            </a:extLst>
          </a:blip>
          <a:srcRect l="6795" r="5978"/>
          <a:stretch>
            <a:fillRect/>
          </a:stretch>
        </p:blipFill>
        <p:spPr bwMode="auto">
          <a:xfrm>
            <a:off x="2160588" y="895350"/>
            <a:ext cx="6021387"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Başlık 1"/>
          <p:cNvSpPr>
            <a:spLocks noGrp="1"/>
          </p:cNvSpPr>
          <p:nvPr>
            <p:ph type="title"/>
          </p:nvPr>
        </p:nvSpPr>
        <p:spPr>
          <a:xfrm>
            <a:off x="550863" y="-14288"/>
            <a:ext cx="8229600" cy="995363"/>
          </a:xfrm>
        </p:spPr>
        <p:txBody>
          <a:bodyPr/>
          <a:lstStyle/>
          <a:p>
            <a:r>
              <a:rPr lang="tr-TR" altLang="tr-TR" sz="2400" b="1" smtClean="0"/>
              <a:t>Türkiye’nin Yüksek Öğretimde Net Okullaşma Oranları</a:t>
            </a:r>
          </a:p>
        </p:txBody>
      </p:sp>
      <p:pic>
        <p:nvPicPr>
          <p:cNvPr id="1331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Resim 1"/>
          <p:cNvPicPr>
            <a:picLocks noChangeAspect="1"/>
          </p:cNvPicPr>
          <p:nvPr/>
        </p:nvPicPr>
        <p:blipFill>
          <a:blip r:embed="rId5">
            <a:extLst>
              <a:ext uri="{28A0092B-C50C-407E-A947-70E740481C1C}">
                <a14:useLocalDpi xmlns:a14="http://schemas.microsoft.com/office/drawing/2010/main" val="0"/>
              </a:ext>
            </a:extLst>
          </a:blip>
          <a:srcRect l="7582" t="3326" r="11603"/>
          <a:stretch>
            <a:fillRect/>
          </a:stretch>
        </p:blipFill>
        <p:spPr bwMode="auto">
          <a:xfrm>
            <a:off x="819150" y="746125"/>
            <a:ext cx="7497763"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Başlık 1"/>
          <p:cNvSpPr>
            <a:spLocks noGrp="1"/>
          </p:cNvSpPr>
          <p:nvPr>
            <p:ph type="title"/>
          </p:nvPr>
        </p:nvSpPr>
        <p:spPr>
          <a:xfrm>
            <a:off x="550863" y="-14288"/>
            <a:ext cx="8229600" cy="995363"/>
          </a:xfrm>
        </p:spPr>
        <p:txBody>
          <a:bodyPr/>
          <a:lstStyle/>
          <a:p>
            <a:r>
              <a:rPr lang="tr-TR" altLang="tr-TR" sz="2400" b="1" smtClean="0"/>
              <a:t>Üniversiteye Yerleşen Adaylar İçinde AÖF programlarına Yerleşenlerin Oranı</a:t>
            </a:r>
          </a:p>
        </p:txBody>
      </p:sp>
      <p:pic>
        <p:nvPicPr>
          <p:cNvPr id="1434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052513"/>
            <a:ext cx="6281737"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Başlık 1"/>
          <p:cNvSpPr>
            <a:spLocks noGrp="1"/>
          </p:cNvSpPr>
          <p:nvPr>
            <p:ph type="title"/>
          </p:nvPr>
        </p:nvSpPr>
        <p:spPr>
          <a:xfrm>
            <a:off x="550863" y="-14288"/>
            <a:ext cx="8229600" cy="779463"/>
          </a:xfrm>
        </p:spPr>
        <p:txBody>
          <a:bodyPr/>
          <a:lstStyle/>
          <a:p>
            <a:r>
              <a:rPr lang="tr-TR" altLang="tr-TR" sz="2400" b="1" smtClean="0"/>
              <a:t>AÖF’de Kayıtlı Öğrencilerin Sistem İçindeki Dağılımı</a:t>
            </a:r>
          </a:p>
        </p:txBody>
      </p:sp>
      <p:pic>
        <p:nvPicPr>
          <p:cNvPr id="1536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2813" y="620713"/>
            <a:ext cx="7691437"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Başlık 1"/>
          <p:cNvSpPr>
            <a:spLocks noGrp="1"/>
          </p:cNvSpPr>
          <p:nvPr>
            <p:ph type="title"/>
          </p:nvPr>
        </p:nvSpPr>
        <p:spPr>
          <a:xfrm>
            <a:off x="550863" y="-14288"/>
            <a:ext cx="8229600" cy="779463"/>
          </a:xfrm>
        </p:spPr>
        <p:txBody>
          <a:bodyPr/>
          <a:lstStyle/>
          <a:p>
            <a:r>
              <a:rPr lang="tr-TR" altLang="tr-TR" sz="2800" b="1" smtClean="0"/>
              <a:t>AÖF’e Kaydolan ve Mezun Öğrenci Sayıları</a:t>
            </a:r>
          </a:p>
        </p:txBody>
      </p:sp>
      <p:pic>
        <p:nvPicPr>
          <p:cNvPr id="1638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560388"/>
            <a:ext cx="7007225"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Başlık 1"/>
          <p:cNvSpPr>
            <a:spLocks noGrp="1"/>
          </p:cNvSpPr>
          <p:nvPr>
            <p:ph type="title"/>
          </p:nvPr>
        </p:nvSpPr>
        <p:spPr>
          <a:xfrm>
            <a:off x="550863" y="-14288"/>
            <a:ext cx="8229600" cy="995363"/>
          </a:xfrm>
        </p:spPr>
        <p:txBody>
          <a:bodyPr/>
          <a:lstStyle/>
          <a:p>
            <a:r>
              <a:rPr lang="tr-TR" altLang="tr-TR" sz="2400" b="1" smtClean="0"/>
              <a:t>Dünyada Uluslararası Öğrenci Sayılarının Uzun Dönemli Değişimi</a:t>
            </a:r>
          </a:p>
        </p:txBody>
      </p:sp>
      <p:pic>
        <p:nvPicPr>
          <p:cNvPr id="1741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Resim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268413"/>
            <a:ext cx="8975725"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Başlık 1"/>
          <p:cNvSpPr>
            <a:spLocks noGrp="1"/>
          </p:cNvSpPr>
          <p:nvPr>
            <p:ph type="title"/>
          </p:nvPr>
        </p:nvSpPr>
        <p:spPr>
          <a:xfrm>
            <a:off x="684213" y="0"/>
            <a:ext cx="8459787" cy="765175"/>
          </a:xfrm>
        </p:spPr>
        <p:txBody>
          <a:bodyPr/>
          <a:lstStyle/>
          <a:p>
            <a:r>
              <a:rPr lang="tr-TR" altLang="tr-TR" sz="2200" b="1" smtClean="0"/>
              <a:t>Kendi Ülkesi ışında Eğitim Gören Öğrenci Sayılarının Değişimi</a:t>
            </a:r>
          </a:p>
        </p:txBody>
      </p:sp>
      <p:pic>
        <p:nvPicPr>
          <p:cNvPr id="1843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Resim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213" y="715963"/>
            <a:ext cx="7343775"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Başlık 1"/>
          <p:cNvSpPr>
            <a:spLocks noGrp="1"/>
          </p:cNvSpPr>
          <p:nvPr>
            <p:ph type="title"/>
          </p:nvPr>
        </p:nvSpPr>
        <p:spPr>
          <a:xfrm>
            <a:off x="14288" y="-14288"/>
            <a:ext cx="9129712" cy="850901"/>
          </a:xfrm>
        </p:spPr>
        <p:txBody>
          <a:bodyPr/>
          <a:lstStyle/>
          <a:p>
            <a:r>
              <a:rPr lang="tr-TR" altLang="tr-TR" sz="2000" b="1" smtClean="0"/>
              <a:t>Uluslararası Öğrenci Sayılarının Ülkelere Göre Yüzde Olarak dağılımı</a:t>
            </a:r>
          </a:p>
        </p:txBody>
      </p:sp>
      <p:pic>
        <p:nvPicPr>
          <p:cNvPr id="1946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5625" y="765175"/>
            <a:ext cx="6202363"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14300"/>
            <a:ext cx="7632700"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C:\Users\aelen\Desktop\yapılacak ısler\ects\img\kbu.png"/>
          <p:cNvPicPr>
            <a:picLocks noChangeAspect="1" noChangeArrowheads="1"/>
          </p:cNvPicPr>
          <p:nvPr/>
        </p:nvPicPr>
        <p:blipFill>
          <a:blip r:embed="rId3" cstate="print">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Başlık 1"/>
          <p:cNvSpPr>
            <a:spLocks noGrp="1"/>
          </p:cNvSpPr>
          <p:nvPr>
            <p:ph type="title"/>
          </p:nvPr>
        </p:nvSpPr>
        <p:spPr>
          <a:xfrm>
            <a:off x="550863" y="-14288"/>
            <a:ext cx="8229600" cy="995363"/>
          </a:xfrm>
        </p:spPr>
        <p:txBody>
          <a:bodyPr/>
          <a:lstStyle/>
          <a:p>
            <a:r>
              <a:rPr lang="tr-TR" altLang="tr-TR" sz="2800" b="1" smtClean="0"/>
              <a:t>GÜNDEM MADDELERİ</a:t>
            </a:r>
          </a:p>
        </p:txBody>
      </p:sp>
      <p:pic>
        <p:nvPicPr>
          <p:cNvPr id="307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Metin kutusu 1"/>
          <p:cNvSpPr txBox="1">
            <a:spLocks noChangeArrowheads="1"/>
          </p:cNvSpPr>
          <p:nvPr/>
        </p:nvSpPr>
        <p:spPr bwMode="auto">
          <a:xfrm>
            <a:off x="274638" y="1701800"/>
            <a:ext cx="83296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mj-lt"/>
              <a:buAutoNum type="arabicParenR"/>
              <a:defRPr/>
            </a:pPr>
            <a:r>
              <a:rPr lang="tr-TR" sz="2800" dirty="0" smtClean="0"/>
              <a:t>Yüksek Öğretim Alanında Bölgemizde, Ülkemizde Ve Dünyadaki Gelişmeler (Sunu)</a:t>
            </a:r>
          </a:p>
          <a:p>
            <a:pPr marL="342900" indent="-342900" eaLnBrk="1" hangingPunct="1">
              <a:buFont typeface="+mj-lt"/>
              <a:buAutoNum type="arabicParenR"/>
              <a:defRPr/>
            </a:pPr>
            <a:r>
              <a:rPr lang="tr-TR" sz="2800" dirty="0" smtClean="0"/>
              <a:t>Stratejik Plan Hazırlama Çalışma  Gruplarının Oluşturulması</a:t>
            </a:r>
          </a:p>
          <a:p>
            <a:pPr marL="342900" indent="-342900" eaLnBrk="1" hangingPunct="1">
              <a:buFont typeface="+mj-lt"/>
              <a:buAutoNum type="arabicParenR"/>
              <a:defRPr/>
            </a:pPr>
            <a:r>
              <a:rPr lang="tr-TR" sz="2800" dirty="0"/>
              <a:t>Stratejik Plan Çalışma Usullerinin </a:t>
            </a:r>
            <a:r>
              <a:rPr lang="tr-TR" sz="2800" dirty="0" smtClean="0"/>
              <a:t>Belirlenmesi</a:t>
            </a:r>
          </a:p>
          <a:p>
            <a:pPr marL="342900" indent="-342900" eaLnBrk="1" hangingPunct="1">
              <a:buFont typeface="+mj-lt"/>
              <a:buAutoNum type="arabicParenR"/>
              <a:defRPr/>
            </a:pPr>
            <a:r>
              <a:rPr lang="tr-TR" sz="2800" dirty="0" smtClean="0"/>
              <a:t>Çalışma Gruplarının Görev Tanımlarının Yapılması</a:t>
            </a:r>
          </a:p>
          <a:p>
            <a:pPr eaLnBrk="1" hangingPunct="1">
              <a:defRPr/>
            </a:pPr>
            <a:endParaRPr lang="tr-TR" sz="2800" dirty="0" smtClean="0"/>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988" y="79375"/>
            <a:ext cx="8501062"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988" y="320675"/>
            <a:ext cx="8275637"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988" y="520700"/>
            <a:ext cx="7853362"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57175"/>
            <a:ext cx="7632700"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375" y="115888"/>
            <a:ext cx="8561388"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Resim 1"/>
          <p:cNvPicPr>
            <a:picLocks noChangeAspect="1"/>
          </p:cNvPicPr>
          <p:nvPr/>
        </p:nvPicPr>
        <p:blipFill>
          <a:blip r:embed="rId5">
            <a:extLst>
              <a:ext uri="{28A0092B-C50C-407E-A947-70E740481C1C}">
                <a14:useLocalDpi xmlns:a14="http://schemas.microsoft.com/office/drawing/2010/main" val="0"/>
              </a:ext>
            </a:extLst>
          </a:blip>
          <a:srcRect l="7104" r="11253"/>
          <a:stretch>
            <a:fillRect/>
          </a:stretch>
        </p:blipFill>
        <p:spPr bwMode="auto">
          <a:xfrm>
            <a:off x="900113" y="320675"/>
            <a:ext cx="7388225" cy="61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488" y="260350"/>
            <a:ext cx="7915275"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8" y="115888"/>
            <a:ext cx="9121775"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8" descr="C:\Users\aelen\Desktop\yapılacak ısler\ects\img\kbu.png"/>
          <p:cNvPicPr>
            <a:picLocks noChangeAspect="1" noChangeArrowheads="1"/>
          </p:cNvPicPr>
          <p:nvPr/>
        </p:nvPicPr>
        <p:blipFill>
          <a:blip r:embed="rId5">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888" y="20638"/>
            <a:ext cx="8780462" cy="636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Resim 1"/>
          <p:cNvPicPr>
            <a:picLocks noChangeAspect="1"/>
          </p:cNvPicPr>
          <p:nvPr/>
        </p:nvPicPr>
        <p:blipFill>
          <a:blip r:embed="rId4">
            <a:extLst>
              <a:ext uri="{28A0092B-C50C-407E-A947-70E740481C1C}">
                <a14:useLocalDpi xmlns:a14="http://schemas.microsoft.com/office/drawing/2010/main" val="0"/>
              </a:ext>
            </a:extLst>
          </a:blip>
          <a:srcRect l="7158" r="5948"/>
          <a:stretch>
            <a:fillRect/>
          </a:stretch>
        </p:blipFill>
        <p:spPr bwMode="auto">
          <a:xfrm>
            <a:off x="395288" y="188913"/>
            <a:ext cx="8662987" cy="633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8" descr="C:\Users\aelen\Desktop\yapılacak ısler\ects\img\kbu.png"/>
          <p:cNvPicPr>
            <a:picLocks noChangeAspect="1" noChangeArrowheads="1"/>
          </p:cNvPicPr>
          <p:nvPr/>
        </p:nvPicPr>
        <p:blipFill>
          <a:blip r:embed="rId5">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C:\Users\aelen\Desktop\yapılacak ısler\ects\img\kbu.png"/>
          <p:cNvPicPr>
            <a:picLocks noChangeAspect="1" noChangeArrowheads="1"/>
          </p:cNvPicPr>
          <p:nvPr/>
        </p:nvPicPr>
        <p:blipFill>
          <a:blip r:embed="rId3" cstate="print">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Metin kutusu 1"/>
          <p:cNvSpPr txBox="1">
            <a:spLocks noChangeArrowheads="1"/>
          </p:cNvSpPr>
          <p:nvPr/>
        </p:nvSpPr>
        <p:spPr bwMode="auto">
          <a:xfrm>
            <a:off x="534988" y="58738"/>
            <a:ext cx="832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800"/>
              <a:t>Türkiye’de Okuryazarlık Oranı (1950-2010)</a:t>
            </a:r>
          </a:p>
        </p:txBody>
      </p:sp>
      <p:pic>
        <p:nvPicPr>
          <p:cNvPr id="4101" name="Resim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515938"/>
            <a:ext cx="8329613" cy="600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Başlık 1"/>
          <p:cNvSpPr>
            <a:spLocks noGrp="1"/>
          </p:cNvSpPr>
          <p:nvPr>
            <p:ph type="title"/>
          </p:nvPr>
        </p:nvSpPr>
        <p:spPr>
          <a:xfrm>
            <a:off x="550863" y="-14288"/>
            <a:ext cx="8229600" cy="850901"/>
          </a:xfrm>
        </p:spPr>
        <p:txBody>
          <a:bodyPr/>
          <a:lstStyle/>
          <a:p>
            <a:r>
              <a:rPr lang="tr-TR" altLang="tr-TR" sz="2800" b="1" smtClean="0">
                <a:solidFill>
                  <a:srgbClr val="FF0000"/>
                </a:solidFill>
              </a:rPr>
              <a:t>Türk Yüksek Öğretimini Alanında Büyüme</a:t>
            </a:r>
          </a:p>
        </p:txBody>
      </p:sp>
      <p:pic>
        <p:nvPicPr>
          <p:cNvPr id="3174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Metin kutusu 1"/>
          <p:cNvSpPr txBox="1">
            <a:spLocks noChangeArrowheads="1"/>
          </p:cNvSpPr>
          <p:nvPr/>
        </p:nvSpPr>
        <p:spPr bwMode="auto">
          <a:xfrm>
            <a:off x="220663" y="990600"/>
            <a:ext cx="8167687"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buFont typeface="Wingdings" pitchFamily="2" charset="2"/>
              <a:buChar char="v"/>
            </a:pPr>
            <a:r>
              <a:rPr lang="tr-TR" altLang="tr-TR" sz="2600"/>
              <a:t>Türkiye yükseköğretimi son otuz yılda sürekli büyümekte </a:t>
            </a:r>
          </a:p>
          <a:p>
            <a:pPr algn="just">
              <a:buFont typeface="Wingdings" pitchFamily="2" charset="2"/>
              <a:buChar char="v"/>
            </a:pPr>
            <a:r>
              <a:rPr lang="tr-TR" altLang="tr-TR" sz="2600"/>
              <a:t>12 yıllık zorunlu eğitime geçişle birlikte yükseköğretime yönelik toplumsal talebin artarak devam edeceği öngörülmektedir.</a:t>
            </a:r>
          </a:p>
          <a:p>
            <a:pPr algn="just">
              <a:buFont typeface="Wingdings" pitchFamily="2" charset="2"/>
              <a:buChar char="v"/>
            </a:pPr>
            <a:r>
              <a:rPr lang="tr-TR" altLang="tr-TR" sz="2600"/>
              <a:t>OECD ve diğer ülkelerindeki eğilimler dikkate alındığında, tüm dünyada yükseköğretimdeki büyümenin önümüzdeki yıllarda da süreceği anlaşılmaktadır.</a:t>
            </a:r>
          </a:p>
          <a:p>
            <a:pPr algn="just">
              <a:buFont typeface="Wingdings" pitchFamily="2" charset="2"/>
              <a:buChar char="v"/>
            </a:pPr>
            <a:r>
              <a:rPr lang="tr-TR" altLang="tr-TR" sz="2600"/>
              <a:t>Hem bu büyümeyi sürdürülebilir kılmak hem de yükseköğretimin kendisinden beklenen nitelikli eğitimi ve  araştırmaları yapabilmesi için nitelikli araştırmacı ve eğitimcilere ihtiyaç vardır.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Başlık 1"/>
          <p:cNvSpPr>
            <a:spLocks noGrp="1"/>
          </p:cNvSpPr>
          <p:nvPr>
            <p:ph type="title"/>
          </p:nvPr>
        </p:nvSpPr>
        <p:spPr>
          <a:xfrm>
            <a:off x="550863" y="-14288"/>
            <a:ext cx="8229600" cy="995363"/>
          </a:xfrm>
        </p:spPr>
        <p:txBody>
          <a:bodyPr/>
          <a:lstStyle/>
          <a:p>
            <a:r>
              <a:rPr lang="tr-TR" altLang="tr-TR" sz="2800" b="1" i="1" smtClean="0"/>
              <a:t>Yıllara Göre Akademik Personel Sayısındaki Artış</a:t>
            </a:r>
            <a:endParaRPr lang="tr-TR" altLang="tr-TR" sz="2800" b="1" smtClean="0"/>
          </a:p>
        </p:txBody>
      </p:sp>
      <p:pic>
        <p:nvPicPr>
          <p:cNvPr id="3277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5"/>
          <a:stretch>
            <a:fillRect/>
          </a:stretch>
        </p:blipFill>
        <p:spPr>
          <a:xfrm>
            <a:off x="1042988" y="1022350"/>
            <a:ext cx="7427912" cy="5472113"/>
          </a:xfrm>
          <a:prstGeom prst="rect">
            <a:avLst/>
          </a:prstGeom>
          <a:effectLst>
            <a:outerShdw blurRad="50800" dist="50800" dir="5400000" algn="ctr" rotWithShape="0">
              <a:srgbClr val="000000">
                <a:alpha val="39000"/>
              </a:srgbClr>
            </a:outerShdw>
          </a:effec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Başlık 1"/>
          <p:cNvSpPr>
            <a:spLocks noGrp="1"/>
          </p:cNvSpPr>
          <p:nvPr>
            <p:ph type="title"/>
          </p:nvPr>
        </p:nvSpPr>
        <p:spPr>
          <a:xfrm>
            <a:off x="550863" y="-14288"/>
            <a:ext cx="8229600" cy="995363"/>
          </a:xfrm>
        </p:spPr>
        <p:txBody>
          <a:bodyPr/>
          <a:lstStyle/>
          <a:p>
            <a:r>
              <a:rPr lang="tr-TR" altLang="tr-TR" sz="2800" b="1" smtClean="0">
                <a:solidFill>
                  <a:srgbClr val="FF0000"/>
                </a:solidFill>
              </a:rPr>
              <a:t>Nitelikli Araştırmacı ve Eğitimci İhtiyacı</a:t>
            </a:r>
          </a:p>
        </p:txBody>
      </p:sp>
      <p:pic>
        <p:nvPicPr>
          <p:cNvPr id="3379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Metin kutusu 1"/>
          <p:cNvSpPr txBox="1">
            <a:spLocks noChangeArrowheads="1"/>
          </p:cNvSpPr>
          <p:nvPr/>
        </p:nvSpPr>
        <p:spPr bwMode="auto">
          <a:xfrm>
            <a:off x="566738" y="1052513"/>
            <a:ext cx="83121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8429625" algn="l"/>
              </a:tabLst>
              <a:defRPr>
                <a:solidFill>
                  <a:schemeClr val="tx1"/>
                </a:solidFill>
                <a:latin typeface="Arial" charset="0"/>
                <a:cs typeface="Arial" charset="0"/>
              </a:defRPr>
            </a:lvl1pPr>
            <a:lvl2pPr marL="742950" indent="-285750" eaLnBrk="0" hangingPunct="0">
              <a:tabLst>
                <a:tab pos="8429625" algn="l"/>
              </a:tabLst>
              <a:defRPr>
                <a:solidFill>
                  <a:schemeClr val="tx1"/>
                </a:solidFill>
                <a:latin typeface="Arial" charset="0"/>
                <a:cs typeface="Arial" charset="0"/>
              </a:defRPr>
            </a:lvl2pPr>
            <a:lvl3pPr marL="1143000" indent="-228600" eaLnBrk="0" hangingPunct="0">
              <a:tabLst>
                <a:tab pos="8429625" algn="l"/>
              </a:tabLst>
              <a:defRPr>
                <a:solidFill>
                  <a:schemeClr val="tx1"/>
                </a:solidFill>
                <a:latin typeface="Arial" charset="0"/>
                <a:cs typeface="Arial" charset="0"/>
              </a:defRPr>
            </a:lvl3pPr>
            <a:lvl4pPr marL="1600200" indent="-228600" eaLnBrk="0" hangingPunct="0">
              <a:tabLst>
                <a:tab pos="8429625" algn="l"/>
              </a:tabLst>
              <a:defRPr>
                <a:solidFill>
                  <a:schemeClr val="tx1"/>
                </a:solidFill>
                <a:latin typeface="Arial" charset="0"/>
                <a:cs typeface="Arial" charset="0"/>
              </a:defRPr>
            </a:lvl4pPr>
            <a:lvl5pPr marL="2057400" indent="-228600" eaLnBrk="0" hangingPunct="0">
              <a:tabLst>
                <a:tab pos="84296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84296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84296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84296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8429625" algn="l"/>
              </a:tabLst>
              <a:defRPr>
                <a:solidFill>
                  <a:schemeClr val="tx1"/>
                </a:solidFill>
                <a:latin typeface="Arial" charset="0"/>
                <a:cs typeface="Arial" charset="0"/>
              </a:defRPr>
            </a:lvl9pPr>
          </a:lstStyle>
          <a:p>
            <a:pPr algn="just">
              <a:buFont typeface="Wingdings" pitchFamily="2" charset="2"/>
              <a:buChar char="v"/>
            </a:pPr>
            <a:r>
              <a:rPr lang="tr-TR" altLang="tr-TR" sz="2800"/>
              <a:t>Türkiye yükseköğretim sisteminin diğer OECD ülkelerine göre okullaşma oranlarını artırmada geç kaldığı ve mevcut büyüme hızının diğer ülkelerden çok yüksek olduğu dikkate alındığında, </a:t>
            </a:r>
          </a:p>
          <a:p>
            <a:pPr algn="just">
              <a:buFont typeface="Wingdings" pitchFamily="2" charset="2"/>
              <a:buChar char="v"/>
            </a:pPr>
            <a:r>
              <a:rPr lang="tr-TR" altLang="tr-TR" sz="2800"/>
              <a:t>Türkiye’de nitelikli öğretim elemanlarına ihtiyaç öncelikli bir konu olarak karşımıza çıkmaktadır.</a:t>
            </a:r>
          </a:p>
          <a:p>
            <a:pPr algn="just">
              <a:buFont typeface="Wingdings" pitchFamily="2" charset="2"/>
              <a:buChar char="v"/>
            </a:pPr>
            <a:r>
              <a:rPr lang="tr-TR" altLang="tr-TR" sz="2800"/>
              <a:t>Bu ihtiyacın karşılanabilmesi için insan kaynaklarının stratejik olarak planlanmasına ve mevcut yapı ve süreçlerin yeniden yapılandırılmasına ihtiyaç vardır.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Başlık 1"/>
          <p:cNvSpPr>
            <a:spLocks noGrp="1"/>
          </p:cNvSpPr>
          <p:nvPr>
            <p:ph type="title"/>
          </p:nvPr>
        </p:nvSpPr>
        <p:spPr>
          <a:xfrm>
            <a:off x="550863" y="-14288"/>
            <a:ext cx="8229600" cy="995363"/>
          </a:xfrm>
        </p:spPr>
        <p:txBody>
          <a:bodyPr/>
          <a:lstStyle/>
          <a:p>
            <a:r>
              <a:rPr lang="tr-TR" altLang="tr-TR" sz="2800" b="1" smtClean="0"/>
              <a:t>İnsan Kaynaklarının Planlanması</a:t>
            </a:r>
          </a:p>
        </p:txBody>
      </p:sp>
      <p:pic>
        <p:nvPicPr>
          <p:cNvPr id="3482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Metin kutusu 1"/>
          <p:cNvSpPr txBox="1">
            <a:spLocks noChangeArrowheads="1"/>
          </p:cNvSpPr>
          <p:nvPr/>
        </p:nvSpPr>
        <p:spPr bwMode="auto">
          <a:xfrm>
            <a:off x="534988" y="1011238"/>
            <a:ext cx="81407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1200"/>
              </a:spcBef>
              <a:buFont typeface="Wingdings" pitchFamily="2" charset="2"/>
              <a:buChar char="v"/>
            </a:pPr>
            <a:r>
              <a:rPr lang="tr-TR" altLang="tr-TR" sz="2400"/>
              <a:t>Bu stratejik planlama, gelecekteki muhtemel akademisyen ihtiyaçlarını tahmin etmeyi ve bunun nicelik ve nitelik bakımından planlanmasını kapsamalı. </a:t>
            </a:r>
          </a:p>
          <a:p>
            <a:pPr algn="just">
              <a:spcBef>
                <a:spcPts val="1200"/>
              </a:spcBef>
              <a:buFont typeface="Wingdings" pitchFamily="2" charset="2"/>
              <a:buChar char="v"/>
            </a:pPr>
            <a:r>
              <a:rPr lang="tr-TR" altLang="tr-TR" sz="2400"/>
              <a:t>İnsan kaynakları planlaması süreci, gelecekte ortaya çıkabilecek ihtiyaçların ön kestirimi kadar mevcut akademisyenlerden etkin istifade ve onları geleceğe hazırlamayı da içermelidir.</a:t>
            </a:r>
          </a:p>
          <a:p>
            <a:pPr algn="just">
              <a:spcBef>
                <a:spcPts val="1200"/>
              </a:spcBef>
              <a:buFont typeface="Wingdings" pitchFamily="2" charset="2"/>
              <a:buChar char="v"/>
            </a:pPr>
            <a:r>
              <a:rPr lang="tr-TR" altLang="tr-TR" sz="2400"/>
              <a:t>Bir yandan devam eden büyüme ve genişleme döneminin yükseköğretim alanı üzerine getireceği ilave yükler, diğer yandan küresel ekonominin dinamikleri düşünülerek, bu planlamanın ülke ihtiyaçlarıyla örtüşecek şekilde yapılması ve akılcı bir perspektife oturtulması zaruridir.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Başlık 1"/>
          <p:cNvSpPr>
            <a:spLocks noGrp="1"/>
          </p:cNvSpPr>
          <p:nvPr>
            <p:ph type="title"/>
          </p:nvPr>
        </p:nvSpPr>
        <p:spPr>
          <a:xfrm>
            <a:off x="550863" y="-14288"/>
            <a:ext cx="8229600" cy="995363"/>
          </a:xfrm>
        </p:spPr>
        <p:txBody>
          <a:bodyPr/>
          <a:lstStyle/>
          <a:p>
            <a:r>
              <a:rPr lang="tr-TR" altLang="tr-TR" sz="2800" smtClean="0"/>
              <a:t>Uluslararası Rekabet Gücünü Artırılmas</a:t>
            </a:r>
            <a:endParaRPr lang="tr-TR" altLang="tr-TR" sz="2800" b="1" smtClean="0"/>
          </a:p>
        </p:txBody>
      </p:sp>
      <p:pic>
        <p:nvPicPr>
          <p:cNvPr id="3584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Metin kutusu 1"/>
          <p:cNvSpPr txBox="1">
            <a:spLocks noChangeArrowheads="1"/>
          </p:cNvSpPr>
          <p:nvPr/>
        </p:nvSpPr>
        <p:spPr bwMode="auto">
          <a:xfrm>
            <a:off x="274638" y="981075"/>
            <a:ext cx="8545512"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1200"/>
              </a:spcBef>
              <a:buFont typeface="Wingdings" pitchFamily="2" charset="2"/>
              <a:buChar char="v"/>
            </a:pPr>
            <a:r>
              <a:rPr lang="tr-TR" altLang="tr-TR" sz="2200"/>
              <a:t>Türkiye’nin araştırma kapasitesini artırması, ülkenin ekonomik olarak uluslararası rekabet gücünü artırması için de zorunludur. </a:t>
            </a:r>
          </a:p>
          <a:p>
            <a:pPr algn="just">
              <a:spcBef>
                <a:spcPts val="1200"/>
              </a:spcBef>
              <a:buFont typeface="Wingdings" pitchFamily="2" charset="2"/>
              <a:buChar char="v"/>
            </a:pPr>
            <a:r>
              <a:rPr lang="tr-TR" altLang="tr-TR" sz="2200"/>
              <a:t>Türkiye ilk on büyük ekonomiden biri olma hedefine ulaşmak için 2023 yılında GSYİH’nın %3’ünü AR-GE’ye ayırmayı ve tam zamanlı araştırmacı sayısını 300.000’e çıkarmayı öngörmektedir.</a:t>
            </a:r>
          </a:p>
          <a:p>
            <a:pPr algn="just">
              <a:spcBef>
                <a:spcPts val="1200"/>
              </a:spcBef>
              <a:buFont typeface="Wingdings" pitchFamily="2" charset="2"/>
              <a:buChar char="v"/>
            </a:pPr>
            <a:r>
              <a:rPr lang="tr-TR" altLang="tr-TR" sz="2200"/>
              <a:t>Bilgi donanımı, araştırma kapasitesi ve eğiticilik becerileri bakımından yüksek nitelikli akademik insan kaynağı istihdamını gerektiren yükseköğretim dünyası ve araştırma kurumları, toplumun ve ekonominin çok yönlü beklenti ve baskılarını da yönetmekle karşı karşıyadır.</a:t>
            </a:r>
          </a:p>
          <a:p>
            <a:pPr algn="just">
              <a:spcBef>
                <a:spcPts val="1200"/>
              </a:spcBef>
              <a:buFont typeface="Wingdings" pitchFamily="2" charset="2"/>
              <a:buChar char="v"/>
            </a:pPr>
            <a:r>
              <a:rPr lang="tr-TR" altLang="tr-TR" sz="2200"/>
              <a:t>Ar-Ge faaliyetleri artık sadece üniversite tekelinde olmadığından, nitelikli mezunları yükseköğretim kurumlarında tutabilmek için rakipler arasında kuvvetli bir rekabet de söz konusudur.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Başlık 1"/>
          <p:cNvSpPr>
            <a:spLocks noGrp="1"/>
          </p:cNvSpPr>
          <p:nvPr>
            <p:ph type="title"/>
          </p:nvPr>
        </p:nvSpPr>
        <p:spPr>
          <a:xfrm>
            <a:off x="550863" y="-14288"/>
            <a:ext cx="8229600" cy="995363"/>
          </a:xfrm>
        </p:spPr>
        <p:txBody>
          <a:bodyPr/>
          <a:lstStyle/>
          <a:p>
            <a:r>
              <a:rPr lang="tr-TR" altLang="tr-TR" sz="2800" b="1" smtClean="0"/>
              <a:t>Sorumluluklar ve Dinamik Planlama</a:t>
            </a:r>
          </a:p>
        </p:txBody>
      </p:sp>
      <p:pic>
        <p:nvPicPr>
          <p:cNvPr id="3686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Metin kutusu 1"/>
          <p:cNvSpPr txBox="1">
            <a:spLocks noChangeArrowheads="1"/>
          </p:cNvSpPr>
          <p:nvPr/>
        </p:nvSpPr>
        <p:spPr bwMode="auto">
          <a:xfrm>
            <a:off x="179388" y="1042988"/>
            <a:ext cx="84963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a:spcBef>
                <a:spcPts val="1200"/>
              </a:spcBef>
              <a:buFont typeface="Wingdings" pitchFamily="2" charset="2"/>
              <a:buChar char="v"/>
              <a:defRPr/>
            </a:pPr>
            <a:r>
              <a:rPr lang="tr-TR" sz="2400" dirty="0" smtClean="0"/>
              <a:t>Aynı zamanda iktisadi, çevresel, etik ve siyasi pek çok sorun alanıyla yüz yüze gelen günümüz dünyasında yükseköğretim kurumlarından çözüm ve inisiyatif üstlenme beklentileri artmıştır.</a:t>
            </a:r>
          </a:p>
          <a:p>
            <a:pPr marL="285750" indent="-285750" algn="just">
              <a:spcBef>
                <a:spcPts val="1200"/>
              </a:spcBef>
              <a:buFont typeface="Wingdings" pitchFamily="2" charset="2"/>
              <a:buChar char="v"/>
              <a:defRPr/>
            </a:pPr>
            <a:r>
              <a:rPr lang="tr-TR" sz="2400" dirty="0" smtClean="0"/>
              <a:t>Günümüzün karmaşık dünyasında üniversitelerin gittikçe artan sorumluluklarını yerine getirebilmeleri ve buna uygun bir entelektüel ve zihinsel seferberliği temin edebilmeleri, ancak toplumun en nitelikli beyinlerini üniversiteye çekebilmeleri ile mümkündür.</a:t>
            </a:r>
          </a:p>
          <a:p>
            <a:pPr marL="285750" indent="-285750" algn="just">
              <a:spcBef>
                <a:spcPts val="1200"/>
              </a:spcBef>
              <a:buFont typeface="Wingdings" pitchFamily="2" charset="2"/>
              <a:buChar char="v"/>
              <a:defRPr/>
            </a:pPr>
            <a:r>
              <a:rPr lang="tr-TR" sz="2400" dirty="0" smtClean="0"/>
              <a:t>Bu bağlamda ihtiyaç duyulan akademik kapasitenin tespiti ve insan kaynağının  yetiştirilmesi için dinamik bir planlama dönemine girdiğimiz açıktır.</a:t>
            </a:r>
          </a:p>
          <a:p>
            <a:pPr algn="just">
              <a:defRPr/>
            </a:pPr>
            <a:endParaRPr lang="tr-TR" dirty="0" smtClean="0"/>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Başlık 1"/>
          <p:cNvSpPr>
            <a:spLocks noGrp="1"/>
          </p:cNvSpPr>
          <p:nvPr>
            <p:ph type="title"/>
          </p:nvPr>
        </p:nvSpPr>
        <p:spPr>
          <a:xfrm>
            <a:off x="550863" y="-14288"/>
            <a:ext cx="8229600" cy="995363"/>
          </a:xfrm>
        </p:spPr>
        <p:txBody>
          <a:bodyPr/>
          <a:lstStyle/>
          <a:p>
            <a:r>
              <a:rPr lang="tr-TR" altLang="tr-TR" sz="2800" b="1" smtClean="0"/>
              <a:t>Öğretim Üyelerinin Tüm Öğretim Elemanları İçindeki Oransal Değişimi</a:t>
            </a:r>
          </a:p>
        </p:txBody>
      </p:sp>
      <p:pic>
        <p:nvPicPr>
          <p:cNvPr id="3789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989138"/>
            <a:ext cx="727233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Metin kutusu 1"/>
          <p:cNvSpPr txBox="1">
            <a:spLocks noChangeArrowheads="1"/>
          </p:cNvSpPr>
          <p:nvPr/>
        </p:nvSpPr>
        <p:spPr bwMode="auto">
          <a:xfrm>
            <a:off x="14288" y="981075"/>
            <a:ext cx="9188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altLang="tr-TR"/>
              <a:t>2013 yılı itibariyle öğretim üyesi sayısının tüm öğretim elemanları içindeki</a:t>
            </a:r>
          </a:p>
          <a:p>
            <a:r>
              <a:rPr lang="tr-TR" altLang="tr-TR"/>
              <a:t>oranının %45 olduğu belirtilmişti (Şekil 15). 1984’te bu oran %34 iken, 1990’da %33,</a:t>
            </a:r>
          </a:p>
          <a:p>
            <a:r>
              <a:rPr lang="tr-TR" altLang="tr-TR"/>
              <a:t>2000’de ise %35 olmuştur. Karabük Üniversitesinde bu oran….</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Başlık 1"/>
          <p:cNvSpPr>
            <a:spLocks noGrp="1"/>
          </p:cNvSpPr>
          <p:nvPr>
            <p:ph type="title"/>
          </p:nvPr>
        </p:nvSpPr>
        <p:spPr>
          <a:xfrm>
            <a:off x="550863" y="-14288"/>
            <a:ext cx="8229600" cy="995363"/>
          </a:xfrm>
        </p:spPr>
        <p:txBody>
          <a:bodyPr/>
          <a:lstStyle/>
          <a:p>
            <a:r>
              <a:rPr lang="tr-TR" altLang="tr-TR" sz="2800" b="1" i="1" smtClean="0"/>
              <a:t>Öğretim Elemanı ve Öğretim Üyesi Başına Düşen Öğrenci Sayılarındaki Değişim</a:t>
            </a:r>
            <a:endParaRPr lang="tr-TR" altLang="tr-TR" sz="2800" b="1" smtClean="0"/>
          </a:p>
        </p:txBody>
      </p:sp>
      <p:pic>
        <p:nvPicPr>
          <p:cNvPr id="3891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Metin kutusu 1"/>
          <p:cNvSpPr txBox="1">
            <a:spLocks noChangeArrowheads="1"/>
          </p:cNvSpPr>
          <p:nvPr/>
        </p:nvSpPr>
        <p:spPr bwMode="auto">
          <a:xfrm>
            <a:off x="14288" y="981075"/>
            <a:ext cx="9188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altLang="tr-TR"/>
              <a:t>Türkiye’de öğretim elemanı başına düşen öğrenci sayısı, 2011 yılı verilerine göre,</a:t>
            </a:r>
          </a:p>
          <a:p>
            <a:r>
              <a:rPr lang="tr-TR" altLang="tr-TR"/>
              <a:t>öğretim elemanı başına düşen öğrenci sayısı OECD ülkeleri ortalaması olan 15,6’nın</a:t>
            </a:r>
          </a:p>
          <a:p>
            <a:r>
              <a:rPr lang="tr-TR" altLang="tr-TR"/>
              <a:t>üzerindedir (OECD, 2013). Karabük Üniversitesi  34,  79</a:t>
            </a:r>
          </a:p>
        </p:txBody>
      </p:sp>
      <p:pic>
        <p:nvPicPr>
          <p:cNvPr id="38918"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46250" y="1916113"/>
            <a:ext cx="666115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Başlık 1"/>
          <p:cNvSpPr>
            <a:spLocks noGrp="1"/>
          </p:cNvSpPr>
          <p:nvPr>
            <p:ph type="title"/>
          </p:nvPr>
        </p:nvSpPr>
        <p:spPr>
          <a:xfrm>
            <a:off x="550863" y="-14288"/>
            <a:ext cx="8229600" cy="995363"/>
          </a:xfrm>
        </p:spPr>
        <p:txBody>
          <a:bodyPr/>
          <a:lstStyle/>
          <a:p>
            <a:r>
              <a:rPr lang="tr-TR" altLang="tr-TR" sz="2800" b="1" smtClean="0"/>
              <a:t>Büyüme, Sürdürülebilirlik ve Kurumsallaşma</a:t>
            </a:r>
          </a:p>
        </p:txBody>
      </p:sp>
      <p:pic>
        <p:nvPicPr>
          <p:cNvPr id="3994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Metin kutusu 1"/>
          <p:cNvSpPr txBox="1">
            <a:spLocks noChangeArrowheads="1"/>
          </p:cNvSpPr>
          <p:nvPr/>
        </p:nvSpPr>
        <p:spPr bwMode="auto">
          <a:xfrm>
            <a:off x="274638" y="981075"/>
            <a:ext cx="8545512"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1200"/>
              </a:spcBef>
              <a:buFont typeface="Wingdings" pitchFamily="2" charset="2"/>
              <a:buChar char="v"/>
            </a:pPr>
            <a:r>
              <a:rPr lang="tr-TR" altLang="tr-TR" sz="2200"/>
              <a:t>OECD ortalamasının altında ortalamalara sahip ilk dokuz üniversitenin önemli bir kısmı Ankara, İstanbul ve Bursa gibi öğretim üyesi bulmak açısından büyük avantajları olan büyükşehirlerde</a:t>
            </a:r>
          </a:p>
          <a:p>
            <a:pPr algn="just">
              <a:spcBef>
                <a:spcPts val="1200"/>
              </a:spcBef>
              <a:buFont typeface="Wingdings" pitchFamily="2" charset="2"/>
              <a:buChar char="v"/>
            </a:pPr>
            <a:r>
              <a:rPr lang="tr-TR" altLang="tr-TR" sz="2200"/>
              <a:t>Doktora mezunu sayılarının uzun yıllar istenilen seviyede gerçekleşmemiş olması bu üniversitelerimizin akademik personel açığının en temel nedenidir.</a:t>
            </a:r>
          </a:p>
          <a:p>
            <a:pPr algn="just">
              <a:spcBef>
                <a:spcPts val="1200"/>
              </a:spcBef>
              <a:buFont typeface="Wingdings" pitchFamily="2" charset="2"/>
              <a:buChar char="v"/>
            </a:pPr>
            <a:r>
              <a:rPr lang="tr-TR" altLang="tr-TR" sz="2200"/>
              <a:t>Özellikle öğretim elemanı başına öğrenci sayıları yirminin üzerinde olan  Üniversitelerimizin ihtiyaç duyduğu doktora mezunlarının yetiştirilmesi için stratejik bir planlamaya gidilmesi gerekmektedir. </a:t>
            </a:r>
          </a:p>
          <a:p>
            <a:pPr algn="just">
              <a:spcBef>
                <a:spcPts val="1200"/>
              </a:spcBef>
              <a:buFont typeface="Wingdings" pitchFamily="2" charset="2"/>
              <a:buChar char="v"/>
            </a:pPr>
            <a:r>
              <a:rPr lang="tr-TR" altLang="tr-TR" sz="2200"/>
              <a:t>Çoğunun henüz ilk altı yıllık kuruluş dönemlerini yaşadığı bu üniversitelerimizin 2023 yılına kadar kurumsallaşmalarını tamamlamalarını sağlayacak bir stratejiye ihtiyaç vardır.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Başlık 1"/>
          <p:cNvSpPr>
            <a:spLocks noGrp="1"/>
          </p:cNvSpPr>
          <p:nvPr>
            <p:ph type="title"/>
          </p:nvPr>
        </p:nvSpPr>
        <p:spPr>
          <a:xfrm>
            <a:off x="550863" y="-14288"/>
            <a:ext cx="8229600" cy="995363"/>
          </a:xfrm>
        </p:spPr>
        <p:txBody>
          <a:bodyPr/>
          <a:lstStyle/>
          <a:p>
            <a:r>
              <a:rPr lang="tr-TR" altLang="tr-TR" sz="2800" b="1" smtClean="0"/>
              <a:t>İkinci Öğretim Programları ve Öğretim Elemanı İş Yükü</a:t>
            </a:r>
          </a:p>
        </p:txBody>
      </p:sp>
      <p:pic>
        <p:nvPicPr>
          <p:cNvPr id="4096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Metin kutusu 1"/>
          <p:cNvSpPr txBox="1">
            <a:spLocks noChangeArrowheads="1"/>
          </p:cNvSpPr>
          <p:nvPr/>
        </p:nvSpPr>
        <p:spPr bwMode="auto">
          <a:xfrm>
            <a:off x="14288" y="981075"/>
            <a:ext cx="89503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1200"/>
              </a:spcBef>
              <a:buFont typeface="Wingdings" pitchFamily="2" charset="2"/>
              <a:buChar char="v"/>
            </a:pPr>
            <a:r>
              <a:rPr lang="tr-TR" altLang="tr-TR" sz="2000"/>
              <a:t>Öğretim elemanı başına düşen öğrenci sayılarının Türkiye ve OECD ortalamalarının üzerinde olduğu tüm devlet üniversitelerimizin bir diğer özelliği, ikinci öğretim programlarının ağırlıklı olarak bu üniversitelerimizde olmasıdır.</a:t>
            </a:r>
          </a:p>
          <a:p>
            <a:pPr algn="just">
              <a:spcBef>
                <a:spcPts val="1200"/>
              </a:spcBef>
              <a:buFont typeface="Wingdings" pitchFamily="2" charset="2"/>
              <a:buChar char="v"/>
            </a:pPr>
            <a:r>
              <a:rPr lang="tr-TR" altLang="tr-TR" sz="2000"/>
              <a:t>İkinci öğretim programları yükseköğretime erişim imkânlarının artırılmasında önemli bir işlev görmüş olmakla birlikte, birinci öğretimdeki öğretim üyeleriyle eğitim yapıldığı için öğretim elemanı başına düşen öğrenci sayılarını artırmaktadır.</a:t>
            </a:r>
          </a:p>
          <a:p>
            <a:pPr>
              <a:spcBef>
                <a:spcPts val="1200"/>
              </a:spcBef>
              <a:buFont typeface="Wingdings" pitchFamily="2" charset="2"/>
              <a:buChar char="v"/>
            </a:pPr>
            <a:r>
              <a:rPr lang="tr-TR" altLang="tr-TR" sz="2000"/>
              <a:t>Ayrıca bu programlar, öğretim üyelerinin iş yükünü artırmaları dolayısıyla araştırmaya ayrılan zamanı da azalttıkları için eğitim kalitesini ve araştırma kapasitesini olumsuz etkilemektedir.</a:t>
            </a:r>
          </a:p>
          <a:p>
            <a:pPr algn="just">
              <a:spcBef>
                <a:spcPts val="1200"/>
              </a:spcBef>
              <a:buFont typeface="Wingdings" pitchFamily="2" charset="2"/>
              <a:buChar char="v"/>
            </a:pPr>
            <a:r>
              <a:rPr lang="tr-TR" altLang="tr-TR" sz="2000"/>
              <a:t>Bu programların olduğu bölümler için üniversite rektörlüklerinin öğretim elemanı açığını kapatacak özgün stratejiler geliştirmeleri üniversitelerin yukarıda değinilen ortalama sayılarını makul seviyelere çekmeleri için gerekli görülmektedir.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C:\Users\aelen\Desktop\yapılacak ısler\ects\img\kbu.png"/>
          <p:cNvPicPr>
            <a:picLocks noChangeAspect="1" noChangeArrowheads="1"/>
          </p:cNvPicPr>
          <p:nvPr/>
        </p:nvPicPr>
        <p:blipFill>
          <a:blip r:embed="rId3" cstate="print">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Başlık 1"/>
          <p:cNvSpPr>
            <a:spLocks noGrp="1"/>
          </p:cNvSpPr>
          <p:nvPr>
            <p:ph type="title"/>
          </p:nvPr>
        </p:nvSpPr>
        <p:spPr>
          <a:xfrm>
            <a:off x="550863" y="-14288"/>
            <a:ext cx="8229600" cy="635001"/>
          </a:xfrm>
        </p:spPr>
        <p:txBody>
          <a:bodyPr/>
          <a:lstStyle/>
          <a:p>
            <a:pPr eaLnBrk="1" hangingPunct="1"/>
            <a:r>
              <a:rPr lang="tr-TR" altLang="tr-TR" sz="2000" smtClean="0"/>
              <a:t>Türkiye Yüksek Öğretimde Brüt Okullaşma Oranı (1950-2010)</a:t>
            </a:r>
          </a:p>
        </p:txBody>
      </p:sp>
      <p:pic>
        <p:nvPicPr>
          <p:cNvPr id="512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400" y="549275"/>
            <a:ext cx="786765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Başlık 1"/>
          <p:cNvSpPr>
            <a:spLocks noGrp="1"/>
          </p:cNvSpPr>
          <p:nvPr>
            <p:ph type="title"/>
          </p:nvPr>
        </p:nvSpPr>
        <p:spPr>
          <a:xfrm>
            <a:off x="550863" y="-14288"/>
            <a:ext cx="8229600" cy="995363"/>
          </a:xfrm>
        </p:spPr>
        <p:txBody>
          <a:bodyPr/>
          <a:lstStyle/>
          <a:p>
            <a:r>
              <a:rPr lang="tr-TR" altLang="tr-TR" sz="2800" b="1" smtClean="0"/>
              <a:t>2003-2013 yılları arasında bitirilen doktoraların temel bilim alanlarına göre oransal dağılımı</a:t>
            </a:r>
          </a:p>
        </p:txBody>
      </p:sp>
      <p:pic>
        <p:nvPicPr>
          <p:cNvPr id="4198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Metin kutusu 1"/>
          <p:cNvSpPr txBox="1">
            <a:spLocks noChangeArrowheads="1"/>
          </p:cNvSpPr>
          <p:nvPr/>
        </p:nvSpPr>
        <p:spPr bwMode="auto">
          <a:xfrm>
            <a:off x="14288" y="981075"/>
            <a:ext cx="9188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altLang="tr-TR"/>
              <a:t>Teknik bilimler %19, matematik ve fen bilimleri %13, sosyal bilimler %12’lik oranlara sahiptir. Bu dört alanın toplamdaki</a:t>
            </a:r>
          </a:p>
          <a:p>
            <a:r>
              <a:rPr lang="tr-TR" altLang="tr-TR"/>
              <a:t>payı %71’dir (Şekil 17).</a:t>
            </a:r>
          </a:p>
        </p:txBody>
      </p:sp>
      <p:pic>
        <p:nvPicPr>
          <p:cNvPr id="41990"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804988"/>
            <a:ext cx="7989888"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Başlık 1"/>
          <p:cNvSpPr>
            <a:spLocks noGrp="1"/>
          </p:cNvSpPr>
          <p:nvPr>
            <p:ph type="title"/>
          </p:nvPr>
        </p:nvSpPr>
        <p:spPr>
          <a:xfrm>
            <a:off x="550863" y="-14288"/>
            <a:ext cx="8229600" cy="995363"/>
          </a:xfrm>
        </p:spPr>
        <p:txBody>
          <a:bodyPr/>
          <a:lstStyle/>
          <a:p>
            <a:r>
              <a:rPr lang="tr-TR" altLang="tr-TR" sz="2800" b="1" smtClean="0"/>
              <a:t>Bilim Dallarına Göre Öğretim Üyesi Başına Düşen Öğrenci Sayıları</a:t>
            </a:r>
          </a:p>
        </p:txBody>
      </p:sp>
      <p:pic>
        <p:nvPicPr>
          <p:cNvPr id="4301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Metin kutusu 1"/>
          <p:cNvSpPr txBox="1">
            <a:spLocks noChangeArrowheads="1"/>
          </p:cNvSpPr>
          <p:nvPr/>
        </p:nvSpPr>
        <p:spPr bwMode="auto">
          <a:xfrm>
            <a:off x="534988" y="1052513"/>
            <a:ext cx="8434387"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1200"/>
              </a:spcBef>
              <a:buFont typeface="Wingdings" pitchFamily="2" charset="2"/>
              <a:buChar char="v"/>
            </a:pPr>
            <a:r>
              <a:rPr lang="tr-TR" altLang="tr-TR" sz="2400"/>
              <a:t>Farklı bilim alanlarında öğretim üyesi başına düşen öğrenci sayıları incelendiğinde, alanlar arasında önemli farklılıklar görülmektedir. </a:t>
            </a:r>
          </a:p>
          <a:p>
            <a:pPr algn="just">
              <a:spcBef>
                <a:spcPts val="1200"/>
              </a:spcBef>
              <a:buFont typeface="Wingdings" pitchFamily="2" charset="2"/>
              <a:buChar char="v"/>
            </a:pPr>
            <a:r>
              <a:rPr lang="tr-TR" altLang="tr-TR" sz="2400"/>
              <a:t>Örneğin, uygulamalı sosyal bilimler alanında öğretim üyesi başına düşen öğrenci sayısı 60 iken, bu sayı dil ve edebiyatta 49, sosyal bilimlerde 48, teknik bilimlerde 36, sağlık bilimleri alanında ise 10’dur.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Başlık 1"/>
          <p:cNvSpPr>
            <a:spLocks noGrp="1"/>
          </p:cNvSpPr>
          <p:nvPr>
            <p:ph type="title"/>
          </p:nvPr>
        </p:nvSpPr>
        <p:spPr>
          <a:xfrm>
            <a:off x="550863" y="-14288"/>
            <a:ext cx="8229600" cy="995363"/>
          </a:xfrm>
        </p:spPr>
        <p:txBody>
          <a:bodyPr/>
          <a:lstStyle/>
          <a:p>
            <a:r>
              <a:rPr lang="tr-TR" altLang="tr-TR" sz="2800" b="1" i="1" smtClean="0"/>
              <a:t>Öğretim elemanı ve öğretim üyelerinin coğrafi bölgelere göre dağılımı</a:t>
            </a:r>
            <a:endParaRPr lang="tr-TR" altLang="tr-TR" sz="2800" b="1" smtClean="0"/>
          </a:p>
        </p:txBody>
      </p:sp>
      <p:pic>
        <p:nvPicPr>
          <p:cNvPr id="4403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Metin kutusu 1"/>
          <p:cNvSpPr txBox="1">
            <a:spLocks noChangeArrowheads="1"/>
          </p:cNvSpPr>
          <p:nvPr/>
        </p:nvSpPr>
        <p:spPr bwMode="auto">
          <a:xfrm>
            <a:off x="395288" y="981075"/>
            <a:ext cx="84978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1200"/>
              </a:spcBef>
              <a:buFont typeface="Wingdings" pitchFamily="2" charset="2"/>
              <a:buChar char="v"/>
            </a:pPr>
            <a:r>
              <a:rPr lang="tr-TR" altLang="tr-TR" sz="2400"/>
              <a:t>Doktoralı akademisyenlerin iller arasında dengesiz dağılımı ve özellikle üç büyük metropolde yığılması, YÖK öncesi dönemden beri bilinen bir konudur. </a:t>
            </a:r>
          </a:p>
          <a:p>
            <a:pPr algn="just">
              <a:spcBef>
                <a:spcPts val="1200"/>
              </a:spcBef>
              <a:buFont typeface="Wingdings" pitchFamily="2" charset="2"/>
              <a:buChar char="v"/>
            </a:pPr>
            <a:r>
              <a:rPr lang="tr-TR" altLang="tr-TR" sz="2400"/>
              <a:t>1981’e gelindiğinde, üç büyük şehirdeki yedi üniversitede toplam 3.156 profesör ve doçent, üç büyük şehrin dışında kalan dokuz üniversitede ise toplam 85 profesör ve doçent görev yapmaktaydı (Doğramacı, 1992).</a:t>
            </a:r>
          </a:p>
          <a:p>
            <a:pPr algn="just">
              <a:spcBef>
                <a:spcPts val="1200"/>
              </a:spcBef>
              <a:buFont typeface="Wingdings" pitchFamily="2" charset="2"/>
              <a:buChar char="v"/>
            </a:pPr>
            <a:r>
              <a:rPr lang="tr-TR" altLang="tr-TR" sz="2400"/>
              <a:t>Özellikle en çok öğretim elemanını bulunduran ilk on şehre bakıldığında bunların toplam öğretim elemanlarının %57’sini, profesörlerin %72’sini, doçentlerin %59’unu, yardımcı doçentlerin %50’sini, araştırma ve öğretim görevlilerinin ise %60’ını istihdam ettikleri görülmektedir.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Başlık 1"/>
          <p:cNvSpPr>
            <a:spLocks noGrp="1"/>
          </p:cNvSpPr>
          <p:nvPr>
            <p:ph type="title"/>
          </p:nvPr>
        </p:nvSpPr>
        <p:spPr>
          <a:xfrm>
            <a:off x="550863" y="-14288"/>
            <a:ext cx="8229600" cy="995363"/>
          </a:xfrm>
        </p:spPr>
        <p:txBody>
          <a:bodyPr/>
          <a:lstStyle/>
          <a:p>
            <a:r>
              <a:rPr lang="tr-TR" altLang="tr-TR" sz="2800" b="1" smtClean="0"/>
              <a:t>Yüksek Öğretim Alanında Ülkemizde Ve Dünyadaki Gelişmeler</a:t>
            </a:r>
          </a:p>
        </p:txBody>
      </p:sp>
      <p:pic>
        <p:nvPicPr>
          <p:cNvPr id="4506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Metin kutusu 1"/>
          <p:cNvSpPr txBox="1">
            <a:spLocks noChangeArrowheads="1"/>
          </p:cNvSpPr>
          <p:nvPr/>
        </p:nvSpPr>
        <p:spPr bwMode="auto">
          <a:xfrm>
            <a:off x="274638" y="981075"/>
            <a:ext cx="8618537"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1200"/>
              </a:spcBef>
              <a:buFont typeface="Wingdings" pitchFamily="2" charset="2"/>
              <a:buChar char="v"/>
            </a:pPr>
            <a:r>
              <a:rPr lang="tr-TR" altLang="tr-TR" sz="2000"/>
              <a:t>2013 Adrese Dayalı Nüfus Kayıt Sistemi verilerine göre (TÜİK, 2013a), Türkiye nüfusunun yaklaşık %44’ünü oluştursa da, bu illerdeki öğretim elemanlarının Türkiye’deki öğretim elemanlarının toplam %57’sini barındırmaları, bu illerin görece daha gelişmiş olmalarıyla açıklanabilir.</a:t>
            </a:r>
          </a:p>
          <a:p>
            <a:pPr algn="just">
              <a:spcBef>
                <a:spcPts val="1200"/>
              </a:spcBef>
              <a:buFont typeface="Wingdings" pitchFamily="2" charset="2"/>
              <a:buChar char="v"/>
            </a:pPr>
            <a:r>
              <a:rPr lang="tr-TR" altLang="tr-TR" sz="2000"/>
              <a:t>Öte yandan, geriye kalan akademisyenlerin diğer 71 ile dağıldığı dikkate alındığında, öğretim elemanlarının iller arasındaki dağılımındaki görece eşitsizlik ortaya çıkmaktadır. Öğretim elemanı başına öğrenci sayılarının çok yüksek olduğu bu illerde doktoralı akademisyen sayısı da düşüktür.</a:t>
            </a:r>
          </a:p>
          <a:p>
            <a:pPr algn="just">
              <a:spcBef>
                <a:spcPts val="1200"/>
              </a:spcBef>
              <a:buFont typeface="Wingdings" pitchFamily="2" charset="2"/>
              <a:buChar char="v"/>
            </a:pPr>
            <a:r>
              <a:rPr lang="tr-TR" altLang="tr-TR" sz="2000"/>
              <a:t>İller arası dağılıma benzer biçimde akademik personelin coğrafi bölgeler itibariyle dağılımı da önemli veriler sunmaktadır. Marmara, İç Anadolu ve Ege bölgelerinin, bütün Türkiye’deki öğretim elemanlarının toplam %72’sini istihdam ettikleri görülmektedir.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Başlık 1"/>
          <p:cNvSpPr>
            <a:spLocks noGrp="1"/>
          </p:cNvSpPr>
          <p:nvPr>
            <p:ph type="title"/>
          </p:nvPr>
        </p:nvSpPr>
        <p:spPr>
          <a:xfrm>
            <a:off x="550863" y="-14288"/>
            <a:ext cx="8229600" cy="995363"/>
          </a:xfrm>
        </p:spPr>
        <p:txBody>
          <a:bodyPr/>
          <a:lstStyle/>
          <a:p>
            <a:r>
              <a:rPr lang="tr-TR" altLang="tr-TR" sz="2800" b="1" smtClean="0"/>
              <a:t>Öğretim Üyesi Başına Düzen Öğrenci Sayısını OECD Ülkeleri Seviyesine Getirmek</a:t>
            </a:r>
          </a:p>
        </p:txBody>
      </p:sp>
      <p:pic>
        <p:nvPicPr>
          <p:cNvPr id="4608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Metin kutusu 1"/>
          <p:cNvSpPr txBox="1">
            <a:spLocks noChangeArrowheads="1"/>
          </p:cNvSpPr>
          <p:nvPr/>
        </p:nvSpPr>
        <p:spPr bwMode="auto">
          <a:xfrm>
            <a:off x="274638" y="981075"/>
            <a:ext cx="8618537"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1200"/>
              </a:spcBef>
              <a:buFont typeface="Wingdings" pitchFamily="2" charset="2"/>
              <a:buChar char="v"/>
            </a:pPr>
            <a:r>
              <a:rPr lang="tr-TR" altLang="tr-TR"/>
              <a:t>Son on yılda öğretim üyesi sayısı iki kat artarken, yüzyüze öğrenci sayısı yaklaşık iki buçuk kat, açık öğretim öğrenci sayıları dâhil edildiğinde ise üç kat artmıştır. </a:t>
            </a:r>
          </a:p>
          <a:p>
            <a:pPr>
              <a:spcBef>
                <a:spcPts val="1200"/>
              </a:spcBef>
              <a:buFont typeface="Wingdings" pitchFamily="2" charset="2"/>
              <a:buChar char="v"/>
            </a:pPr>
            <a:r>
              <a:rPr lang="tr-TR" altLang="tr-TR"/>
              <a:t>Bir başka ifadeyle, öğretim üyesindeki artış hızı, öğrenci sayısındaki artış hızını yakalayamamıştır.</a:t>
            </a:r>
          </a:p>
          <a:p>
            <a:pPr>
              <a:spcBef>
                <a:spcPts val="1200"/>
              </a:spcBef>
              <a:buFont typeface="Wingdings" pitchFamily="2" charset="2"/>
              <a:buChar char="v"/>
            </a:pPr>
            <a:r>
              <a:rPr lang="tr-TR" altLang="tr-TR"/>
              <a:t>Buna ilaveten, mevcut eğilimler, öğrenci sayılarının önümüzdeki yıllarda da artmaya devam edeceğini göstermektedir. </a:t>
            </a:r>
          </a:p>
          <a:p>
            <a:pPr>
              <a:spcBef>
                <a:spcPts val="1200"/>
              </a:spcBef>
              <a:buFont typeface="Wingdings" pitchFamily="2" charset="2"/>
              <a:buChar char="v"/>
            </a:pPr>
            <a:r>
              <a:rPr lang="tr-TR" altLang="tr-TR"/>
              <a:t>Bu nedenle, önümüzdeki yıllarda öğretim üyesi sayısının artırılması, bir başka deyişle doktoralı mezun sayısının artırılması, temel bir ihtiyaç olarak ortaya çıkmaktadır.</a:t>
            </a:r>
          </a:p>
          <a:p>
            <a:pPr algn="just">
              <a:spcBef>
                <a:spcPts val="1200"/>
              </a:spcBef>
              <a:buFont typeface="Wingdings" pitchFamily="2" charset="2"/>
              <a:buChar char="v"/>
            </a:pPr>
            <a:r>
              <a:rPr lang="tr-TR" altLang="tr-TR"/>
              <a:t>Özetle, buraya kadar sıralanan bütün bu veriler, Türkiye’deki üniversitelerin daha çok öğretim elemanına ihtiyaç duyduğu gerçeğini açık bir şekilde ortaya koymaktadır. </a:t>
            </a:r>
          </a:p>
          <a:p>
            <a:pPr algn="just">
              <a:spcBef>
                <a:spcPts val="1200"/>
              </a:spcBef>
              <a:buFont typeface="Wingdings" pitchFamily="2" charset="2"/>
              <a:buChar char="v"/>
            </a:pPr>
            <a:r>
              <a:rPr lang="tr-TR" altLang="tr-TR"/>
              <a:t>Türkiye’deki öğretim elemanı başına düşen öğrenci sayısını OECD ülkelerindeki ortalama seviyelere çekmek için doktora mezunu öğretim üyesi sayısının artırılması gerekmektedir.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Başlık 1"/>
          <p:cNvSpPr>
            <a:spLocks noGrp="1"/>
          </p:cNvSpPr>
          <p:nvPr>
            <p:ph type="title"/>
          </p:nvPr>
        </p:nvSpPr>
        <p:spPr>
          <a:xfrm>
            <a:off x="550863" y="-14288"/>
            <a:ext cx="8229600" cy="995363"/>
          </a:xfrm>
        </p:spPr>
        <p:txBody>
          <a:bodyPr/>
          <a:lstStyle/>
          <a:p>
            <a:r>
              <a:rPr lang="tr-TR" altLang="tr-TR" sz="2800" b="1" smtClean="0"/>
              <a:t>Lisansüstü Eğitim ve Akademisyen Yetiştirme</a:t>
            </a:r>
          </a:p>
        </p:txBody>
      </p:sp>
      <p:pic>
        <p:nvPicPr>
          <p:cNvPr id="4710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Metin kutusu 1"/>
          <p:cNvSpPr txBox="1">
            <a:spLocks noChangeArrowheads="1"/>
          </p:cNvSpPr>
          <p:nvPr/>
        </p:nvSpPr>
        <p:spPr bwMode="auto">
          <a:xfrm>
            <a:off x="274638" y="981075"/>
            <a:ext cx="86185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1200"/>
              </a:spcBef>
              <a:buFont typeface="Wingdings" pitchFamily="2" charset="2"/>
              <a:buChar char="v"/>
            </a:pPr>
            <a:r>
              <a:rPr lang="tr-TR" altLang="tr-TR" sz="2000"/>
              <a:t>Yukarıdaki analizlerden de görüldüğü üzere önümüzdeki on yıllık süreçte akademisyen yetiştirme, Türkiye yükseköğretim sisteminin niceliksel ve niteliksel gelişmesi açısından temel meselelerinin başında gelmektedir. </a:t>
            </a:r>
          </a:p>
          <a:p>
            <a:pPr algn="just">
              <a:spcBef>
                <a:spcPts val="1200"/>
              </a:spcBef>
              <a:buFont typeface="Wingdings" pitchFamily="2" charset="2"/>
              <a:buChar char="v"/>
            </a:pPr>
            <a:r>
              <a:rPr lang="tr-TR" altLang="tr-TR" sz="2000"/>
              <a:t>Bu da lisansüstü eğitim için yeni bir stratejik yönetim ihtiyacını ortaya çıkartmaktadır. Bunun için öncelikle mevcut durumun analiz edilmesi zorunludur. </a:t>
            </a:r>
          </a:p>
          <a:p>
            <a:pPr algn="just">
              <a:spcBef>
                <a:spcPts val="1200"/>
              </a:spcBef>
              <a:buFont typeface="Wingdings" pitchFamily="2" charset="2"/>
              <a:buChar char="v"/>
            </a:pPr>
            <a:r>
              <a:rPr lang="tr-TR" altLang="tr-TR" sz="2000"/>
              <a:t>Bu çerçevede, geçmişten günümüze öğretim üyesi yetiştirme  açısından kurumsal değerlendirmeler yapılabilir.</a:t>
            </a:r>
          </a:p>
          <a:p>
            <a:pPr algn="just">
              <a:spcBef>
                <a:spcPts val="1200"/>
              </a:spcBef>
              <a:buFont typeface="Wingdings" pitchFamily="2" charset="2"/>
              <a:buChar char="v"/>
            </a:pPr>
            <a:r>
              <a:rPr lang="tr-TR" altLang="tr-TR" sz="2000"/>
              <a:t>2012 öğretim yılında Türkiye’deki yükseköğretim kurumlarında doktoradan mezun olan kişi sayısı 4506’dır.</a:t>
            </a:r>
          </a:p>
          <a:p>
            <a:pPr algn="just">
              <a:spcBef>
                <a:spcPts val="1200"/>
              </a:spcBef>
              <a:buFont typeface="Wingdings" pitchFamily="2" charset="2"/>
              <a:buChar char="v"/>
            </a:pPr>
            <a:r>
              <a:rPr lang="tr-TR" altLang="tr-TR" sz="2000"/>
              <a:t>1995-2005 arasındaki on yıl boyunca yıllık doktora mezun sayısında sadece 500’e yakın bir artış olması dikkat çekicidir. </a:t>
            </a:r>
            <a:endParaRPr lang="tr-TR" altLang="tr-TR" sz="2000">
              <a:solidFill>
                <a:srgbClr val="C00000"/>
              </a:solidFill>
            </a:endParaRP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Başlık 1"/>
          <p:cNvSpPr>
            <a:spLocks noGrp="1"/>
          </p:cNvSpPr>
          <p:nvPr>
            <p:ph type="title"/>
          </p:nvPr>
        </p:nvSpPr>
        <p:spPr>
          <a:xfrm>
            <a:off x="550863" y="-14288"/>
            <a:ext cx="8229600" cy="995363"/>
          </a:xfrm>
        </p:spPr>
        <p:txBody>
          <a:bodyPr/>
          <a:lstStyle/>
          <a:p>
            <a:r>
              <a:rPr lang="tr-TR" altLang="tr-TR" sz="2800" b="1" smtClean="0"/>
              <a:t>Yüksek lisans, doktora ve tıpta ihtisas mezun sayıları</a:t>
            </a:r>
          </a:p>
        </p:txBody>
      </p:sp>
      <p:pic>
        <p:nvPicPr>
          <p:cNvPr id="4813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3" name="Metin kutusu 1"/>
          <p:cNvSpPr txBox="1">
            <a:spLocks noChangeArrowheads="1"/>
          </p:cNvSpPr>
          <p:nvPr/>
        </p:nvSpPr>
        <p:spPr bwMode="auto">
          <a:xfrm>
            <a:off x="395288" y="981075"/>
            <a:ext cx="83534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1200"/>
              </a:spcBef>
              <a:buFont typeface="Wingdings" pitchFamily="2" charset="2"/>
              <a:buChar char="v"/>
            </a:pPr>
            <a:r>
              <a:rPr lang="tr-TR" altLang="tr-TR"/>
              <a:t>Tıpta ihtisas/uzmanlık mezunu sayısı ise dalgalı bir eğriye sahiptir ve ortalama 4500 seviyesindedir. Bu sayı ise diğer tüm alanlardaki doktora tamamlayan yaklaşık mezun sayısı kadardır.</a:t>
            </a:r>
          </a:p>
          <a:p>
            <a:pPr algn="just">
              <a:spcBef>
                <a:spcPts val="1200"/>
              </a:spcBef>
              <a:buFont typeface="Wingdings" pitchFamily="2" charset="2"/>
              <a:buChar char="v"/>
            </a:pPr>
            <a:r>
              <a:rPr lang="tr-TR" altLang="tr-TR"/>
              <a:t>Yıllar içinde sistemin ileride ihtiyaç duyduğu büyüme gereksinimini karşılayacak oranda mezun verilememiş olması, sonraki yıllarda sistem üzerindeki baskıların artmasının en önemli nedenidir.</a:t>
            </a:r>
          </a:p>
          <a:p>
            <a:pPr algn="just">
              <a:spcBef>
                <a:spcPts val="1200"/>
              </a:spcBef>
              <a:buFont typeface="Wingdings" pitchFamily="2" charset="2"/>
              <a:buChar char="v"/>
            </a:pPr>
            <a:r>
              <a:rPr lang="tr-TR" altLang="tr-TR"/>
              <a:t>Son yıllarda açılan yeni üniversiteler ile birlikte akademisyen ihtiyacı fazlasıyla artmıştır.</a:t>
            </a:r>
          </a:p>
          <a:p>
            <a:pPr algn="just">
              <a:spcBef>
                <a:spcPts val="1200"/>
              </a:spcBef>
              <a:buFont typeface="Wingdings" pitchFamily="2" charset="2"/>
              <a:buChar char="v"/>
            </a:pPr>
            <a:r>
              <a:rPr lang="tr-TR" altLang="tr-TR"/>
              <a:t>2012 yılında doktora mezun sayısı 4506’ya ulaşabilmiştir.</a:t>
            </a:r>
          </a:p>
          <a:p>
            <a:pPr algn="just">
              <a:spcBef>
                <a:spcPts val="1200"/>
              </a:spcBef>
              <a:buFont typeface="Wingdings" pitchFamily="2" charset="2"/>
              <a:buChar char="v"/>
            </a:pPr>
            <a:r>
              <a:rPr lang="tr-TR" altLang="tr-TR"/>
              <a:t>2012-2013 öğretim yılı verilerine göre, Türkiye’deki toplam doktora öğrenci sayısı 60.000 civarındadır (ÖSYM, 2013). Devlet üniversitelerimizde doktora eğitimi almakta olan öğrenci sayısı ise 55 bindir. Mevcut doktora öğrencilerinin %93’ü devlet üniversitelerinde eğitim görmektedir.</a:t>
            </a:r>
          </a:p>
          <a:p>
            <a:pPr algn="just">
              <a:spcBef>
                <a:spcPts val="1200"/>
              </a:spcBef>
              <a:buFont typeface="Wingdings" pitchFamily="2" charset="2"/>
              <a:buChar char="v"/>
            </a:pPr>
            <a:r>
              <a:rPr lang="tr-TR" altLang="tr-TR"/>
              <a:t>Doktora mezun sayısı, hem mevcut hem de ilerdeki muhtemel ihtiyacı karşılamak konusunda yetersizdir.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Başlık 1"/>
          <p:cNvSpPr>
            <a:spLocks noGrp="1"/>
          </p:cNvSpPr>
          <p:nvPr>
            <p:ph type="title"/>
          </p:nvPr>
        </p:nvSpPr>
        <p:spPr>
          <a:xfrm>
            <a:off x="550863" y="-14288"/>
            <a:ext cx="8229600" cy="995363"/>
          </a:xfrm>
        </p:spPr>
        <p:txBody>
          <a:bodyPr/>
          <a:lstStyle/>
          <a:p>
            <a:r>
              <a:rPr lang="tr-TR" altLang="tr-TR" sz="2800" b="1" smtClean="0">
                <a:solidFill>
                  <a:srgbClr val="C00000"/>
                </a:solidFill>
              </a:rPr>
              <a:t>KBÜ Lisans Üstü Hedefleri Ne Olmalıdır?</a:t>
            </a:r>
          </a:p>
        </p:txBody>
      </p:sp>
      <p:pic>
        <p:nvPicPr>
          <p:cNvPr id="4915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Metin kutusu 1"/>
          <p:cNvSpPr txBox="1">
            <a:spLocks noChangeArrowheads="1"/>
          </p:cNvSpPr>
          <p:nvPr/>
        </p:nvSpPr>
        <p:spPr bwMode="auto">
          <a:xfrm>
            <a:off x="395288" y="981075"/>
            <a:ext cx="8497887"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1200"/>
              </a:spcBef>
              <a:buFont typeface="Wingdings" pitchFamily="2" charset="2"/>
              <a:buChar char="v"/>
            </a:pPr>
            <a:r>
              <a:rPr lang="tr-TR" altLang="tr-TR"/>
              <a:t>2007 yılında kurulan Karabük Üniversitesi 2013 verilerine göre doktora kayıtlı  139 öğrenci ile 57 sırada ve kendisinden önce kurulmuş bir çok üniversiteden iyi durumdadır.</a:t>
            </a:r>
          </a:p>
          <a:p>
            <a:pPr algn="just" eaLnBrk="1" hangingPunct="1">
              <a:spcBef>
                <a:spcPts val="1200"/>
              </a:spcBef>
              <a:buFont typeface="Wingdings" pitchFamily="2" charset="2"/>
              <a:buChar char="v"/>
            </a:pPr>
            <a:r>
              <a:rPr lang="pl-PL" altLang="tr-TR"/>
              <a:t>Karabük</a:t>
            </a:r>
            <a:r>
              <a:rPr lang="tr-TR" altLang="tr-TR"/>
              <a:t> Üniversitesi </a:t>
            </a:r>
            <a:r>
              <a:rPr lang="pl-PL" altLang="tr-TR"/>
              <a:t> 778</a:t>
            </a:r>
            <a:r>
              <a:rPr lang="tr-TR" altLang="tr-TR"/>
              <a:t> yüksek lisans, </a:t>
            </a:r>
            <a:r>
              <a:rPr lang="pl-PL" altLang="tr-TR"/>
              <a:t> 139</a:t>
            </a:r>
            <a:r>
              <a:rPr lang="tr-TR" altLang="tr-TR"/>
              <a:t> doktora ve toplam</a:t>
            </a:r>
            <a:r>
              <a:rPr lang="pl-PL" altLang="tr-TR"/>
              <a:t> 917</a:t>
            </a:r>
            <a:r>
              <a:rPr lang="tr-TR" altLang="tr-TR"/>
              <a:t> lisans üstü öğrenci sayısı ile 2013 verilerine göre ülkemizdeki ilk 52 üniversite arasındadır. 2014 Verilerine göre ise….. Sırada, 5 yıllık bir süre içerisinde ilk 30 üniversite içerisinde olabilir.</a:t>
            </a:r>
          </a:p>
          <a:p>
            <a:pPr algn="just">
              <a:spcBef>
                <a:spcPts val="1200"/>
              </a:spcBef>
              <a:buFont typeface="Wingdings" pitchFamily="2" charset="2"/>
              <a:buChar char="v"/>
            </a:pPr>
            <a:r>
              <a:rPr lang="tr-TR" altLang="tr-TR"/>
              <a:t>Doktora eğitimiyle üniversitenin kurumsallaşma tarihi arasında pozitif bir ilişkinin varlığından söz etmek mümkündür.</a:t>
            </a:r>
          </a:p>
          <a:p>
            <a:pPr algn="just">
              <a:spcBef>
                <a:spcPts val="1200"/>
              </a:spcBef>
              <a:buFont typeface="Wingdings" pitchFamily="2" charset="2"/>
              <a:buChar char="v"/>
            </a:pPr>
            <a:r>
              <a:rPr lang="tr-TR" altLang="tr-TR"/>
              <a:t>Önümüzdeki yıllarda bu üniversitelerimizdeki araştırma kapasitesinin ve lisansüstü öğrenci sayılarının artırılması için bazı iyileştirme çalışmaları yapılması gereklidir.</a:t>
            </a:r>
          </a:p>
          <a:p>
            <a:pPr algn="just">
              <a:spcBef>
                <a:spcPts val="1200"/>
              </a:spcBef>
              <a:buFont typeface="Wingdings" pitchFamily="2" charset="2"/>
              <a:buChar char="v"/>
            </a:pPr>
            <a:r>
              <a:rPr lang="tr-TR" altLang="tr-TR"/>
              <a:t>Karabük Üniversitesi Ülkemizin Akademisyen ve Araştırmacı Yetiştirmesinde Önemli Roller Üstlenmeli, 2020 Hedefi Lisans Öğrenci Sayısının %10 den az olmamak üzere lisans üstü öğrenci seviyesine ulaşmalıdır.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Başlık 1"/>
          <p:cNvSpPr>
            <a:spLocks noGrp="1"/>
          </p:cNvSpPr>
          <p:nvPr>
            <p:ph type="title"/>
          </p:nvPr>
        </p:nvSpPr>
        <p:spPr>
          <a:xfrm>
            <a:off x="550863" y="-14288"/>
            <a:ext cx="8229600" cy="995363"/>
          </a:xfrm>
        </p:spPr>
        <p:txBody>
          <a:bodyPr/>
          <a:lstStyle/>
          <a:p>
            <a:r>
              <a:rPr lang="tr-TR" altLang="tr-TR" sz="2800" b="1" smtClean="0"/>
              <a:t>Doktora Öğrenci Sayıları</a:t>
            </a:r>
          </a:p>
        </p:txBody>
      </p:sp>
      <p:pic>
        <p:nvPicPr>
          <p:cNvPr id="5018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Başlık 1"/>
          <p:cNvSpPr>
            <a:spLocks noGrp="1"/>
          </p:cNvSpPr>
          <p:nvPr>
            <p:ph type="title"/>
          </p:nvPr>
        </p:nvSpPr>
        <p:spPr>
          <a:xfrm>
            <a:off x="550863" y="-14288"/>
            <a:ext cx="8229600" cy="995363"/>
          </a:xfrm>
        </p:spPr>
        <p:txBody>
          <a:bodyPr/>
          <a:lstStyle/>
          <a:p>
            <a:r>
              <a:rPr lang="tr-TR" altLang="tr-TR" sz="2800" b="1" i="1" smtClean="0"/>
              <a:t>Doktora Derecesi Alınan Bilim Alanlarının Durumu</a:t>
            </a:r>
            <a:endParaRPr lang="tr-TR" altLang="tr-TR" sz="2800" b="1" smtClean="0"/>
          </a:p>
        </p:txBody>
      </p:sp>
      <p:pic>
        <p:nvPicPr>
          <p:cNvPr id="5120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5" name="Metin kutusu 1"/>
          <p:cNvSpPr txBox="1">
            <a:spLocks noChangeArrowheads="1"/>
          </p:cNvSpPr>
          <p:nvPr/>
        </p:nvSpPr>
        <p:spPr bwMode="auto">
          <a:xfrm>
            <a:off x="14288" y="981075"/>
            <a:ext cx="91884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altLang="tr-TR"/>
              <a:t>Türkiye’de 1982-2012 yılları arasında farklı bilim alanlarından alınan yaklaşık 65.000 doktora derecesinin sayısal dağılımlarına bakıldığında (Tablo 45), farklı bilim  alanlarındaki mezuniyet eğilimleri görülebilir. </a:t>
            </a:r>
          </a:p>
          <a:p>
            <a:r>
              <a:rPr lang="tr-TR" altLang="tr-TR"/>
              <a:t>1982’de 663 doktora mezunu verilirken, 2012’de 4.506 doktora mezunu verilen bir sisteme geçilmiştir.</a:t>
            </a:r>
          </a:p>
          <a:p>
            <a:endParaRPr lang="tr-TR" altLang="tr-TR"/>
          </a:p>
          <a:p>
            <a:r>
              <a:rPr lang="tr-TR" altLang="tr-TR"/>
              <a:t>Doktora mezun sayılarının 1995-2007 döneminde inişli çıkışlı bir eğri izlediği ancak son yıllarda istikrarlı bir büyüme eğilimi içine girdiği görülmektedir. </a:t>
            </a:r>
          </a:p>
          <a:p>
            <a:r>
              <a:rPr lang="tr-TR" altLang="tr-TR"/>
              <a:t>Yine son yıllarda hemşirelik, sanat, edebiyat ve dil ile sosyal bilimler alanlarındaki sayısal artışlar dikkat çekmektedir.</a:t>
            </a:r>
          </a:p>
          <a:p>
            <a:endParaRPr lang="tr-TR" altLang="tr-TR"/>
          </a:p>
          <a:p>
            <a:r>
              <a:rPr lang="tr-TR" altLang="tr-TR"/>
              <a:t>Doktora programlarının ağırlık noktasını, sosyal bilimler ve uygulamalı sosyal bilim alanları ile fen-matematik ve teknik bilimler alanları oluşturmaktadır.</a:t>
            </a:r>
          </a:p>
          <a:p>
            <a:endParaRPr lang="tr-TR" altLang="tr-T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C:\Users\aelen\Desktop\yapılacak ısler\ects\img\kbu.png"/>
          <p:cNvPicPr>
            <a:picLocks noChangeAspect="1" noChangeArrowheads="1"/>
          </p:cNvPicPr>
          <p:nvPr/>
        </p:nvPicPr>
        <p:blipFill>
          <a:blip r:embed="rId3" cstate="print">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Metin kutusu 1"/>
          <p:cNvSpPr txBox="1">
            <a:spLocks noChangeArrowheads="1"/>
          </p:cNvSpPr>
          <p:nvPr/>
        </p:nvSpPr>
        <p:spPr bwMode="auto">
          <a:xfrm>
            <a:off x="814388" y="39688"/>
            <a:ext cx="8329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000"/>
              <a:t>Yüksek Öğretime Kabul Edilen Öğrenci Sayıları (1975-1985)</a:t>
            </a:r>
          </a:p>
        </p:txBody>
      </p:sp>
      <p:pic>
        <p:nvPicPr>
          <p:cNvPr id="6149"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988" y="398463"/>
            <a:ext cx="7905750"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Başlık 1"/>
          <p:cNvSpPr>
            <a:spLocks noGrp="1"/>
          </p:cNvSpPr>
          <p:nvPr>
            <p:ph type="title"/>
          </p:nvPr>
        </p:nvSpPr>
        <p:spPr>
          <a:xfrm>
            <a:off x="550863" y="-14288"/>
            <a:ext cx="8229600" cy="995363"/>
          </a:xfrm>
        </p:spPr>
        <p:txBody>
          <a:bodyPr/>
          <a:lstStyle/>
          <a:p>
            <a:r>
              <a:rPr lang="tr-TR" altLang="tr-TR" sz="2800" b="1" i="1" smtClean="0"/>
              <a:t>Akademik Yayın Performansı (1980-2012)</a:t>
            </a:r>
            <a:endParaRPr lang="tr-TR" altLang="tr-TR" sz="2800" b="1" smtClean="0"/>
          </a:p>
        </p:txBody>
      </p:sp>
      <p:pic>
        <p:nvPicPr>
          <p:cNvPr id="5222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Metin kutusu 1"/>
          <p:cNvSpPr txBox="1">
            <a:spLocks noChangeArrowheads="1"/>
          </p:cNvSpPr>
          <p:nvPr/>
        </p:nvSpPr>
        <p:spPr bwMode="auto">
          <a:xfrm>
            <a:off x="14288" y="981075"/>
            <a:ext cx="9188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altLang="tr-TR"/>
              <a:t>Mevcut akademik insan kaynağının niteliğine ilişkin göstergelerden biri, akademik</a:t>
            </a:r>
          </a:p>
          <a:p>
            <a:r>
              <a:rPr lang="tr-TR" altLang="tr-TR"/>
              <a:t>yayın performansıdır.</a:t>
            </a:r>
          </a:p>
          <a:p>
            <a:endParaRPr lang="tr-TR" altLang="tr-TR"/>
          </a:p>
          <a:p>
            <a:r>
              <a:rPr lang="tr-TR" altLang="tr-TR"/>
              <a:t>Türkiye’nin 1996 yılında 5.619 olan uluslararası yayın sayısı, 2012’de 33.911’e çıkmıştır. Yayınların büyük kısmı atıf yapılabilir nitelikte doküman olarak görünmesine rağmen, atıf sayıları dalgalı bir seyir izlemiş, son yıllarda ise düşmüştür</a:t>
            </a:r>
          </a:p>
          <a:p>
            <a:r>
              <a:rPr lang="tr-TR" altLang="tr-TR"/>
              <a:t>Ancak yayınlara atıflar yıllar içinde olmaktadır ve bu nedenle atıf sayıları her yıl değişmektedir.</a:t>
            </a:r>
          </a:p>
          <a:p>
            <a:r>
              <a:rPr lang="tr-TR" altLang="tr-TR"/>
              <a:t>Yakın dönemdeki yayınlara yapılacak atıflar önümüzdeki yıllarda gerçek değerlerine ulaşacaktır. </a:t>
            </a:r>
          </a:p>
          <a:p>
            <a:r>
              <a:rPr lang="tr-TR" altLang="tr-TR"/>
              <a:t>Yine yayınların üretiminde uluslararası ve bölgesel işbirlikleri yatay bir seyirde devam etmiş gözükmektedir.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Başlık 1"/>
          <p:cNvSpPr>
            <a:spLocks noGrp="1"/>
          </p:cNvSpPr>
          <p:nvPr>
            <p:ph type="title"/>
          </p:nvPr>
        </p:nvSpPr>
        <p:spPr>
          <a:xfrm>
            <a:off x="550863" y="-14288"/>
            <a:ext cx="8229600" cy="995363"/>
          </a:xfrm>
        </p:spPr>
        <p:txBody>
          <a:bodyPr/>
          <a:lstStyle/>
          <a:p>
            <a:r>
              <a:rPr lang="tr-TR" altLang="tr-TR" sz="2800" b="1" i="1" smtClean="0"/>
              <a:t>Akademik Yayın Performansı (1980-2012)</a:t>
            </a:r>
            <a:endParaRPr lang="tr-TR" altLang="tr-TR" sz="2800" b="1" smtClean="0"/>
          </a:p>
        </p:txBody>
      </p:sp>
      <p:pic>
        <p:nvPicPr>
          <p:cNvPr id="5325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Metin kutusu 1"/>
          <p:cNvSpPr txBox="1">
            <a:spLocks noChangeArrowheads="1"/>
          </p:cNvSpPr>
          <p:nvPr/>
        </p:nvSpPr>
        <p:spPr bwMode="auto">
          <a:xfrm>
            <a:off x="14288" y="981075"/>
            <a:ext cx="91884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altLang="tr-TR"/>
              <a:t>Farklı ülkelerdeki araştırma performansını daha geriye doğru izleme imkânı sunan </a:t>
            </a:r>
            <a:r>
              <a:rPr lang="en-US" altLang="tr-TR"/>
              <a:t>bir diğer veri tabanı ise Web of Science’tır.</a:t>
            </a:r>
            <a:endParaRPr lang="tr-TR" altLang="tr-TR"/>
          </a:p>
          <a:p>
            <a:endParaRPr lang="tr-TR" altLang="tr-TR"/>
          </a:p>
          <a:p>
            <a:r>
              <a:rPr lang="tr-TR" altLang="tr-TR"/>
              <a:t>Buna göre, 1981 yılında 389 olan Türkiye kaynaklı doküman sayısı on yıl sonra yaklaşık dört kat artarak 1.404’e çıkmıştır.</a:t>
            </a:r>
          </a:p>
          <a:p>
            <a:endParaRPr lang="tr-TR" altLang="tr-TR"/>
          </a:p>
          <a:p>
            <a:r>
              <a:rPr lang="tr-TR" altLang="tr-TR"/>
              <a:t>1989 ile 1996 arasında yayın sayıları artarak 1.000 ile 5.000 arasında gerçekleşmiş, 1997-2001 arasında 5.000-10.000’e yükselmiştir. 2002’den 2007’ye kadar 10.000 ile 20.000 seviyesine çıkan uluslararası yayın sayıları, 2008-2011 arasında 25.000 ile 30.000 arasında gerçekleşmiştir. 2012’de ise uluslararası yayın sayıları artmaya devam ederek 30.000’i geçmiştir.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Başlık 1"/>
          <p:cNvSpPr>
            <a:spLocks noGrp="1"/>
          </p:cNvSpPr>
          <p:nvPr>
            <p:ph type="title"/>
          </p:nvPr>
        </p:nvSpPr>
        <p:spPr>
          <a:xfrm>
            <a:off x="550863" y="-14288"/>
            <a:ext cx="8229600" cy="995363"/>
          </a:xfrm>
        </p:spPr>
        <p:txBody>
          <a:bodyPr/>
          <a:lstStyle/>
          <a:p>
            <a:r>
              <a:rPr lang="tr-TR" altLang="tr-TR" sz="2800" b="1" i="1" smtClean="0"/>
              <a:t>Akademik Yayın Performansı (1980-2012)</a:t>
            </a:r>
            <a:endParaRPr lang="tr-TR" altLang="tr-TR" sz="2800" b="1" smtClean="0"/>
          </a:p>
        </p:txBody>
      </p:sp>
      <p:pic>
        <p:nvPicPr>
          <p:cNvPr id="5427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Metin kutusu 1"/>
          <p:cNvSpPr txBox="1">
            <a:spLocks noChangeArrowheads="1"/>
          </p:cNvSpPr>
          <p:nvPr/>
        </p:nvSpPr>
        <p:spPr bwMode="auto">
          <a:xfrm>
            <a:off x="14288" y="981075"/>
            <a:ext cx="9188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altLang="tr-TR"/>
              <a:t>Özetle ifade etmek gerekirse, Türkiye’nin uluslararası yayın sayısı sürekli bir artış eğiliminde olmuştur. Daha önemlisi, Türkiye merkezli uluslararası yayınların dünyadaki toplam uluslararası yayınlar içindeki payı da artmıştır. Türkiye merkezli yayınların bütün dünyadaki yayınlar içindeki payı 1990’da %0,17 iken, 2012’de bu oran %1,82’ye çıkmıştır</a:t>
            </a:r>
          </a:p>
          <a:p>
            <a:endParaRPr lang="tr-TR" altLang="tr-T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5530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Metin kutusu 1"/>
          <p:cNvSpPr txBox="1">
            <a:spLocks noChangeArrowheads="1"/>
          </p:cNvSpPr>
          <p:nvPr/>
        </p:nvSpPr>
        <p:spPr bwMode="auto">
          <a:xfrm>
            <a:off x="14288" y="981075"/>
            <a:ext cx="9188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tr-TR"/>
              <a:t>Türkiye’deki mevcut öğretim elemanı başına düşen öğrenci sayısı, 2011 yılı verilerine göre OECD ülkeleri ortalaması olan 15,6’nın üzerindedir (OECD, 2013). Yükseköğretim Kurulu’nun Nisan 2014 verilerine göre, Türkiye’de açıköğretim hariç toplam ükseköğretim öğrenci sayısı 2 milyon 905 bindir. Buna göre, Türkiye’nin öğretim elemanı başına düşen öğrenci sayısı açısından OECD üyeleri 2011 yılı ortalaması olan 15,6’ya ulaşması için, sistemde olması gereken öğretim elemanı sayısı 186 bindir. </a:t>
            </a:r>
          </a:p>
          <a:p>
            <a:pPr algn="just"/>
            <a:r>
              <a:rPr lang="tr-TR" altLang="tr-TR"/>
              <a:t>Halbuki, Nisan 2014 verilerine göre, Türkiye’de 141.000 öğretim elemanı görev yapmaktadır. Sonuç olarak, OECD ülkeleri öğretim elemanı başına öğrenci ortalaması esas alındığında, Türkiye’nin yaklaşık 45.000 öğretim elemanı açığı vardır. Türkiye’de öğrenci sayısının hiç artmayacağını kabul etsek bile, Türkiye’nin OECD ortalamasına ulaşması için, önümüzdeki yıllarda 45.000 civarında öğretim elemanını yükseköğretim sistemine dahil etmesi gereklidir.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Başlık 1"/>
          <p:cNvSpPr>
            <a:spLocks noGrp="1"/>
          </p:cNvSpPr>
          <p:nvPr>
            <p:ph type="title"/>
          </p:nvPr>
        </p:nvSpPr>
        <p:spPr>
          <a:xfrm>
            <a:off x="550863" y="-14288"/>
            <a:ext cx="8229600" cy="995363"/>
          </a:xfrm>
        </p:spPr>
        <p:txBody>
          <a:bodyPr/>
          <a:lstStyle/>
          <a:p>
            <a:r>
              <a:rPr lang="tr-TR" altLang="tr-TR" sz="2800" b="1" smtClean="0"/>
              <a:t>Yüksek Öğretim Alanında Ülkemizde Ve Dünyadaki Gelişmeler</a:t>
            </a:r>
          </a:p>
        </p:txBody>
      </p:sp>
      <p:pic>
        <p:nvPicPr>
          <p:cNvPr id="5632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5" name="Metin kutusu 1"/>
          <p:cNvSpPr txBox="1">
            <a:spLocks noChangeArrowheads="1"/>
          </p:cNvSpPr>
          <p:nvPr/>
        </p:nvSpPr>
        <p:spPr bwMode="auto">
          <a:xfrm>
            <a:off x="14288" y="981075"/>
            <a:ext cx="91884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tr-TR"/>
              <a:t>Türkiye’deki mevcut öğretim elemanlarının yaklaşık %45’inin doktoralı öğretim elemanı olduğu hesabıyla, doktoralı öğretim elemanı açığının ise yaklaşık 20.000 olduğu söylenebilir. Dahası, bütün göstergeler Türkiye’deki öğrenci sayısının hızla arttığını ve artacağını göstermektedir. Üstelik bu artışın yüzyüze eğitimde olması önerilmektedir. Dolayısıyla önümüzdeki yıllardaki ihtiyacın bu sayıların çok üzerinde olması muhtemeldir.</a:t>
            </a:r>
          </a:p>
          <a:p>
            <a:pPr algn="just"/>
            <a:endParaRPr lang="tr-TR" altLang="tr-T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5734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Metin kutusu 1"/>
          <p:cNvSpPr txBox="1">
            <a:spLocks noChangeArrowheads="1"/>
          </p:cNvSpPr>
          <p:nvPr/>
        </p:nvSpPr>
        <p:spPr bwMode="auto">
          <a:xfrm>
            <a:off x="14288" y="981075"/>
            <a:ext cx="91884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altLang="tr-TR"/>
              <a:t>Türkiye’de öğretim elemanı başına düşen öğrenci sayısının çok yüksek olmasının temel</a:t>
            </a:r>
          </a:p>
          <a:p>
            <a:r>
              <a:rPr lang="tr-TR" altLang="tr-TR"/>
              <a:t>sebebi, öğrenci sayısının diğer ülkelerden çok fazla olmasından ziyade, Türkiye’deki kademisyen sayısının benzer büyüklükteki ve hatta daha küçük ölçekli ülkelerden az olmasıdır.</a:t>
            </a:r>
          </a:p>
          <a:p>
            <a:r>
              <a:rPr lang="tr-TR" altLang="tr-TR"/>
              <a:t>OECD 2011 verilerine göre ülke bazında akademisyen sayıları şu şekildedir: </a:t>
            </a:r>
          </a:p>
          <a:p>
            <a:r>
              <a:rPr lang="tr-TR" altLang="tr-TR"/>
              <a:t>Kanada </a:t>
            </a:r>
            <a:r>
              <a:rPr lang="de-DE" altLang="tr-TR"/>
              <a:t>(207 bin), </a:t>
            </a:r>
            <a:endParaRPr lang="tr-TR" altLang="tr-TR"/>
          </a:p>
          <a:p>
            <a:r>
              <a:rPr lang="de-DE" altLang="tr-TR"/>
              <a:t>Fransa (115 bin), </a:t>
            </a:r>
            <a:endParaRPr lang="tr-TR" altLang="tr-TR"/>
          </a:p>
          <a:p>
            <a:r>
              <a:rPr lang="de-DE" altLang="tr-TR"/>
              <a:t>Almanya (392 bin), </a:t>
            </a:r>
            <a:endParaRPr lang="tr-TR" altLang="tr-TR"/>
          </a:p>
          <a:p>
            <a:r>
              <a:rPr lang="de-DE" altLang="tr-TR"/>
              <a:t>Japonya (531 bin), </a:t>
            </a:r>
            <a:endParaRPr lang="tr-TR" altLang="tr-TR"/>
          </a:p>
          <a:p>
            <a:r>
              <a:rPr lang="de-DE" altLang="tr-TR"/>
              <a:t>Güney Kore (230</a:t>
            </a:r>
            <a:r>
              <a:rPr lang="tr-TR" altLang="tr-TR"/>
              <a:t> bin), </a:t>
            </a:r>
          </a:p>
          <a:p>
            <a:r>
              <a:rPr lang="tr-TR" altLang="tr-TR"/>
              <a:t>Meksika (326 bin), </a:t>
            </a:r>
          </a:p>
          <a:p>
            <a:r>
              <a:rPr lang="tr-TR" altLang="tr-TR"/>
              <a:t>İspanya (153 bin), </a:t>
            </a:r>
          </a:p>
          <a:p>
            <a:r>
              <a:rPr lang="tr-TR" altLang="tr-TR"/>
              <a:t>Türkiye (111 bin), </a:t>
            </a:r>
          </a:p>
          <a:p>
            <a:r>
              <a:rPr lang="tr-TR" altLang="tr-TR"/>
              <a:t>Birleşik Krallık (139 bin)</a:t>
            </a:r>
          </a:p>
          <a:p>
            <a:r>
              <a:rPr lang="de-DE" altLang="tr-TR"/>
              <a:t>ve ABD (1 milyon 481 bin) (OECD, 2014).</a:t>
            </a:r>
            <a:endParaRPr lang="tr-TR" altLang="tr-T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5837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Metin kutusu 1"/>
          <p:cNvSpPr txBox="1">
            <a:spLocks noChangeArrowheads="1"/>
          </p:cNvSpPr>
          <p:nvPr/>
        </p:nvSpPr>
        <p:spPr bwMode="auto">
          <a:xfrm>
            <a:off x="14288" y="981075"/>
            <a:ext cx="9188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tr-TR"/>
              <a:t>Buna göre, Türkiye’nin akademisyen sayısını benzer ölçekteki ülkelere yaklaştırması için, hem öğretim elemanı hem de öğretim üyesi sayısını artırması gereklidir. Herhangi bir politika müdahalesi olmadığı ve mevcut öğretim elemanı sayısındaki yıllık artış eğilimleri devam ettiği takdirde, 2020’li yıllarda Türkiye yükseköğretim sistemi, önemli bir akademisyen açığıyla karşı karşıya kalacaktır.</a:t>
            </a:r>
          </a:p>
          <a:p>
            <a:pPr algn="just"/>
            <a:endParaRPr lang="tr-TR" altLang="tr-TR"/>
          </a:p>
          <a:p>
            <a:pPr algn="just"/>
            <a:r>
              <a:rPr lang="tr-TR" altLang="tr-TR"/>
              <a:t>zorunlu eğitim süresinin sekiz yıldan 12 yıla çıkarılması, 2016 sonrası üniversite giriş sistemine başvuruyu artıracaktır. Bundan dolayı, yükseköğretim sisteminin büyümeye devam edeceği ve akademisyen ihtiyacının artacağı öngörülmektedir.</a:t>
            </a:r>
          </a:p>
          <a:p>
            <a:pPr algn="just"/>
            <a:endParaRPr lang="tr-TR" altLang="tr-TR"/>
          </a:p>
          <a:p>
            <a:pPr algn="just"/>
            <a:endParaRPr lang="tr-TR" altLang="tr-TR"/>
          </a:p>
          <a:p>
            <a:pPr algn="just"/>
            <a:endParaRPr lang="tr-TR" altLang="tr-T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5939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Metin kutusu 1"/>
          <p:cNvSpPr txBox="1">
            <a:spLocks noChangeArrowheads="1"/>
          </p:cNvSpPr>
          <p:nvPr/>
        </p:nvSpPr>
        <p:spPr bwMode="auto">
          <a:xfrm>
            <a:off x="14288" y="981075"/>
            <a:ext cx="91884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tr-TR"/>
              <a:t>Buraya kadar sıralanan bütün bu argümanlar değerlendirildiğinde, Türkiye’nin öğretim  yesi başına düşen öğrenci sayısını dünya ortalamalarına çekebilmesi ve artan öğrenci sayısına mukabil ortaya çıkacak yeni ihtiyacı karşılayabilmesi için, 2013 itibariyle yıllık yaklaşık 4.500 olan doktora mezun sayısını hızla artırması gerekmektedir. Türkiye’deki yıllık doktora mezun sayısının düşüklüğü, diğer gelişmiş ülkelerle kıyaslandığında daha net olarak görülebilir. Örneğin, 2008 veya daha güncel verilerden derlenen bir karşılaştırmaya göre, Türkiye’de yıllık 4.000’e yakın doktoralı mezun verilirken; </a:t>
            </a:r>
          </a:p>
          <a:p>
            <a:pPr algn="just"/>
            <a:r>
              <a:rPr lang="tr-TR" altLang="tr-TR"/>
              <a:t>ABD 61 bin, Rusya 27 bin, Almanya 25 bin, Japonya ve Birleşik Krallık 17.000 civarında doktoralı mezun vermektedir (Tablo 52). Dünya Toplam 381.453</a:t>
            </a:r>
          </a:p>
          <a:p>
            <a:pPr algn="just"/>
            <a:r>
              <a:rPr lang="tr-TR" altLang="tr-TR"/>
              <a:t>Buna göre Türkiye, benzer büyüklükteki birçok ülkeden doktora mezun sayısı itibariyle geride kalmaktadır.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6042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1" name="Metin kutusu 1"/>
          <p:cNvSpPr txBox="1">
            <a:spLocks noChangeArrowheads="1"/>
          </p:cNvSpPr>
          <p:nvPr/>
        </p:nvSpPr>
        <p:spPr bwMode="auto">
          <a:xfrm>
            <a:off x="14288" y="981075"/>
            <a:ext cx="918845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tr-TR"/>
              <a:t>Türkiye’nin rekabet gücünü anlamanın bir göstergesi de doktoralı mezun sayısının OECD içindeki payıdır. OECD’nin 2007 verilerine göre, Türkiye, bütün OECD ülkelerindeki toplam yeni doktora mezunlarının sadece %1,6’sını mezun etmiştir. Öte yandan,bu oran, </a:t>
            </a:r>
          </a:p>
          <a:p>
            <a:pPr algn="just"/>
            <a:r>
              <a:rPr lang="tr-TR" altLang="tr-TR"/>
              <a:t>ABD için %28,6,</a:t>
            </a:r>
          </a:p>
          <a:p>
            <a:pPr algn="just"/>
            <a:r>
              <a:rPr lang="tr-TR" altLang="tr-TR"/>
              <a:t>Almanya için %11,5, </a:t>
            </a:r>
          </a:p>
          <a:p>
            <a:pPr algn="just"/>
            <a:r>
              <a:rPr lang="tr-TR" altLang="tr-TR"/>
              <a:t>Birleşik Krallık için %8,3, </a:t>
            </a:r>
          </a:p>
          <a:p>
            <a:pPr algn="just"/>
            <a:r>
              <a:rPr lang="tr-TR" altLang="tr-TR"/>
              <a:t>Japonya için %7,9, </a:t>
            </a:r>
          </a:p>
          <a:p>
            <a:pPr algn="just"/>
            <a:r>
              <a:rPr lang="tr-TR" altLang="tr-TR"/>
              <a:t>Fransa için %5, </a:t>
            </a:r>
          </a:p>
          <a:p>
            <a:pPr algn="just"/>
            <a:r>
              <a:rPr lang="tr-TR" altLang="tr-TR"/>
              <a:t>İtalya için %4,8, </a:t>
            </a:r>
          </a:p>
          <a:p>
            <a:pPr algn="just"/>
            <a:r>
              <a:rPr lang="tr-TR" altLang="tr-TR"/>
              <a:t>Güney Kore için %4,3, </a:t>
            </a:r>
          </a:p>
          <a:p>
            <a:pPr algn="just"/>
            <a:r>
              <a:rPr lang="tr-TR" altLang="tr-TR"/>
              <a:t>İspanya için %3,4,</a:t>
            </a:r>
          </a:p>
          <a:p>
            <a:r>
              <a:rPr lang="tr-TR" altLang="tr-TR"/>
              <a:t>Polonya için %2,9, </a:t>
            </a:r>
          </a:p>
          <a:p>
            <a:r>
              <a:rPr lang="tr-TR" altLang="tr-TR"/>
              <a:t>Portekiz için %2,8, </a:t>
            </a:r>
          </a:p>
          <a:p>
            <a:r>
              <a:rPr lang="tr-TR" altLang="tr-TR"/>
              <a:t>Avustralya için %2,6, </a:t>
            </a:r>
          </a:p>
          <a:p>
            <a:r>
              <a:rPr lang="tr-TR" altLang="tr-TR"/>
              <a:t>Kanada için %2,2,</a:t>
            </a:r>
          </a:p>
          <a:p>
            <a:r>
              <a:rPr lang="tr-TR" altLang="tr-TR"/>
              <a:t>İsveç</a:t>
            </a:r>
          </a:p>
          <a:p>
            <a:r>
              <a:rPr lang="tr-TR" altLang="tr-TR"/>
              <a:t>için %1,8 </a:t>
            </a:r>
          </a:p>
          <a:p>
            <a:r>
              <a:rPr lang="tr-TR" altLang="tr-TR"/>
              <a:t>İsviçre için %1,6’dır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6144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Metin kutusu 1"/>
          <p:cNvSpPr txBox="1">
            <a:spLocks noChangeArrowheads="1"/>
          </p:cNvSpPr>
          <p:nvPr/>
        </p:nvSpPr>
        <p:spPr bwMode="auto">
          <a:xfrm>
            <a:off x="14288" y="981075"/>
            <a:ext cx="9188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tr-TR"/>
              <a:t>Bütün bu verilerden görüldüğü üzere, nüfusu Türkiye’den çok daha az olan ülkelerin bazıları Türkiye’nin birkaç katı kadar doktora mezunu vermektedir. Dolayısıyla, bilgi ekonomisi ve AR-GE açısından önemli sayılabilecek bir gösterge olarak bin kişi başına düşen yıllık doktora mezun sayısına bakıldığında, Türkiye, yukarıda sayılan birçok OECD ülkesinden geride kalmaktadır.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C:\Users\aelen\Desktop\yapılacak ısler\ects\img\kbu.png"/>
          <p:cNvPicPr>
            <a:picLocks noChangeAspect="1" noChangeArrowheads="1"/>
          </p:cNvPicPr>
          <p:nvPr/>
        </p:nvPicPr>
        <p:blipFill>
          <a:blip r:embed="rId3" cstate="print">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Metin kutusu 1"/>
          <p:cNvSpPr txBox="1">
            <a:spLocks noChangeArrowheads="1"/>
          </p:cNvSpPr>
          <p:nvPr/>
        </p:nvSpPr>
        <p:spPr bwMode="auto">
          <a:xfrm>
            <a:off x="530225" y="0"/>
            <a:ext cx="8613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200"/>
              <a:t>Devlet ve Vakıf Üniversitelerinin Yıllara Göre Sayıları (1933-2013)</a:t>
            </a:r>
          </a:p>
        </p:txBody>
      </p:sp>
      <p:pic>
        <p:nvPicPr>
          <p:cNvPr id="7173"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68313"/>
            <a:ext cx="7934325"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Başlık 1"/>
          <p:cNvSpPr>
            <a:spLocks noGrp="1"/>
          </p:cNvSpPr>
          <p:nvPr>
            <p:ph type="title"/>
          </p:nvPr>
        </p:nvSpPr>
        <p:spPr>
          <a:xfrm>
            <a:off x="550863" y="-14288"/>
            <a:ext cx="8229600" cy="668338"/>
          </a:xfrm>
        </p:spPr>
        <p:txBody>
          <a:bodyPr/>
          <a:lstStyle/>
          <a:p>
            <a:r>
              <a:rPr lang="tr-TR" altLang="tr-TR" sz="2800" b="1" i="1" smtClean="0"/>
              <a:t>Öğretim Elemanı Açığı</a:t>
            </a:r>
            <a:endParaRPr lang="tr-TR" altLang="tr-TR" sz="2800" b="1" smtClean="0"/>
          </a:p>
        </p:txBody>
      </p:sp>
      <p:pic>
        <p:nvPicPr>
          <p:cNvPr id="6246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113" y="654050"/>
            <a:ext cx="8064500"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6349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Metin kutusu 1"/>
          <p:cNvSpPr txBox="1">
            <a:spLocks noChangeArrowheads="1"/>
          </p:cNvSpPr>
          <p:nvPr/>
        </p:nvSpPr>
        <p:spPr bwMode="auto">
          <a:xfrm>
            <a:off x="14288" y="981075"/>
            <a:ext cx="91884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tr-TR"/>
              <a:t>Türkiye’deki akademisyen sayısını artırmanın önündeki engellerden biri de, akademisyenlerin özlük haklarının diğer bir çok mesleğe göre yeterince cazip bulunmamasıdır. Yapılan analizler, 2003-2013 yılları arasında, kamuda çalışan hemen tüm meslek gruplarının maaşlarında önemli bir iyileştirme yapıldığı halde, akademisyenlerin maaşlarında benzer bir iyileştirme yapılmadığını göstermektedir (Akgeyik, 2013). Akademisyen sayısını artırmak bir yana, 2023 hedeflerinin gerçekleştirilebilmesi için de en nitelikli beyinlerin akademiye çekilmesi gerekmektedir. Akademisyenliğin daha cazip hale getirilmesi ve üniversitelerdeki öğretim elemanı açığının hem sayıca hem de nitelikçe kapatılması için, öğretim elemanlarının maaşlarında, Türkiye’deki diğer sektörler ve dünya örnekleriyle karşılaştırmalı olarak ciddi bir iyileşme gerekliliği vardır.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6451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Metin kutusu 1"/>
          <p:cNvSpPr txBox="1">
            <a:spLocks noChangeArrowheads="1"/>
          </p:cNvSpPr>
          <p:nvPr/>
        </p:nvSpPr>
        <p:spPr bwMode="auto">
          <a:xfrm>
            <a:off x="14288" y="981075"/>
            <a:ext cx="9188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tr-TR"/>
              <a:t>Buraya kadar sunulan verilerden anlaşılacağı üzere, Türkiye’nin yıllık doktora mezun sayısını artırmasına yönelik tedbirler alması gerekli görünmektedir. Bu çerçevede, Türkiye’nin yıllık doktora mezun sayısını Japonya, Birleşik Krallık ve Almanya gibi ülkelerde olan 15-25.000 seviyelerine çıkarmak için gerekli tedbirlerin alınmasına ihtiyaç</a:t>
            </a:r>
          </a:p>
          <a:p>
            <a:r>
              <a:rPr lang="tr-TR" altLang="tr-TR"/>
              <a:t>bulunmaktadır.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6554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Metin kutusu 1"/>
          <p:cNvSpPr txBox="1">
            <a:spLocks noChangeArrowheads="1"/>
          </p:cNvSpPr>
          <p:nvPr/>
        </p:nvSpPr>
        <p:spPr bwMode="auto">
          <a:xfrm>
            <a:off x="14288" y="981075"/>
            <a:ext cx="9188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tr-TR"/>
              <a:t>Ancak bugünden itibaren doğru tedbirler alınması halinde, Türkiye’nin 2023 yılında yıllık 15.000 civarında doktora mezunu vermesi sağlanabilir. Bu hedefin gerçekleşmesi için, ilk sonuçları 2017 yılından itibaren almak üzere acilen bir politika değişikliğine gidilmesi, doktora mezunu sayısını kademeli olarak artırarak 2019’dan itibaren en az 10.000 sayısına çıkılması ve sonraki yıllarda bu artışın devam ederek, 2023’de yıllık 15.000 doktora mezunu hedefine ulaşılması planlanmalıdır.</a:t>
            </a:r>
          </a:p>
          <a:p>
            <a:pPr algn="just"/>
            <a:endParaRPr lang="tr-TR" altLang="tr-T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6656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5" name="Metin kutusu 1"/>
          <p:cNvSpPr txBox="1">
            <a:spLocks noChangeArrowheads="1"/>
          </p:cNvSpPr>
          <p:nvPr/>
        </p:nvSpPr>
        <p:spPr bwMode="auto">
          <a:xfrm>
            <a:off x="179388" y="981075"/>
            <a:ext cx="87852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buFont typeface="Wingdings" pitchFamily="2" charset="2"/>
              <a:buChar char="v"/>
            </a:pPr>
            <a:r>
              <a:rPr lang="tr-TR" altLang="tr-TR" sz="2000"/>
              <a:t>Mevcut öğrenci sayısına göre hesaplanan yaklaşık 45.000 öğretim elemanı açığının önümüzdeki beş yılda kapatılması için, her yıl 9.000 öğretim elemanı kadrosuna ihtiyaç  vardır. </a:t>
            </a:r>
          </a:p>
          <a:p>
            <a:pPr algn="just">
              <a:buFont typeface="Wingdings" pitchFamily="2" charset="2"/>
              <a:buChar char="v"/>
            </a:pPr>
            <a:r>
              <a:rPr lang="tr-TR" altLang="tr-TR" sz="2000"/>
              <a:t>Ancak, öğrenci sayısındaki yıllık artışlar  baz ve emekliye ayrılanlarda dikkate alınarak hesaplandığında bu ihtiyaç ve sayı artacaktır. Nitekim, açıköğretim programları hariç olmak koşuluyla, yükseköğretim öğrenci sayılarında önümüzdeki yıllarda her yıl ortalama 150.000 artış varsayıldığında, bu artış kaynaklı ilave öğretim elemanı ihtiyacı yıllık ortalama 9.000-15000 olarak tahmin edilebilir. </a:t>
            </a:r>
          </a:p>
          <a:p>
            <a:pPr algn="just">
              <a:buFont typeface="Wingdings" pitchFamily="2" charset="2"/>
              <a:buChar char="v"/>
            </a:pPr>
            <a:r>
              <a:rPr lang="tr-TR" altLang="tr-TR" sz="2000"/>
              <a:t>Öngörülen bu ilave sayının nispeten muhafazakar bir tahmin olduğu söylenebilir; zira, özellikle zorunlu 12 yıllık eğitimin ilk mezunlarını vereceği 2016 yılından itibaren yükseköğretim öğrenci sayısında daha büyük bir artış beklenmektedir. </a:t>
            </a:r>
          </a:p>
          <a:p>
            <a:pPr algn="just">
              <a:buFont typeface="Wingdings" pitchFamily="2" charset="2"/>
              <a:buChar char="v"/>
            </a:pPr>
            <a:r>
              <a:rPr lang="tr-TR" altLang="tr-TR" sz="2000"/>
              <a:t>Ayrıca önümüzdeki dönemde devam edecek kapasite artışının açıköğretim yerine yüzyüze programlarda olması, açıköğretim payının zaman içinde azaltılarak yüzyüze payının artırılması beklenmektedir. </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Başlık 1"/>
          <p:cNvSpPr>
            <a:spLocks noGrp="1"/>
          </p:cNvSpPr>
          <p:nvPr>
            <p:ph type="title"/>
          </p:nvPr>
        </p:nvSpPr>
        <p:spPr>
          <a:xfrm>
            <a:off x="550863" y="-14288"/>
            <a:ext cx="8229600" cy="995363"/>
          </a:xfrm>
        </p:spPr>
        <p:txBody>
          <a:bodyPr/>
          <a:lstStyle/>
          <a:p>
            <a:r>
              <a:rPr lang="tr-TR" altLang="tr-TR" sz="2800" b="1" i="1" smtClean="0"/>
              <a:t>Öğretim Elemanı Açığı</a:t>
            </a:r>
            <a:endParaRPr lang="tr-TR" altLang="tr-TR" sz="2800" b="1" smtClean="0"/>
          </a:p>
        </p:txBody>
      </p:sp>
      <p:pic>
        <p:nvPicPr>
          <p:cNvPr id="6758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9" name="Metin kutusu 1"/>
          <p:cNvSpPr txBox="1">
            <a:spLocks noChangeArrowheads="1"/>
          </p:cNvSpPr>
          <p:nvPr/>
        </p:nvSpPr>
        <p:spPr bwMode="auto">
          <a:xfrm>
            <a:off x="395288" y="981075"/>
            <a:ext cx="86407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tr-TR" sz="2000"/>
              <a:t>Dolayısıyla bütün bu veriler dikkate alındığında, Türkiye’nin öğretim elemanı ihtiyacını önümüzdeki beş yıl içerisinde kapatabilmesi için, 2015’ten itibaren her yıl toplam 18.500 öğretim elemanını yükseköğretim sistemine dahil etmesi gerekmektedir.</a:t>
            </a:r>
          </a:p>
          <a:p>
            <a:pPr algn="just"/>
            <a:r>
              <a:rPr lang="tr-TR" altLang="tr-TR" sz="2000"/>
              <a:t>Bu senaryonun gerçekleşmesi durumunda, Türkiye yükseköğretim sisteminin en temel meselesi olan niteliği artırma konusunda en kritik yatırım gerçekleşmiş olacaktır. </a:t>
            </a:r>
          </a:p>
          <a:p>
            <a:pPr algn="just"/>
            <a:r>
              <a:rPr lang="tr-TR" altLang="tr-TR" sz="2000"/>
              <a:t>Böylece Türkiye, öğretim elemanı başına düşen öğrenci sayısı itibariyle OECD ülkeleri ortalamasını elde etmiş olacak ve toplam öğretim elemanı sayısı açısından diğer birçok OECD ülkesine göre önemli bir avantaj yakalamış olacaktır. </a:t>
            </a:r>
          </a:p>
          <a:p>
            <a:pPr algn="just"/>
            <a:r>
              <a:rPr lang="tr-TR" altLang="tr-TR" sz="2000"/>
              <a:t>Bir başka ifadeyle, bu hedeflerin gerekli desteklerle gerçekleşmesi halinde, Türkiye yükseköğretim sistemi, OECD ülkeleriyle rahatlıkla karşılaştırılabilir ve rekabet edebilir bir düzeye gelecektir. </a:t>
            </a:r>
          </a:p>
          <a:p>
            <a:pPr algn="just"/>
            <a:r>
              <a:rPr lang="tr-TR" altLang="tr-TR" sz="2000"/>
              <a:t>Bu hedefler, öğretim elemanı başına düşen öğrenci sayısını mevcut OECD ortalamasına çekmenin yanı sıra, Türkiye’nin araştırma ve geliştirme kapasitesinin artırılmasında da önemli katkı yapacak ve böylece uluslararası rekabet gücünü artıracaktır.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Başlık 1"/>
          <p:cNvSpPr>
            <a:spLocks noGrp="1"/>
          </p:cNvSpPr>
          <p:nvPr>
            <p:ph type="title"/>
          </p:nvPr>
        </p:nvSpPr>
        <p:spPr>
          <a:xfrm>
            <a:off x="550863" y="-14288"/>
            <a:ext cx="8229600" cy="995363"/>
          </a:xfrm>
        </p:spPr>
        <p:txBody>
          <a:bodyPr/>
          <a:lstStyle/>
          <a:p>
            <a:r>
              <a:rPr lang="tr-TR" altLang="tr-TR" sz="2800" b="1" i="1" smtClean="0"/>
              <a:t>Akademisyen Yetiştirme Programları</a:t>
            </a:r>
            <a:endParaRPr lang="tr-TR" altLang="tr-TR" sz="2800" b="1" smtClean="0"/>
          </a:p>
        </p:txBody>
      </p:sp>
      <p:pic>
        <p:nvPicPr>
          <p:cNvPr id="6861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Metin kutusu 1"/>
          <p:cNvSpPr txBox="1">
            <a:spLocks noChangeArrowheads="1"/>
          </p:cNvSpPr>
          <p:nvPr/>
        </p:nvSpPr>
        <p:spPr bwMode="auto">
          <a:xfrm>
            <a:off x="274638" y="981075"/>
            <a:ext cx="86899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1200"/>
              </a:spcBef>
              <a:buFont typeface="Wingdings" pitchFamily="2" charset="2"/>
              <a:buChar char="v"/>
            </a:pPr>
            <a:r>
              <a:rPr lang="tr-TR" altLang="tr-TR"/>
              <a:t>Türkiye yükseköğretim sistemi büyüdükçe, nitelikli öğretim üyesi ihtiyacı daha belirgin hale gelmiştir. </a:t>
            </a:r>
          </a:p>
          <a:p>
            <a:pPr algn="just">
              <a:spcBef>
                <a:spcPts val="1200"/>
              </a:spcBef>
              <a:buFont typeface="Wingdings" pitchFamily="2" charset="2"/>
              <a:buChar char="v"/>
            </a:pPr>
            <a:r>
              <a:rPr lang="tr-TR" altLang="tr-TR"/>
              <a:t>Bu ihtiyacı karşılamaya yönelik çeşitli yurtiçi ve yurtdışı programlar içerisinde, bugün en işlevsel olarak Öğretim Üyesi Yetiştirme Programı (ÖYP) ve 1416 sayılı kanun kapsamında yurtdışına lisansüstü eğitim amacıyla öğrenci gönderilmesinden bahsedilebilir. </a:t>
            </a:r>
          </a:p>
          <a:p>
            <a:pPr algn="just">
              <a:spcBef>
                <a:spcPts val="1200"/>
              </a:spcBef>
              <a:buFont typeface="Wingdings" pitchFamily="2" charset="2"/>
              <a:buChar char="v"/>
            </a:pPr>
            <a:r>
              <a:rPr lang="tr-TR" altLang="tr-TR"/>
              <a:t>2002 yılında ilk defa ODTÜ’de daha sonra ise Hacettepe, Ankara, Ege, Gazi, Boğaziçi ve İstanbul Teknik üniversitelerinde yürütülen ÖYP, özellikle yeni açılan üniversitelerdeki öğretim üyesi ihtiyacının karşılanması için, lisansüstü eğitim verme konusunda birikimli ve köklü üniversitelerden yararlanmayı amaçlamaktadır. </a:t>
            </a:r>
          </a:p>
          <a:p>
            <a:pPr algn="just">
              <a:spcBef>
                <a:spcPts val="1200"/>
              </a:spcBef>
              <a:buFont typeface="Wingdings" pitchFamily="2" charset="2"/>
              <a:buChar char="v"/>
            </a:pPr>
            <a:r>
              <a:rPr lang="tr-TR" altLang="tr-TR"/>
              <a:t>2002-2009 arasında DPT tarafından yürütülen ÖYP, 2010 sonrasında merkezi yerleştirme ile YÖK bünyesinde yürütülmektedir. </a:t>
            </a:r>
          </a:p>
          <a:p>
            <a:pPr algn="just">
              <a:spcBef>
                <a:spcPts val="1200"/>
              </a:spcBef>
              <a:buFont typeface="Wingdings" pitchFamily="2" charset="2"/>
              <a:buChar char="v"/>
            </a:pPr>
            <a:r>
              <a:rPr lang="tr-TR" altLang="tr-TR"/>
              <a:t>Bu çerçevede, 2010’da 1.644, 2011’de 2.233, 2012 yılında 3.385, 2013’te ise 2.824 kişi olmak üzere, ÖYP kapsamında lisansüstü eğitim yapmak üzere toplamda 10.000 civarında araştırma görevlisi atanmıştır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Başlık 1"/>
          <p:cNvSpPr>
            <a:spLocks noGrp="1"/>
          </p:cNvSpPr>
          <p:nvPr>
            <p:ph type="title"/>
          </p:nvPr>
        </p:nvSpPr>
        <p:spPr>
          <a:xfrm>
            <a:off x="550863" y="-14288"/>
            <a:ext cx="8229600" cy="995363"/>
          </a:xfrm>
        </p:spPr>
        <p:txBody>
          <a:bodyPr/>
          <a:lstStyle/>
          <a:p>
            <a:r>
              <a:rPr lang="tr-TR" altLang="tr-TR" sz="2800" b="1" i="1" smtClean="0"/>
              <a:t>Akademisyen Yetiştirme Programları</a:t>
            </a:r>
            <a:endParaRPr lang="tr-TR" altLang="tr-TR" sz="2800" b="1" smtClean="0"/>
          </a:p>
        </p:txBody>
      </p:sp>
      <p:pic>
        <p:nvPicPr>
          <p:cNvPr id="6963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7" name="Metin kutusu 1"/>
          <p:cNvSpPr txBox="1">
            <a:spLocks noChangeArrowheads="1"/>
          </p:cNvSpPr>
          <p:nvPr/>
        </p:nvSpPr>
        <p:spPr bwMode="auto">
          <a:xfrm>
            <a:off x="14288" y="981075"/>
            <a:ext cx="91884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Wingdings" pitchFamily="2" charset="2"/>
              <a:buChar char="v"/>
            </a:pPr>
            <a:r>
              <a:rPr lang="tr-TR" altLang="tr-TR"/>
              <a:t>Özellikle 2006 sonrasında açılan yeni devlet üniversitelerinin kadro ihtiyaçlarının karşılanabilmesi için ÖYP programı temel bir işlevi yerine getirmektedir. </a:t>
            </a:r>
          </a:p>
          <a:p>
            <a:pPr>
              <a:buFont typeface="Wingdings" pitchFamily="2" charset="2"/>
              <a:buChar char="v"/>
            </a:pPr>
            <a:r>
              <a:rPr lang="tr-TR" altLang="tr-TR"/>
              <a:t>Başvuru sayılarının yüksekliği pozitif bir durum olarak dikkat çekici olmasına rağmen, kazandığı halde göreve başlamayanlar nedeniyle yaklaşık dört bin kadronun kaybedilmesi üzerinde düşünülmesi, sistemin verimliliğini artırmak için bir takım tedbirler alınması gerektiğini hatırlatmaktadır.</a:t>
            </a:r>
          </a:p>
          <a:p>
            <a:pPr algn="just">
              <a:buFont typeface="Wingdings" pitchFamily="2" charset="2"/>
              <a:buChar char="v"/>
            </a:pPr>
            <a:r>
              <a:rPr lang="tr-TR" altLang="tr-TR"/>
              <a:t>Üniversitelerdeki nitelikli öğretim üyesi açığını kapatmak amacıyla eskiden beri yürütülen programlardan bir diğeri de, 1416 sayılı Ecnebi Memleketlere Gönderilecek Talebe Hakkında Kanun kapsamında yurtdışına lisansüstü eğitim için öğrenci gönderme programıdır. </a:t>
            </a:r>
          </a:p>
          <a:p>
            <a:pPr algn="just">
              <a:buFont typeface="Wingdings" pitchFamily="2" charset="2"/>
              <a:buChar char="v"/>
            </a:pPr>
            <a:r>
              <a:rPr lang="tr-TR" altLang="tr-TR"/>
              <a:t>Geçmişten bugüne bakıldığında, bu kanun kapsamında gönderilen öğrenci sayıları istenen seviyelere ulaşamamıştır (Gümüş &amp; Gökbel, 2012). 2006 yılından itibaren 1416 sayılı kanun kapsamında beş yılda toplam beş bin öğrenci lisansüstü eğitim amacıyla yurtdışına gönderilmek istenmiş olmasına rağmen, bu projede de sorunlarla karşılaşılmıştır. </a:t>
            </a:r>
          </a:p>
          <a:p>
            <a:pPr algn="just">
              <a:buFont typeface="Wingdings" pitchFamily="2" charset="2"/>
              <a:buChar char="v"/>
            </a:pPr>
            <a:r>
              <a:rPr lang="tr-TR" altLang="tr-TR"/>
              <a:t>Çeşitli sorunlardan dolayı yıllık hedefin tutturulamaması bir yana, her yıl kazananların en az yarısının öğrencilik dosyasını açtırmayarak, yurtdışına gitmekten vazgeçmesi önemle üzerinde durulması gereken bir husustur.</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Başlık 1"/>
          <p:cNvSpPr>
            <a:spLocks noGrp="1"/>
          </p:cNvSpPr>
          <p:nvPr>
            <p:ph type="title"/>
          </p:nvPr>
        </p:nvSpPr>
        <p:spPr>
          <a:xfrm>
            <a:off x="550863" y="-14288"/>
            <a:ext cx="8229600" cy="995363"/>
          </a:xfrm>
        </p:spPr>
        <p:txBody>
          <a:bodyPr/>
          <a:lstStyle/>
          <a:p>
            <a:pPr eaLnBrk="1" hangingPunct="1"/>
            <a:r>
              <a:rPr lang="tr-TR" altLang="tr-TR" sz="2400" smtClean="0"/>
              <a:t>Stratejik Plan Hazırlama Çalışma  Gruplarının Oluşturulması</a:t>
            </a:r>
          </a:p>
        </p:txBody>
      </p:sp>
      <p:pic>
        <p:nvPicPr>
          <p:cNvPr id="7066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74638" y="1125538"/>
            <a:ext cx="8429625" cy="5630862"/>
          </a:xfrm>
          <a:prstGeom prst="rect">
            <a:avLst/>
          </a:prstGeom>
          <a:noFill/>
        </p:spPr>
        <p:txBody>
          <a:bodyPr>
            <a:spAutoFit/>
          </a:bodyPr>
          <a:lstStyle/>
          <a:p>
            <a:pPr>
              <a:defRPr/>
            </a:pPr>
            <a:r>
              <a:rPr lang="tr-TR" dirty="0" err="1">
                <a:latin typeface="+mn-lt"/>
              </a:rPr>
              <a:t>Eğtitim</a:t>
            </a:r>
            <a:r>
              <a:rPr lang="tr-TR" dirty="0">
                <a:latin typeface="+mn-lt"/>
              </a:rPr>
              <a:t> Öğretim Süreçleri</a:t>
            </a:r>
          </a:p>
          <a:p>
            <a:pPr marL="342900" indent="-342900">
              <a:buFont typeface="+mj-lt"/>
              <a:buAutoNum type="arabicParenR"/>
              <a:defRPr/>
            </a:pPr>
            <a:r>
              <a:rPr lang="tr-TR" dirty="0">
                <a:latin typeface="+mn-lt"/>
              </a:rPr>
              <a:t>Önlisans</a:t>
            </a:r>
          </a:p>
          <a:p>
            <a:pPr marL="342900" indent="-342900">
              <a:buFont typeface="+mj-lt"/>
              <a:buAutoNum type="arabicParenR"/>
              <a:defRPr/>
            </a:pPr>
            <a:r>
              <a:rPr lang="tr-TR" dirty="0">
                <a:latin typeface="+mn-lt"/>
              </a:rPr>
              <a:t>Lisans</a:t>
            </a:r>
          </a:p>
          <a:p>
            <a:pPr marL="342900" indent="-342900">
              <a:buFont typeface="+mj-lt"/>
              <a:buAutoNum type="arabicParenR"/>
              <a:defRPr/>
            </a:pPr>
            <a:r>
              <a:rPr lang="tr-TR" dirty="0">
                <a:latin typeface="+mn-lt"/>
              </a:rPr>
              <a:t>Lisans Üstü</a:t>
            </a:r>
          </a:p>
          <a:p>
            <a:pPr marL="342900" indent="-342900">
              <a:buFont typeface="+mj-lt"/>
              <a:buAutoNum type="arabicParenR"/>
              <a:defRPr/>
            </a:pPr>
            <a:r>
              <a:rPr lang="tr-TR" dirty="0">
                <a:latin typeface="+mn-lt"/>
              </a:rPr>
              <a:t>Yabancı Dil Hazırlık</a:t>
            </a:r>
          </a:p>
          <a:p>
            <a:pPr>
              <a:defRPr/>
            </a:pPr>
            <a:r>
              <a:rPr lang="tr-TR" dirty="0">
                <a:latin typeface="+mn-lt"/>
              </a:rPr>
              <a:t>Araştırma Geliştirme Süreçleri </a:t>
            </a:r>
          </a:p>
          <a:p>
            <a:pPr marL="342900" indent="-342900">
              <a:buFont typeface="+mj-lt"/>
              <a:buAutoNum type="arabicParenR"/>
              <a:defRPr/>
            </a:pPr>
            <a:r>
              <a:rPr lang="tr-TR" dirty="0">
                <a:latin typeface="+mn-lt"/>
              </a:rPr>
              <a:t>Ar-Ge Projeler Stratejik Plan Çalışma Grubu</a:t>
            </a:r>
          </a:p>
          <a:p>
            <a:pPr marL="342900" indent="-342900">
              <a:buFont typeface="+mj-lt"/>
              <a:buAutoNum type="arabicParenR"/>
              <a:defRPr/>
            </a:pPr>
            <a:r>
              <a:rPr lang="tr-TR" dirty="0">
                <a:latin typeface="+mn-lt"/>
              </a:rPr>
              <a:t>Ar-Ge Altyapı Stratejik Plan Çalışma Grubu (Teknoloji transfer ofisi, Teknopark, Kuluçka merkezleri </a:t>
            </a:r>
            <a:r>
              <a:rPr lang="tr-TR" dirty="0" err="1">
                <a:latin typeface="+mn-lt"/>
              </a:rPr>
              <a:t>vb</a:t>
            </a:r>
            <a:r>
              <a:rPr lang="tr-TR" dirty="0">
                <a:latin typeface="+mn-lt"/>
              </a:rPr>
              <a:t>) </a:t>
            </a:r>
          </a:p>
          <a:p>
            <a:pPr>
              <a:defRPr/>
            </a:pPr>
            <a:r>
              <a:rPr lang="tr-TR" dirty="0">
                <a:latin typeface="+mn-lt"/>
              </a:rPr>
              <a:t>Eğitim-Öğretim Süreçleri </a:t>
            </a:r>
          </a:p>
          <a:p>
            <a:pPr marL="342900" indent="-342900">
              <a:buFont typeface="+mj-lt"/>
              <a:buAutoNum type="arabicParenR"/>
              <a:defRPr/>
            </a:pPr>
            <a:r>
              <a:rPr lang="tr-TR" dirty="0">
                <a:latin typeface="+mn-lt"/>
              </a:rPr>
              <a:t>Önlisans Stratejik Plan Çalışma Grubu</a:t>
            </a:r>
          </a:p>
          <a:p>
            <a:pPr marL="342900" indent="-342900">
              <a:buFont typeface="+mj-lt"/>
              <a:buAutoNum type="arabicParenR"/>
              <a:defRPr/>
            </a:pPr>
            <a:r>
              <a:rPr lang="tr-TR" dirty="0">
                <a:latin typeface="+mn-lt"/>
              </a:rPr>
              <a:t>Lisans Stratejik Plan Çalışma Grubu</a:t>
            </a:r>
          </a:p>
          <a:p>
            <a:pPr marL="342900" indent="-342900">
              <a:buFont typeface="+mj-lt"/>
              <a:buAutoNum type="arabicParenR"/>
              <a:defRPr/>
            </a:pPr>
            <a:r>
              <a:rPr lang="tr-TR" dirty="0">
                <a:latin typeface="+mn-lt"/>
              </a:rPr>
              <a:t>Lisansüstü Stratejik Plan Çalışma Grubu</a:t>
            </a:r>
          </a:p>
          <a:p>
            <a:pPr marL="342900" indent="-342900">
              <a:buFont typeface="+mj-lt"/>
              <a:buAutoNum type="arabicParenR"/>
              <a:defRPr/>
            </a:pPr>
            <a:r>
              <a:rPr lang="tr-TR" dirty="0">
                <a:latin typeface="+mn-lt"/>
              </a:rPr>
              <a:t>Yabancı Dil Eğitimi Stratejik Plan Çalışma Grubu</a:t>
            </a:r>
          </a:p>
          <a:p>
            <a:pPr>
              <a:defRPr/>
            </a:pPr>
            <a:r>
              <a:rPr lang="tr-TR" dirty="0">
                <a:latin typeface="+mn-lt"/>
              </a:rPr>
              <a:t>Öğrenci, Mezun ve Topluma Hizmet Süreçleri </a:t>
            </a:r>
          </a:p>
          <a:p>
            <a:pPr marL="342900" indent="-342900">
              <a:buFont typeface="+mj-lt"/>
              <a:buAutoNum type="arabicParenR"/>
              <a:defRPr/>
            </a:pPr>
            <a:r>
              <a:rPr lang="tr-TR" dirty="0">
                <a:latin typeface="+mn-lt"/>
              </a:rPr>
              <a:t>Sportif Faaliyetler Stratejik Plan Çalışma Grubu</a:t>
            </a:r>
          </a:p>
          <a:p>
            <a:pPr marL="342900" indent="-342900">
              <a:buFont typeface="+mj-lt"/>
              <a:buAutoNum type="arabicParenR"/>
              <a:defRPr/>
            </a:pPr>
            <a:r>
              <a:rPr lang="tr-TR" dirty="0">
                <a:latin typeface="+mn-lt"/>
              </a:rPr>
              <a:t>Sosyal, Kültürel Faaliyetler Stratejik Plan Çalışma Grubu</a:t>
            </a:r>
          </a:p>
          <a:p>
            <a:pPr marL="342900" indent="-342900">
              <a:buFont typeface="+mj-lt"/>
              <a:buAutoNum type="arabicParenR"/>
              <a:defRPr/>
            </a:pPr>
            <a:r>
              <a:rPr lang="tr-TR" dirty="0">
                <a:latin typeface="+mn-lt"/>
              </a:rPr>
              <a:t>Ders Dışı Bilimsel ve Mesleki Faaliyetler Stratejik Plan Çalışma Grubu</a:t>
            </a:r>
          </a:p>
          <a:p>
            <a:pPr>
              <a:defRPr/>
            </a:pPr>
            <a:r>
              <a:rPr lang="tr-TR" dirty="0"/>
              <a:t>Ulusal ve Uluslararası Tanınırlık Stratejik Plan Çalışma Grubu</a:t>
            </a:r>
          </a:p>
          <a:p>
            <a:pPr>
              <a:defRPr/>
            </a:pPr>
            <a:r>
              <a:rPr lang="tr-TR" dirty="0"/>
              <a:t>İdari ve Yönetim Süreçleri Stratejik Plan Çalışma Grubu</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Başlık 1"/>
          <p:cNvSpPr>
            <a:spLocks noGrp="1"/>
          </p:cNvSpPr>
          <p:nvPr>
            <p:ph type="title"/>
          </p:nvPr>
        </p:nvSpPr>
        <p:spPr>
          <a:xfrm>
            <a:off x="258763" y="320675"/>
            <a:ext cx="8274050" cy="660400"/>
          </a:xfrm>
        </p:spPr>
        <p:txBody>
          <a:bodyPr/>
          <a:lstStyle/>
          <a:p>
            <a:pPr marL="457200" indent="-457200" algn="l" eaLnBrk="1" hangingPunct="1">
              <a:buFont typeface="Wingdings" pitchFamily="2" charset="2"/>
              <a:buChar char="v"/>
            </a:pPr>
            <a:r>
              <a:rPr lang="tr-TR" altLang="tr-TR" sz="2800" smtClean="0">
                <a:solidFill>
                  <a:srgbClr val="FF0000"/>
                </a:solidFill>
              </a:rPr>
              <a:t>Stratejik Plan Çalışma Usullerinin Belirlenmesi</a:t>
            </a:r>
            <a:br>
              <a:rPr lang="tr-TR" altLang="tr-TR" sz="2800" smtClean="0">
                <a:solidFill>
                  <a:srgbClr val="FF0000"/>
                </a:solidFill>
              </a:rPr>
            </a:br>
            <a:r>
              <a:rPr lang="tr-TR" altLang="tr-TR" sz="2800" smtClean="0"/>
              <a:t/>
            </a:r>
            <a:br>
              <a:rPr lang="tr-TR" altLang="tr-TR" sz="2800" smtClean="0"/>
            </a:br>
            <a:endParaRPr lang="tr-TR" altLang="tr-TR" sz="2400" smtClean="0"/>
          </a:p>
        </p:txBody>
      </p:sp>
      <p:pic>
        <p:nvPicPr>
          <p:cNvPr id="7168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5" name="Metin kutusu 1"/>
          <p:cNvSpPr txBox="1">
            <a:spLocks noChangeArrowheads="1"/>
          </p:cNvSpPr>
          <p:nvPr/>
        </p:nvSpPr>
        <p:spPr bwMode="auto">
          <a:xfrm>
            <a:off x="534988" y="1557338"/>
            <a:ext cx="83581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v"/>
            </a:pPr>
            <a:r>
              <a:rPr lang="tr-TR" altLang="tr-TR"/>
              <a:t>İlk Toplantıya Stratejik Plan Yazım Kurulu Başkanınında Çağrılması</a:t>
            </a:r>
          </a:p>
          <a:p>
            <a:pPr eaLnBrk="1" hangingPunct="1">
              <a:buFont typeface="Wingdings" pitchFamily="2" charset="2"/>
              <a:buChar char="v"/>
            </a:pPr>
            <a:r>
              <a:rPr lang="tr-TR" altLang="tr-TR"/>
              <a:t>Çalışma Gruplarının haftada bir araya gelerek bir önceki yapılan çalışmaların değerlendirmesi, bir sonraki haftanın planlanması</a:t>
            </a:r>
          </a:p>
          <a:p>
            <a:pPr eaLnBrk="1" hangingPunct="1">
              <a:buFont typeface="Wingdings" pitchFamily="2" charset="2"/>
              <a:buChar char="v"/>
            </a:pPr>
            <a:r>
              <a:rPr lang="tr-TR" altLang="tr-TR"/>
              <a:t>İki Haftada Bir Çalışma Gruplarının Başkan ve Sekreteryasının Bir Araya Gelerek Koordinasyonun Sağlanması</a:t>
            </a:r>
          </a:p>
          <a:p>
            <a:pPr eaLnBrk="1" hangingPunct="1">
              <a:buFont typeface="Wingdings" pitchFamily="2" charset="2"/>
              <a:buChar char="v"/>
            </a:pPr>
            <a:r>
              <a:rPr lang="tr-TR" altLang="tr-TR"/>
              <a:t>Her Bir Çalışma Grubunun Performans Göstergelerine Göre Veri Tablolarının Belirleme</a:t>
            </a:r>
          </a:p>
          <a:p>
            <a:pPr eaLnBrk="1" hangingPunct="1">
              <a:buFont typeface="Wingdings" pitchFamily="2" charset="2"/>
              <a:buChar char="v"/>
            </a:pPr>
            <a:r>
              <a:rPr lang="tr-TR" altLang="tr-TR"/>
              <a:t>Kullanılacak Veri Tablolarında Aynı Formatın Kullanılması</a:t>
            </a:r>
          </a:p>
          <a:p>
            <a:pPr eaLnBrk="1" hangingPunct="1">
              <a:buFont typeface="Wingdings" pitchFamily="2" charset="2"/>
              <a:buChar char="v"/>
            </a:pPr>
            <a:r>
              <a:rPr lang="tr-TR" altLang="tr-TR"/>
              <a:t>Kullanılacak tüm verilerin sekreterya tarafından temin edilmesi, tek merkezden koordine edilmesi</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C:\Users\aelen\Desktop\yapılacak ısler\ects\img\kbu.png"/>
          <p:cNvPicPr>
            <a:picLocks noChangeAspect="1" noChangeArrowheads="1"/>
          </p:cNvPicPr>
          <p:nvPr/>
        </p:nvPicPr>
        <p:blipFill>
          <a:blip r:embed="rId3" cstate="print">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Başlık 1"/>
          <p:cNvSpPr>
            <a:spLocks noGrp="1"/>
          </p:cNvSpPr>
          <p:nvPr>
            <p:ph type="title"/>
          </p:nvPr>
        </p:nvSpPr>
        <p:spPr>
          <a:xfrm>
            <a:off x="550863" y="-14288"/>
            <a:ext cx="8229600" cy="995363"/>
          </a:xfrm>
        </p:spPr>
        <p:txBody>
          <a:bodyPr/>
          <a:lstStyle/>
          <a:p>
            <a:r>
              <a:rPr lang="tr-TR" altLang="tr-TR" sz="2400" b="1" smtClean="0"/>
              <a:t>Yeni Kayıt Olan Öğrenci Sayıları ve Üniversite Sayıları</a:t>
            </a:r>
          </a:p>
        </p:txBody>
      </p:sp>
      <p:pic>
        <p:nvPicPr>
          <p:cNvPr id="819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6192838"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Başlık 1"/>
          <p:cNvSpPr>
            <a:spLocks noGrp="1"/>
          </p:cNvSpPr>
          <p:nvPr>
            <p:ph type="title"/>
          </p:nvPr>
        </p:nvSpPr>
        <p:spPr>
          <a:xfrm>
            <a:off x="534988" y="-14288"/>
            <a:ext cx="8245475" cy="715963"/>
          </a:xfrm>
        </p:spPr>
        <p:txBody>
          <a:bodyPr/>
          <a:lstStyle/>
          <a:p>
            <a:pPr marL="342900" indent="-342900" eaLnBrk="1" hangingPunct="1"/>
            <a:r>
              <a:rPr lang="tr-TR" altLang="tr-TR" sz="2800" smtClean="0"/>
              <a:t>Kullanılacak Veri Tablolarının Formatı</a:t>
            </a:r>
          </a:p>
        </p:txBody>
      </p:sp>
      <p:pic>
        <p:nvPicPr>
          <p:cNvPr id="7270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8" y="701675"/>
            <a:ext cx="732472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830263"/>
            <a:ext cx="854392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Başlık 1"/>
          <p:cNvSpPr>
            <a:spLocks noGrp="1"/>
          </p:cNvSpPr>
          <p:nvPr>
            <p:ph type="title"/>
          </p:nvPr>
        </p:nvSpPr>
        <p:spPr>
          <a:xfrm>
            <a:off x="534988" y="-14288"/>
            <a:ext cx="8245475" cy="715963"/>
          </a:xfrm>
        </p:spPr>
        <p:txBody>
          <a:bodyPr/>
          <a:lstStyle/>
          <a:p>
            <a:pPr marL="342900" indent="-342900" eaLnBrk="1" hangingPunct="1"/>
            <a:r>
              <a:rPr lang="tr-TR" altLang="tr-TR" sz="2800" smtClean="0"/>
              <a:t>Kullanılacak Veri Tablolarının Formatı</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Başlık 1"/>
          <p:cNvSpPr>
            <a:spLocks noGrp="1"/>
          </p:cNvSpPr>
          <p:nvPr>
            <p:ph type="title"/>
          </p:nvPr>
        </p:nvSpPr>
        <p:spPr>
          <a:xfrm>
            <a:off x="534988" y="-14288"/>
            <a:ext cx="8245475" cy="715963"/>
          </a:xfrm>
        </p:spPr>
        <p:txBody>
          <a:bodyPr/>
          <a:lstStyle/>
          <a:p>
            <a:pPr marL="342900" indent="-342900" eaLnBrk="1" hangingPunct="1"/>
            <a:r>
              <a:rPr lang="tr-TR" altLang="tr-TR" sz="2800" smtClean="0"/>
              <a:t>Kullanılacak Veri Tablolarının Formatı</a:t>
            </a:r>
          </a:p>
        </p:txBody>
      </p:sp>
      <p:pic>
        <p:nvPicPr>
          <p:cNvPr id="7475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008063"/>
            <a:ext cx="854392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0" name="Başlık 1"/>
          <p:cNvSpPr>
            <a:spLocks noGrp="1"/>
          </p:cNvSpPr>
          <p:nvPr>
            <p:ph type="title"/>
          </p:nvPr>
        </p:nvSpPr>
        <p:spPr>
          <a:xfrm>
            <a:off x="534988" y="-14288"/>
            <a:ext cx="8245475" cy="715963"/>
          </a:xfrm>
        </p:spPr>
        <p:txBody>
          <a:bodyPr/>
          <a:lstStyle/>
          <a:p>
            <a:pPr marL="342900" indent="-342900" eaLnBrk="1" hangingPunct="1"/>
            <a:r>
              <a:rPr lang="tr-TR" altLang="tr-TR" sz="2800" smtClean="0"/>
              <a:t>Kullanılacak Veri Tablolarının Formatı</a:t>
            </a:r>
          </a:p>
        </p:txBody>
      </p:sp>
      <p:pic>
        <p:nvPicPr>
          <p:cNvPr id="7578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017588"/>
            <a:ext cx="85439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Başlık 1"/>
          <p:cNvSpPr>
            <a:spLocks noGrp="1"/>
          </p:cNvSpPr>
          <p:nvPr>
            <p:ph type="title"/>
          </p:nvPr>
        </p:nvSpPr>
        <p:spPr>
          <a:xfrm>
            <a:off x="534988" y="-14288"/>
            <a:ext cx="8245475" cy="715963"/>
          </a:xfrm>
        </p:spPr>
        <p:txBody>
          <a:bodyPr/>
          <a:lstStyle/>
          <a:p>
            <a:pPr marL="342900" indent="-342900" eaLnBrk="1" hangingPunct="1"/>
            <a:r>
              <a:rPr lang="tr-TR" altLang="tr-TR" sz="2800" smtClean="0"/>
              <a:t>Kullanılacak Veri Tablolarının Formatı</a:t>
            </a:r>
          </a:p>
        </p:txBody>
      </p:sp>
      <p:pic>
        <p:nvPicPr>
          <p:cNvPr id="768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050925"/>
            <a:ext cx="85439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Başlık 1"/>
          <p:cNvSpPr>
            <a:spLocks noGrp="1"/>
          </p:cNvSpPr>
          <p:nvPr>
            <p:ph type="title"/>
          </p:nvPr>
        </p:nvSpPr>
        <p:spPr>
          <a:xfrm>
            <a:off x="550863" y="-14288"/>
            <a:ext cx="8229600" cy="995363"/>
          </a:xfrm>
        </p:spPr>
        <p:txBody>
          <a:bodyPr/>
          <a:lstStyle/>
          <a:p>
            <a:r>
              <a:rPr lang="tr-TR" altLang="tr-TR" sz="2800" b="1" smtClean="0"/>
              <a:t>Yüksek Öğretim Alanında Ülkemizde Ve Dünyadaki Gelişmeler</a:t>
            </a:r>
          </a:p>
        </p:txBody>
      </p:sp>
      <p:pic>
        <p:nvPicPr>
          <p:cNvPr id="77828"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9" name="Metin kutusu 1"/>
          <p:cNvSpPr txBox="1">
            <a:spLocks noChangeArrowheads="1"/>
          </p:cNvSpPr>
          <p:nvPr/>
        </p:nvSpPr>
        <p:spPr bwMode="auto">
          <a:xfrm>
            <a:off x="14288" y="981075"/>
            <a:ext cx="9188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a:t>Yüksek</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Başlık 1"/>
          <p:cNvSpPr>
            <a:spLocks noGrp="1"/>
          </p:cNvSpPr>
          <p:nvPr>
            <p:ph type="title"/>
          </p:nvPr>
        </p:nvSpPr>
        <p:spPr>
          <a:xfrm>
            <a:off x="550863" y="-14288"/>
            <a:ext cx="8229600" cy="995363"/>
          </a:xfrm>
        </p:spPr>
        <p:txBody>
          <a:bodyPr/>
          <a:lstStyle/>
          <a:p>
            <a:r>
              <a:rPr lang="tr-TR" altLang="tr-TR" sz="2800" b="1" smtClean="0"/>
              <a:t>Yüksek Öğretim Alanında Ülkemizde Ve Dünyadaki Gelişmeler</a:t>
            </a:r>
          </a:p>
        </p:txBody>
      </p:sp>
      <p:pic>
        <p:nvPicPr>
          <p:cNvPr id="7885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3" name="Metin kutusu 1"/>
          <p:cNvSpPr txBox="1">
            <a:spLocks noChangeArrowheads="1"/>
          </p:cNvSpPr>
          <p:nvPr/>
        </p:nvSpPr>
        <p:spPr bwMode="auto">
          <a:xfrm>
            <a:off x="14288" y="981075"/>
            <a:ext cx="9188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a:t>Yüksek</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Başlık 1"/>
          <p:cNvSpPr>
            <a:spLocks noGrp="1"/>
          </p:cNvSpPr>
          <p:nvPr>
            <p:ph type="title"/>
          </p:nvPr>
        </p:nvSpPr>
        <p:spPr>
          <a:xfrm>
            <a:off x="550863" y="-14288"/>
            <a:ext cx="8229600" cy="995363"/>
          </a:xfrm>
        </p:spPr>
        <p:txBody>
          <a:bodyPr/>
          <a:lstStyle/>
          <a:p>
            <a:r>
              <a:rPr lang="tr-TR" altLang="tr-TR" sz="2800" b="1" smtClean="0"/>
              <a:t>Yüksek Öğretim Alanında Ülkemizde Ve Dünyadaki Gelişmeler</a:t>
            </a:r>
          </a:p>
        </p:txBody>
      </p:sp>
      <p:pic>
        <p:nvPicPr>
          <p:cNvPr id="7987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7" name="Metin kutusu 1"/>
          <p:cNvSpPr txBox="1">
            <a:spLocks noChangeArrowheads="1"/>
          </p:cNvSpPr>
          <p:nvPr/>
        </p:nvSpPr>
        <p:spPr bwMode="auto">
          <a:xfrm>
            <a:off x="14288" y="981075"/>
            <a:ext cx="9188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a:t>Yüksek</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Başlık 1"/>
          <p:cNvSpPr>
            <a:spLocks noGrp="1"/>
          </p:cNvSpPr>
          <p:nvPr>
            <p:ph type="title"/>
          </p:nvPr>
        </p:nvSpPr>
        <p:spPr>
          <a:xfrm>
            <a:off x="395288" y="-23813"/>
            <a:ext cx="8229600" cy="995363"/>
          </a:xfrm>
        </p:spPr>
        <p:txBody>
          <a:bodyPr/>
          <a:lstStyle/>
          <a:p>
            <a:r>
              <a:rPr lang="tr-TR" altLang="tr-TR" sz="2800" b="1" i="1" smtClean="0"/>
              <a:t>Çalışma Gruplarının Görev Tanımlarının Yapılması</a:t>
            </a:r>
          </a:p>
        </p:txBody>
      </p:sp>
      <p:pic>
        <p:nvPicPr>
          <p:cNvPr id="8090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1" name="Metin kutusu 3"/>
          <p:cNvSpPr txBox="1">
            <a:spLocks noChangeArrowheads="1"/>
          </p:cNvSpPr>
          <p:nvPr/>
        </p:nvSpPr>
        <p:spPr bwMode="auto">
          <a:xfrm>
            <a:off x="534988" y="1412875"/>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b="1" i="1"/>
              <a:t>Her Bir Stratejik Plan Hazırlama Çalışma Gruplarının Sadece Kendi Alanındaki Çalışmaları Yürütmesi</a:t>
            </a:r>
            <a:endParaRPr lang="tr-TR" altLang="tr-T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Başlık 1"/>
          <p:cNvSpPr>
            <a:spLocks noGrp="1"/>
          </p:cNvSpPr>
          <p:nvPr>
            <p:ph type="title"/>
          </p:nvPr>
        </p:nvSpPr>
        <p:spPr>
          <a:xfrm>
            <a:off x="550863" y="-14288"/>
            <a:ext cx="8229600" cy="995363"/>
          </a:xfrm>
        </p:spPr>
        <p:txBody>
          <a:bodyPr/>
          <a:lstStyle/>
          <a:p>
            <a:r>
              <a:rPr lang="tr-TR" altLang="tr-TR" sz="2800" b="1" smtClean="0"/>
              <a:t>Yüksek Öğretim Alanında Ülkemizde Ve Dünyadaki Gelişmeler</a:t>
            </a:r>
          </a:p>
        </p:txBody>
      </p:sp>
      <p:pic>
        <p:nvPicPr>
          <p:cNvPr id="8192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Metin kutusu 1"/>
          <p:cNvSpPr txBox="1">
            <a:spLocks noChangeArrowheads="1"/>
          </p:cNvSpPr>
          <p:nvPr/>
        </p:nvSpPr>
        <p:spPr bwMode="auto">
          <a:xfrm>
            <a:off x="14288" y="981075"/>
            <a:ext cx="9188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a:t>Yüksek</a:t>
            </a:r>
          </a:p>
        </p:txBody>
      </p:sp>
    </p:spTree>
  </p:cSld>
  <p:clrMapOvr>
    <a:masterClrMapping/>
  </p:clrMapOvr>
  <p:transition spd="med">
    <p:pull dir="rd"/>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C:\Users\aelen\Desktop\yapılacak ısler\ects\img\kbu.png"/>
          <p:cNvPicPr>
            <a:picLocks noChangeAspect="1" noChangeArrowheads="1"/>
          </p:cNvPicPr>
          <p:nvPr/>
        </p:nvPicPr>
        <p:blipFill>
          <a:blip r:embed="rId3" cstate="print">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Başlık 1"/>
          <p:cNvSpPr>
            <a:spLocks noGrp="1"/>
          </p:cNvSpPr>
          <p:nvPr>
            <p:ph type="title"/>
          </p:nvPr>
        </p:nvSpPr>
        <p:spPr>
          <a:xfrm>
            <a:off x="550863" y="-14288"/>
            <a:ext cx="8229600" cy="995363"/>
          </a:xfrm>
        </p:spPr>
        <p:txBody>
          <a:bodyPr/>
          <a:lstStyle/>
          <a:p>
            <a:r>
              <a:rPr lang="tr-TR" altLang="tr-TR" sz="2400" b="1" smtClean="0"/>
              <a:t>Üniversiteye Başvuran ve Yerleşen Aday Sayıları</a:t>
            </a:r>
          </a:p>
        </p:txBody>
      </p:sp>
      <p:pic>
        <p:nvPicPr>
          <p:cNvPr id="9220"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9263" y="681038"/>
            <a:ext cx="6237287"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C:\Users\aelen\Desktop\yapılacak ısler\ects\img\kbu.png"/>
          <p:cNvPicPr>
            <a:picLocks noChangeAspect="1" noChangeArrowheads="1"/>
          </p:cNvPicPr>
          <p:nvPr/>
        </p:nvPicPr>
        <p:blipFill>
          <a:blip r:embed="rId3">
            <a:extLst>
              <a:ext uri="{28A0092B-C50C-407E-A947-70E740481C1C}">
                <a14:useLocalDpi xmlns:a14="http://schemas.microsoft.com/office/drawing/2010/main" val="0"/>
              </a:ext>
            </a:extLst>
          </a:blip>
          <a:srcRect l="13576" t="10378" r="13776" b="5855"/>
          <a:stretch>
            <a:fillRect/>
          </a:stretch>
        </p:blipFill>
        <p:spPr bwMode="auto">
          <a:xfrm>
            <a:off x="14288" y="20638"/>
            <a:ext cx="520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Başlık 1"/>
          <p:cNvSpPr>
            <a:spLocks noGrp="1"/>
          </p:cNvSpPr>
          <p:nvPr>
            <p:ph type="title"/>
          </p:nvPr>
        </p:nvSpPr>
        <p:spPr>
          <a:xfrm>
            <a:off x="550863" y="-14288"/>
            <a:ext cx="8229600" cy="635001"/>
          </a:xfrm>
        </p:spPr>
        <p:txBody>
          <a:bodyPr/>
          <a:lstStyle/>
          <a:p>
            <a:r>
              <a:rPr lang="tr-TR" altLang="tr-TR" sz="2200" b="1" smtClean="0"/>
              <a:t>Üniversitede Okuyan Öğrencilerin Yıllara Göre Değişimi</a:t>
            </a:r>
          </a:p>
        </p:txBody>
      </p:sp>
      <p:pic>
        <p:nvPicPr>
          <p:cNvPr id="10244"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8" y="6500813"/>
            <a:ext cx="8766175" cy="35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Resim 1"/>
          <p:cNvPicPr>
            <a:picLocks noChangeAspect="1"/>
          </p:cNvPicPr>
          <p:nvPr/>
        </p:nvPicPr>
        <p:blipFill>
          <a:blip r:embed="rId5">
            <a:extLst>
              <a:ext uri="{28A0092B-C50C-407E-A947-70E740481C1C}">
                <a14:useLocalDpi xmlns:a14="http://schemas.microsoft.com/office/drawing/2010/main" val="0"/>
              </a:ext>
            </a:extLst>
          </a:blip>
          <a:srcRect l="285" t="8916" r="2122" b="10500"/>
          <a:stretch>
            <a:fillRect/>
          </a:stretch>
        </p:blipFill>
        <p:spPr bwMode="auto">
          <a:xfrm>
            <a:off x="534988" y="476250"/>
            <a:ext cx="880903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sndAc>
      <p:stSnd>
        <p:snd r:embed="rId2" name="wind.wav"/>
      </p:stSnd>
    </p:sndAc>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15747</TotalTime>
  <Words>3853</Words>
  <Application>Microsoft Office PowerPoint</Application>
  <PresentationFormat>On-screen Show (4:3)</PresentationFormat>
  <Paragraphs>258</Paragraphs>
  <Slides>79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Cambria</vt:lpstr>
      <vt:lpstr>Wingdings</vt:lpstr>
      <vt:lpstr>Diseño predeterminado</vt:lpstr>
      <vt:lpstr>KARABÜK ÜNİVERSİTESİ</vt:lpstr>
      <vt:lpstr>GÜNDEM MADDELERİ</vt:lpstr>
      <vt:lpstr>PowerPoint Presentation</vt:lpstr>
      <vt:lpstr>Türkiye Yüksek Öğretimde Brüt Okullaşma Oranı (1950-2010)</vt:lpstr>
      <vt:lpstr>PowerPoint Presentation</vt:lpstr>
      <vt:lpstr>PowerPoint Presentation</vt:lpstr>
      <vt:lpstr>Yeni Kayıt Olan Öğrenci Sayıları ve Üniversite Sayıları</vt:lpstr>
      <vt:lpstr>Üniversiteye Başvuran ve Yerleşen Aday Sayıları</vt:lpstr>
      <vt:lpstr>Üniversitede Okuyan Öğrencilerin Yıllara Göre Değişimi</vt:lpstr>
      <vt:lpstr>Farklı Yüksek Öğretim Programlarından Mezun Olanların Oranı</vt:lpstr>
      <vt:lpstr>Bir Yüksek Öğretim Programına Yerleşen ve Bir Yüksek Öğretim Programından Mezun Olan Sayıları</vt:lpstr>
      <vt:lpstr>Türkiye’nin Yüksek Öğretimde Net Okullaşma Oranları</vt:lpstr>
      <vt:lpstr>Üniversiteye Yerleşen Adaylar İçinde AÖF programlarına Yerleşenlerin Oranı</vt:lpstr>
      <vt:lpstr>AÖF’de Kayıtlı Öğrencilerin Sistem İçindeki Dağılımı</vt:lpstr>
      <vt:lpstr>AÖF’e Kaydolan ve Mezun Öğrenci Sayıları</vt:lpstr>
      <vt:lpstr>Dünyada Uluslararası Öğrenci Sayılarının Uzun Dönemli Değişimi</vt:lpstr>
      <vt:lpstr>Kendi Ülkesi ışında Eğitim Gören Öğrenci Sayılarının Değişimi</vt:lpstr>
      <vt:lpstr>Uluslararası Öğrenci Sayılarının Ülkelere Göre Yüzde Olarak dağılımı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Türk Yüksek Öğretimini Alanında Büyüme</vt:lpstr>
      <vt:lpstr>Yıllara Göre Akademik Personel Sayısındaki Artış</vt:lpstr>
      <vt:lpstr>Nitelikli Araştırmacı ve Eğitimci İhtiyacı</vt:lpstr>
      <vt:lpstr>İnsan Kaynaklarının Planlanması</vt:lpstr>
      <vt:lpstr>Uluslararası Rekabet Gücünü Artırılmas</vt:lpstr>
      <vt:lpstr>Sorumluluklar ve Dinamik Planlama</vt:lpstr>
      <vt:lpstr>Öğretim Üyelerinin Tüm Öğretim Elemanları İçindeki Oransal Değişimi</vt:lpstr>
      <vt:lpstr>Öğretim Elemanı ve Öğretim Üyesi Başına Düşen Öğrenci Sayılarındaki Değişim</vt:lpstr>
      <vt:lpstr>Büyüme, Sürdürülebilirlik ve Kurumsallaşma</vt:lpstr>
      <vt:lpstr>İkinci Öğretim Programları ve Öğretim Elemanı İş Yükü</vt:lpstr>
      <vt:lpstr>2003-2013 yılları arasında bitirilen doktoraların temel bilim alanlarına göre oransal dağılımı</vt:lpstr>
      <vt:lpstr>Bilim Dallarına Göre Öğretim Üyesi Başına Düşen Öğrenci Sayıları</vt:lpstr>
      <vt:lpstr>Öğretim elemanı ve öğretim üyelerinin coğrafi bölgelere göre dağılımı</vt:lpstr>
      <vt:lpstr>Yüksek Öğretim Alanında Ülkemizde Ve Dünyadaki Gelişmeler</vt:lpstr>
      <vt:lpstr>Öğretim Üyesi Başına Düzen Öğrenci Sayısını OECD Ülkeleri Seviyesine Getirmek</vt:lpstr>
      <vt:lpstr>Lisansüstü Eğitim ve Akademisyen Yetiştirme</vt:lpstr>
      <vt:lpstr>Yüksek lisans, doktora ve tıpta ihtisas mezun sayıları</vt:lpstr>
      <vt:lpstr>KBÜ Lisans Üstü Hedefleri Ne Olmalıdır?</vt:lpstr>
      <vt:lpstr>Doktora Öğrenci Sayıları</vt:lpstr>
      <vt:lpstr>Doktora Derecesi Alınan Bilim Alanlarının Durumu</vt:lpstr>
      <vt:lpstr>Akademik Yayın Performansı (1980-2012)</vt:lpstr>
      <vt:lpstr>Akademik Yayın Performansı (1980-2012)</vt:lpstr>
      <vt:lpstr>Akademik Yayın Performansı (1980-2012)</vt:lpstr>
      <vt:lpstr>Öğretim Elemanı Açığı</vt:lpstr>
      <vt:lpstr>Yüksek Öğretim Alanında Ülkemizde Ve Dünyadaki Gelişmeler</vt:lpstr>
      <vt:lpstr>Öğretim Elemanı Açığı</vt:lpstr>
      <vt:lpstr>Öğretim Elemanı Açığı</vt:lpstr>
      <vt:lpstr>Öğretim Elemanı Açığı</vt:lpstr>
      <vt:lpstr>Öğretim Elemanı Açığı</vt:lpstr>
      <vt:lpstr>Öğretim Elemanı Açığı</vt:lpstr>
      <vt:lpstr>Öğretim Elemanı Açığı</vt:lpstr>
      <vt:lpstr>Öğretim Elemanı Açığı</vt:lpstr>
      <vt:lpstr>Öğretim Elemanı Açığı</vt:lpstr>
      <vt:lpstr>Öğretim Elemanı Açığı</vt:lpstr>
      <vt:lpstr>Öğretim Elemanı Açığı</vt:lpstr>
      <vt:lpstr>Öğretim Elemanı Açığı</vt:lpstr>
      <vt:lpstr>Akademisyen Yetiştirme Programları</vt:lpstr>
      <vt:lpstr>Akademisyen Yetiştirme Programları</vt:lpstr>
      <vt:lpstr>Stratejik Plan Hazırlama Çalışma  Gruplarının Oluşturulması</vt:lpstr>
      <vt:lpstr>Stratejik Plan Çalışma Usullerinin Belirlenmesi  </vt:lpstr>
      <vt:lpstr>Kullanılacak Veri Tablolarının Formatı</vt:lpstr>
      <vt:lpstr>Kullanılacak Veri Tablolarının Formatı</vt:lpstr>
      <vt:lpstr>Kullanılacak Veri Tablolarının Formatı</vt:lpstr>
      <vt:lpstr>Kullanılacak Veri Tablolarının Formatı</vt:lpstr>
      <vt:lpstr>Kullanılacak Veri Tablolarının Formatı</vt:lpstr>
      <vt:lpstr>Yüksek Öğretim Alanında Ülkemizde Ve Dünyadaki Gelişmeler</vt:lpstr>
      <vt:lpstr>Yüksek Öğretim Alanında Ülkemizde Ve Dünyadaki Gelişmeler</vt:lpstr>
      <vt:lpstr>Yüksek Öğretim Alanında Ülkemizde Ve Dünyadaki Gelişmeler</vt:lpstr>
      <vt:lpstr>Çalışma Gruplarının Görev Tanımlarının Yapılması</vt:lpstr>
      <vt:lpstr>Yüksek Öğretim Alanında Ülkemizde Ve Dünyadaki Gelişmeler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bus</cp:lastModifiedBy>
  <cp:revision>1291</cp:revision>
  <dcterms:created xsi:type="dcterms:W3CDTF">2010-05-23T14:28:12Z</dcterms:created>
  <dcterms:modified xsi:type="dcterms:W3CDTF">2015-10-16T13:59:16Z</dcterms:modified>
</cp:coreProperties>
</file>