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handoutMasterIdLst>
    <p:handoutMasterId r:id="rId44"/>
  </p:handoutMasterIdLst>
  <p:sldIdLst>
    <p:sldId id="256" r:id="rId2"/>
    <p:sldId id="306" r:id="rId3"/>
    <p:sldId id="257" r:id="rId4"/>
    <p:sldId id="258" r:id="rId5"/>
    <p:sldId id="285" r:id="rId6"/>
    <p:sldId id="259" r:id="rId7"/>
    <p:sldId id="260" r:id="rId8"/>
    <p:sldId id="261" r:id="rId9"/>
    <p:sldId id="286" r:id="rId10"/>
    <p:sldId id="287" r:id="rId11"/>
    <p:sldId id="271" r:id="rId12"/>
    <p:sldId id="278" r:id="rId13"/>
    <p:sldId id="301" r:id="rId14"/>
    <p:sldId id="268" r:id="rId15"/>
    <p:sldId id="269" r:id="rId16"/>
    <p:sldId id="263" r:id="rId17"/>
    <p:sldId id="264" r:id="rId18"/>
    <p:sldId id="273" r:id="rId19"/>
    <p:sldId id="272" r:id="rId20"/>
    <p:sldId id="318" r:id="rId21"/>
    <p:sldId id="279" r:id="rId22"/>
    <p:sldId id="315" r:id="rId23"/>
    <p:sldId id="289" r:id="rId24"/>
    <p:sldId id="308" r:id="rId25"/>
    <p:sldId id="290" r:id="rId26"/>
    <p:sldId id="276" r:id="rId27"/>
    <p:sldId id="277" r:id="rId28"/>
    <p:sldId id="265" r:id="rId29"/>
    <p:sldId id="317" r:id="rId30"/>
    <p:sldId id="266" r:id="rId31"/>
    <p:sldId id="267" r:id="rId32"/>
    <p:sldId id="270" r:id="rId33"/>
    <p:sldId id="282" r:id="rId34"/>
    <p:sldId id="314" r:id="rId35"/>
    <p:sldId id="304" r:id="rId36"/>
    <p:sldId id="310" r:id="rId37"/>
    <p:sldId id="311" r:id="rId38"/>
    <p:sldId id="284" r:id="rId39"/>
    <p:sldId id="292" r:id="rId40"/>
    <p:sldId id="312" r:id="rId41"/>
    <p:sldId id="313" r:id="rId42"/>
    <p:sldId id="307" r:id="rId43"/>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7B7EDB7C-6849-43E7-9875-A9ADA448C119}">
          <p14:sldIdLst>
            <p14:sldId id="256"/>
            <p14:sldId id="306"/>
            <p14:sldId id="257"/>
            <p14:sldId id="258"/>
            <p14:sldId id="285"/>
            <p14:sldId id="259"/>
            <p14:sldId id="260"/>
            <p14:sldId id="261"/>
            <p14:sldId id="286"/>
            <p14:sldId id="287"/>
            <p14:sldId id="271"/>
            <p14:sldId id="278"/>
            <p14:sldId id="301"/>
            <p14:sldId id="268"/>
            <p14:sldId id="269"/>
            <p14:sldId id="263"/>
            <p14:sldId id="264"/>
            <p14:sldId id="273"/>
            <p14:sldId id="272"/>
            <p14:sldId id="318"/>
            <p14:sldId id="279"/>
            <p14:sldId id="315"/>
            <p14:sldId id="289"/>
            <p14:sldId id="308"/>
            <p14:sldId id="290"/>
            <p14:sldId id="276"/>
            <p14:sldId id="277"/>
            <p14:sldId id="265"/>
            <p14:sldId id="317"/>
            <p14:sldId id="266"/>
            <p14:sldId id="267"/>
            <p14:sldId id="270"/>
            <p14:sldId id="282"/>
            <p14:sldId id="314"/>
            <p14:sldId id="304"/>
            <p14:sldId id="310"/>
            <p14:sldId id="311"/>
            <p14:sldId id="284"/>
            <p14:sldId id="292"/>
            <p14:sldId id="312"/>
            <p14:sldId id="313"/>
            <p14:sldId id="307"/>
          </p14:sldIdLst>
        </p14:section>
      </p14:sectionLst>
    </p:ext>
    <p:ext uri="{EFAFB233-063F-42B5-8137-9DF3F51BA10A}">
      <p15:sldGuideLst xmlns:p15="http://schemas.microsoft.com/office/powerpoint/2012/main" xmlns="">
        <p15:guide id="1" orient="horz" pos="1321" userDrawn="1">
          <p15:clr>
            <a:srgbClr val="A4A3A4"/>
          </p15:clr>
        </p15:guide>
        <p15:guide id="2" pos="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95921" autoAdjust="0"/>
  </p:normalViewPr>
  <p:slideViewPr>
    <p:cSldViewPr snapToGrid="0" showGuides="1">
      <p:cViewPr varScale="1">
        <p:scale>
          <a:sx n="88" d="100"/>
          <a:sy n="88" d="100"/>
        </p:scale>
        <p:origin x="-468" y="-108"/>
      </p:cViewPr>
      <p:guideLst>
        <p:guide orient="horz" pos="1321"/>
        <p:guide pos="3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1A18B8E5-BF6A-49D3-A190-3A8026B74105}" type="datetimeFigureOut">
              <a:rPr lang="tr-TR" smtClean="0"/>
              <a:t>28.04.2017</a:t>
            </a:fld>
            <a:endParaRPr lang="tr-TR"/>
          </a:p>
        </p:txBody>
      </p:sp>
      <p:sp>
        <p:nvSpPr>
          <p:cNvPr id="4" name="Alt Bilgi Yer Tutucusu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6CC3CF61-8A37-4D0A-B5C0-B36C18CCD12B}" type="slidenum">
              <a:rPr lang="tr-TR" smtClean="0"/>
              <a:t>‹#›</a:t>
            </a:fld>
            <a:endParaRPr lang="tr-TR"/>
          </a:p>
        </p:txBody>
      </p:sp>
    </p:spTree>
    <p:extLst>
      <p:ext uri="{BB962C8B-B14F-4D97-AF65-F5344CB8AC3E}">
        <p14:creationId xmlns:p14="http://schemas.microsoft.com/office/powerpoint/2010/main" val="11895290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tr-TR"/>
              <a:t>Asıl başlık stili için tıklayın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05E0FABB-F92C-47D7-9E30-0F2D11716E4E}" type="datetimeFigureOut">
              <a:rPr lang="tr-TR" smtClean="0"/>
              <a:t>28.04.2017</a:t>
            </a:fld>
            <a:endParaRPr lang="tr-TR"/>
          </a:p>
        </p:txBody>
      </p:sp>
      <p:sp>
        <p:nvSpPr>
          <p:cNvPr id="5" name="Footer Placeholder 4"/>
          <p:cNvSpPr>
            <a:spLocks noGrp="1"/>
          </p:cNvSpPr>
          <p:nvPr>
            <p:ph type="ftr" sz="quarter" idx="11"/>
          </p:nvPr>
        </p:nvSpPr>
        <p:spPr>
          <a:xfrm>
            <a:off x="5332412" y="5883275"/>
            <a:ext cx="4324044" cy="365125"/>
          </a:xfrm>
        </p:spPr>
        <p:txBody>
          <a:bodyPr/>
          <a:lstStyle/>
          <a:p>
            <a:endParaRPr lang="tr-TR"/>
          </a:p>
        </p:txBody>
      </p:sp>
      <p:sp>
        <p:nvSpPr>
          <p:cNvPr id="6" name="Slide Number Placeholder 5"/>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31642532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tr-TR"/>
              <a:t>Asıl başlık stili için tıklayın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05E0FABB-F92C-47D7-9E30-0F2D11716E4E}" type="datetimeFigureOut">
              <a:rPr lang="tr-TR" smtClean="0"/>
              <a:t>28.04.2017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2907259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tr-TR"/>
              <a:t>Asıl başlık stili için tıklayın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05E0FABB-F92C-47D7-9E30-0F2D11716E4E}" type="datetimeFigureOut">
              <a:rPr lang="tr-TR" smtClean="0"/>
              <a:t>28.04.2017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82340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tr-TR"/>
              <a:t>Asıl başlık stili için tıklayın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05E0FABB-F92C-47D7-9E30-0F2D11716E4E}" type="datetimeFigureOut">
              <a:rPr lang="tr-TR" smtClean="0"/>
              <a:t>28.04.2017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38375267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tr-TR"/>
              <a:t>Asıl başlık stili için tıklayın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05E0FABB-F92C-47D7-9E30-0F2D11716E4E}" type="datetimeFigureOut">
              <a:rPr lang="tr-TR" smtClean="0"/>
              <a:t>28.04.2017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29516547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tr-TR"/>
              <a:t>Asıl başlık stili için tıklayın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tr-TR"/>
              <a:t>Asıl metin stillerini düzenle</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05E0FABB-F92C-47D7-9E30-0F2D11716E4E}" type="datetimeFigureOut">
              <a:rPr lang="tr-TR" smtClean="0"/>
              <a:t>28.04.2017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16326887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tr-TR"/>
              <a:t>Asıl başlık stili için tıklayın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tr-TR"/>
              <a:t>Asıl metin stillerini düzenle</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05E0FABB-F92C-47D7-9E30-0F2D11716E4E}" type="datetimeFigureOut">
              <a:rPr lang="tr-TR" smtClean="0"/>
              <a:t>28.04.2017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23052101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a:t>Asıl başlık stili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5E0FABB-F92C-47D7-9E30-0F2D11716E4E}" type="datetimeFigureOut">
              <a:rPr lang="tr-TR" smtClean="0"/>
              <a:t>28.04.2017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3953413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tr-TR"/>
              <a:t>Asıl başlık stili için tıklayın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5E0FABB-F92C-47D7-9E30-0F2D11716E4E}" type="datetimeFigureOut">
              <a:rPr lang="tr-TR" smtClean="0"/>
              <a:t>28.04.2017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37740935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5E0FABB-F92C-47D7-9E30-0F2D11716E4E}" type="datetimeFigureOut">
              <a:rPr lang="tr-TR" smtClean="0"/>
              <a:t>28.04.2017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a:xfrm>
            <a:off x="10951856" y="5867131"/>
            <a:ext cx="551167" cy="365125"/>
          </a:xfrm>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36063176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tr-TR"/>
              <a:t>Asıl başlık stili için tıklayın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05E0FABB-F92C-47D7-9E30-0F2D11716E4E}" type="datetimeFigureOut">
              <a:rPr lang="tr-TR" smtClean="0"/>
              <a:t>28.04.2017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26642697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tr-TR"/>
              <a:t>Asıl başlık stili için tıklayın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05E0FABB-F92C-47D7-9E30-0F2D11716E4E}" type="datetimeFigureOut">
              <a:rPr lang="tr-TR" smtClean="0"/>
              <a:t>28.04.2017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9593238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tıklayın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05E0FABB-F92C-47D7-9E30-0F2D11716E4E}" type="datetimeFigureOut">
              <a:rPr lang="tr-TR" smtClean="0"/>
              <a:t>28.04.2017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3134459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Date Placeholder 2"/>
          <p:cNvSpPr>
            <a:spLocks noGrp="1"/>
          </p:cNvSpPr>
          <p:nvPr>
            <p:ph type="dt" sz="half" idx="10"/>
          </p:nvPr>
        </p:nvSpPr>
        <p:spPr/>
        <p:txBody>
          <a:bodyPr/>
          <a:lstStyle/>
          <a:p>
            <a:fld id="{05E0FABB-F92C-47D7-9E30-0F2D11716E4E}" type="datetimeFigureOut">
              <a:rPr lang="tr-TR" smtClean="0"/>
              <a:t>28.04.2017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36578808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0FABB-F92C-47D7-9E30-0F2D11716E4E}" type="datetimeFigureOut">
              <a:rPr lang="tr-TR" smtClean="0"/>
              <a:t>28.04.2017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256230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tr-TR"/>
              <a:t>Asıl başlık stili için tıklayın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05E0FABB-F92C-47D7-9E30-0F2D11716E4E}" type="datetimeFigureOut">
              <a:rPr lang="tr-TR" smtClean="0"/>
              <a:t>28.04.2017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31399418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tr-TR"/>
              <a:t>Asıl başlık stili için tıklayın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05E0FABB-F92C-47D7-9E30-0F2D11716E4E}" type="datetimeFigureOut">
              <a:rPr lang="tr-TR" smtClean="0"/>
              <a:t>28.04.2017</a:t>
            </a:fld>
            <a:endParaRPr lang="tr-T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263536-FA1E-4297-ACC9-27F95CCEF382}" type="slidenum">
              <a:rPr lang="tr-TR" smtClean="0"/>
              <a:t>‹#›</a:t>
            </a:fld>
            <a:endParaRPr lang="tr-TR"/>
          </a:p>
        </p:txBody>
      </p:sp>
    </p:spTree>
    <p:extLst>
      <p:ext uri="{BB962C8B-B14F-4D97-AF65-F5344CB8AC3E}">
        <p14:creationId xmlns:p14="http://schemas.microsoft.com/office/powerpoint/2010/main" val="23013553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5750">
              <a:srgbClr val="C8DEF1">
                <a:alpha val="42000"/>
              </a:srgbClr>
            </a:gs>
            <a:gs pos="91500">
              <a:srgbClr val="C2DAEF"/>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tr-TR"/>
              <a:t>Asıl başlık stili için tıklayın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5E0FABB-F92C-47D7-9E30-0F2D11716E4E}" type="datetimeFigureOut">
              <a:rPr lang="tr-TR" smtClean="0"/>
              <a:t>28.04.2017</a:t>
            </a:fld>
            <a:endParaRPr lang="tr-T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5263536-FA1E-4297-ACC9-27F95CCEF382}" type="slidenum">
              <a:rPr lang="tr-TR" smtClean="0"/>
              <a:t>‹#›</a:t>
            </a:fld>
            <a:endParaRPr lang="tr-TR"/>
          </a:p>
        </p:txBody>
      </p:sp>
    </p:spTree>
    <p:extLst>
      <p:ext uri="{BB962C8B-B14F-4D97-AF65-F5344CB8AC3E}">
        <p14:creationId xmlns:p14="http://schemas.microsoft.com/office/powerpoint/2010/main" val="19149555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memurlar.net/arama/anahtar/default.aspx?Search=Harc%FDrah%20Kanunu" TargetMode="External"/><Relationship Id="rId2" Type="http://schemas.openxmlformats.org/officeDocument/2006/relationships/hyperlink" Target="http://www.memurlar.net/arama/anahtar/default.aspx?Search=6245%20say%FDl%FD" TargetMode="Externa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memurlar.net/arama/anahtar/default.aspx?Search=konaklama%20%FCcreti"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mailto:elvancalhan@karabuk.edu.tr" TargetMode="External"/><Relationship Id="rId2" Type="http://schemas.openxmlformats.org/officeDocument/2006/relationships/hyperlink" Target="mailto:muratdogan@karabuk.edu.tr"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2877680" y="825500"/>
            <a:ext cx="8574622" cy="2616199"/>
          </a:xfrm>
        </p:spPr>
        <p:txBody>
          <a:bodyPr/>
          <a:lstStyle/>
          <a:p>
            <a:r>
              <a:rPr lang="tr-TR" dirty="0">
                <a:latin typeface="Book Antiqua" panose="02040602050305030304" pitchFamily="18" charset="0"/>
                <a:cs typeface="Calibri" panose="020F0502020204030204" pitchFamily="34" charset="0"/>
              </a:rPr>
              <a:t>HARCIRAH KANUNU</a:t>
            </a:r>
          </a:p>
        </p:txBody>
      </p:sp>
      <p:sp>
        <p:nvSpPr>
          <p:cNvPr id="3" name="Alt Başlık 2"/>
          <p:cNvSpPr>
            <a:spLocks noGrp="1"/>
          </p:cNvSpPr>
          <p:nvPr>
            <p:ph type="subTitle" idx="1"/>
          </p:nvPr>
        </p:nvSpPr>
        <p:spPr>
          <a:xfrm>
            <a:off x="1616060" y="3996267"/>
            <a:ext cx="9735881" cy="1388534"/>
          </a:xfrm>
        </p:spPr>
        <p:txBody>
          <a:bodyPr>
            <a:noAutofit/>
          </a:bodyPr>
          <a:lstStyle/>
          <a:p>
            <a:r>
              <a:rPr lang="tr-TR" sz="2400" dirty="0">
                <a:latin typeface="Book Antiqua" panose="02040602050305030304" pitchFamily="18" charset="0"/>
                <a:cs typeface="Calibri" panose="020F0502020204030204" pitchFamily="34" charset="0"/>
              </a:rPr>
              <a:t>Murat DOĞAN</a:t>
            </a:r>
          </a:p>
          <a:p>
            <a:r>
              <a:rPr lang="tr-TR" sz="2400" dirty="0">
                <a:latin typeface="Book Antiqua" panose="02040602050305030304" pitchFamily="18" charset="0"/>
                <a:cs typeface="Calibri" panose="020F0502020204030204" pitchFamily="34" charset="0"/>
              </a:rPr>
              <a:t>  Mali Hizmetler Uzman </a:t>
            </a:r>
            <a:r>
              <a:rPr lang="tr-TR" sz="2400" dirty="0" err="1">
                <a:latin typeface="Book Antiqua" panose="02040602050305030304" pitchFamily="18" charset="0"/>
                <a:cs typeface="Calibri" panose="020F0502020204030204" pitchFamily="34" charset="0"/>
              </a:rPr>
              <a:t>Yrd</a:t>
            </a:r>
            <a:endParaRPr lang="tr-TR" sz="2400" dirty="0">
              <a:latin typeface="Book Antiqua" panose="02040602050305030304" pitchFamily="18" charset="0"/>
              <a:cs typeface="Calibri" panose="020F0502020204030204" pitchFamily="34" charset="0"/>
            </a:endParaRPr>
          </a:p>
          <a:p>
            <a:r>
              <a:rPr lang="tr-TR" sz="2400" dirty="0">
                <a:latin typeface="Book Antiqua" panose="02040602050305030304" pitchFamily="18" charset="0"/>
                <a:cs typeface="Calibri" panose="020F0502020204030204" pitchFamily="34" charset="0"/>
              </a:rPr>
              <a:t>Strateji Geliştirme Daire Başkanlığı</a:t>
            </a:r>
          </a:p>
        </p:txBody>
      </p:sp>
    </p:spTree>
    <p:extLst>
      <p:ext uri="{BB962C8B-B14F-4D97-AF65-F5344CB8AC3E}">
        <p14:creationId xmlns:p14="http://schemas.microsoft.com/office/powerpoint/2010/main" val="22857869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72858" y="348479"/>
            <a:ext cx="10018713" cy="1003300"/>
          </a:xfrm>
        </p:spPr>
        <p:txBody>
          <a:bodyPr/>
          <a:lstStyle/>
          <a:p>
            <a:r>
              <a:rPr lang="tr-TR" b="1" dirty="0">
                <a:solidFill>
                  <a:srgbClr val="002060"/>
                </a:solidFill>
                <a:latin typeface="Book Antiqua" panose="02040602050305030304" pitchFamily="18" charset="0"/>
                <a:cs typeface="Calibri" panose="020F0502020204030204" pitchFamily="34" charset="0"/>
              </a:rPr>
              <a:t>GEÇİCİ GÖREV YOLLUĞU </a:t>
            </a:r>
            <a:endParaRPr lang="tr-TR" dirty="0">
              <a:solidFill>
                <a:srgbClr val="002060"/>
              </a:solidFill>
              <a:latin typeface="Book Antiqua" panose="02040602050305030304" pitchFamily="18" charset="0"/>
              <a:cs typeface="Calibri" panose="020F0502020204030204" pitchFamily="34" charset="0"/>
            </a:endParaRPr>
          </a:p>
        </p:txBody>
      </p:sp>
      <p:sp>
        <p:nvSpPr>
          <p:cNvPr id="3" name="İçerik Yer Tutucusu 2"/>
          <p:cNvSpPr>
            <a:spLocks noGrp="1"/>
          </p:cNvSpPr>
          <p:nvPr>
            <p:ph idx="1"/>
          </p:nvPr>
        </p:nvSpPr>
        <p:spPr>
          <a:xfrm>
            <a:off x="895351" y="1666875"/>
            <a:ext cx="11296649" cy="5191125"/>
          </a:xfrm>
        </p:spPr>
        <p:txBody>
          <a:bodyPr>
            <a:normAutofit/>
          </a:bodyPr>
          <a:lstStyle/>
          <a:p>
            <a:pPr marL="0" indent="0">
              <a:buNone/>
            </a:pPr>
            <a:r>
              <a:rPr lang="tr-TR" dirty="0">
                <a:latin typeface="Calibri" panose="020F0502020204030204" pitchFamily="34" charset="0"/>
                <a:cs typeface="Calibri" panose="020F0502020204030204" pitchFamily="34" charset="0"/>
              </a:rPr>
              <a:t>Kanun kapsamında yer alan kurumlara ait bir görevin yerine getirilmesi amacıyla </a:t>
            </a:r>
            <a:r>
              <a:rPr lang="tr-TR" b="1" dirty="0">
                <a:solidFill>
                  <a:srgbClr val="FF0000"/>
                </a:solidFill>
                <a:latin typeface="Calibri" panose="020F0502020204030204" pitchFamily="34" charset="0"/>
                <a:cs typeface="Calibri" panose="020F0502020204030204" pitchFamily="34" charset="0"/>
              </a:rPr>
              <a:t>geçici olarak yurt içinde veya dışında</a:t>
            </a:r>
            <a:r>
              <a:rPr lang="tr-TR" b="1" dirty="0">
                <a:latin typeface="Calibri" panose="020F0502020204030204" pitchFamily="34" charset="0"/>
                <a:cs typeface="Calibri" panose="020F0502020204030204" pitchFamily="34" charset="0"/>
              </a:rPr>
              <a:t> </a:t>
            </a:r>
            <a:r>
              <a:rPr lang="tr-TR" dirty="0">
                <a:latin typeface="Calibri" panose="020F0502020204030204" pitchFamily="34" charset="0"/>
                <a:cs typeface="Calibri" panose="020F0502020204030204" pitchFamily="34" charset="0"/>
              </a:rPr>
              <a:t>başka bir yere (Memuriyet mahalli dışına) gönderilenlere ödenen; </a:t>
            </a:r>
          </a:p>
          <a:p>
            <a:pPr marL="0" indent="0">
              <a:buNone/>
            </a:pPr>
            <a:endParaRPr lang="tr-TR" dirty="0"/>
          </a:p>
          <a:p>
            <a:r>
              <a:rPr lang="tr-TR" dirty="0">
                <a:latin typeface="Calibri" panose="020F0502020204030204" pitchFamily="34" charset="0"/>
                <a:cs typeface="Calibri" panose="020F0502020204030204" pitchFamily="34" charset="0"/>
              </a:rPr>
              <a:t>Yol </a:t>
            </a:r>
          </a:p>
          <a:p>
            <a:r>
              <a:rPr lang="tr-TR" dirty="0">
                <a:latin typeface="Calibri" panose="020F0502020204030204" pitchFamily="34" charset="0"/>
                <a:cs typeface="Calibri" panose="020F0502020204030204" pitchFamily="34" charset="0"/>
              </a:rPr>
              <a:t>Gündelik </a:t>
            </a:r>
          </a:p>
          <a:p>
            <a:r>
              <a:rPr lang="tr-TR" dirty="0">
                <a:latin typeface="Calibri" panose="020F0502020204030204" pitchFamily="34" charset="0"/>
                <a:cs typeface="Calibri" panose="020F0502020204030204" pitchFamily="34" charset="0"/>
              </a:rPr>
              <a:t>Konaklama </a:t>
            </a:r>
          </a:p>
          <a:p>
            <a:endParaRPr lang="tr-TR" dirty="0">
              <a:latin typeface="Calibri" panose="020F0502020204030204" pitchFamily="34" charset="0"/>
              <a:cs typeface="Calibri" panose="020F0502020204030204" pitchFamily="34" charset="0"/>
            </a:endParaRPr>
          </a:p>
          <a:p>
            <a:pPr marL="0" indent="0">
              <a:buNone/>
            </a:pPr>
            <a:r>
              <a:rPr lang="tr-TR" dirty="0">
                <a:latin typeface="Calibri" panose="020F0502020204030204" pitchFamily="34" charset="0"/>
                <a:cs typeface="Calibri" panose="020F0502020204030204" pitchFamily="34" charset="0"/>
              </a:rPr>
              <a:t>giderlerden tamamı yada bir kaçını içerir. </a:t>
            </a:r>
          </a:p>
          <a:p>
            <a:pPr marL="0" indent="0">
              <a:buNone/>
            </a:pPr>
            <a:endParaRPr lang="tr-TR" dirty="0"/>
          </a:p>
        </p:txBody>
      </p:sp>
      <p:pic>
        <p:nvPicPr>
          <p:cNvPr id="4" name="Resim 3"/>
          <p:cNvPicPr>
            <a:picLocks noChangeAspect="1"/>
          </p:cNvPicPr>
          <p:nvPr/>
        </p:nvPicPr>
        <p:blipFill>
          <a:blip r:embed="rId2"/>
          <a:stretch>
            <a:fillRect/>
          </a:stretch>
        </p:blipFill>
        <p:spPr>
          <a:xfrm>
            <a:off x="6382215" y="3069618"/>
            <a:ext cx="4019085" cy="2971636"/>
          </a:xfrm>
          <a:prstGeom prst="rect">
            <a:avLst/>
          </a:prstGeom>
        </p:spPr>
      </p:pic>
    </p:spTree>
    <p:extLst>
      <p:ext uri="{BB962C8B-B14F-4D97-AF65-F5344CB8AC3E}">
        <p14:creationId xmlns:p14="http://schemas.microsoft.com/office/powerpoint/2010/main" val="11665396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1" y="140229"/>
            <a:ext cx="10018713" cy="1421872"/>
          </a:xfrm>
        </p:spPr>
        <p:txBody>
          <a:bodyPr/>
          <a:lstStyle/>
          <a:p>
            <a:r>
              <a:rPr lang="tr-TR" b="1" dirty="0">
                <a:ln w="11430"/>
                <a:solidFill>
                  <a:srgbClr val="002060"/>
                </a:solidFill>
                <a:effectLst>
                  <a:outerShdw blurRad="80000" dist="40000" dir="5040000" algn="tl">
                    <a:srgbClr val="000000">
                      <a:alpha val="30000"/>
                    </a:srgbClr>
                  </a:outerShdw>
                </a:effectLst>
                <a:latin typeface="Book Antiqua" panose="02040602050305030304" pitchFamily="18" charset="0"/>
                <a:cs typeface="Calibri" panose="020F0502020204030204" pitchFamily="34" charset="0"/>
              </a:rPr>
              <a:t>GEÇİCİ GÖREV GÜNDELİĞİNİN VERİLECEĞİ AZAMİ SÜRELER</a:t>
            </a:r>
            <a:endParaRPr lang="tr-TR" dirty="0">
              <a:solidFill>
                <a:srgbClr val="002060"/>
              </a:solidFill>
              <a:latin typeface="Book Antiqua" panose="02040602050305030304" pitchFamily="18" charset="0"/>
              <a:cs typeface="Calibri" panose="020F0502020204030204" pitchFamily="34" charset="0"/>
            </a:endParaRPr>
          </a:p>
        </p:txBody>
      </p:sp>
      <p:sp>
        <p:nvSpPr>
          <p:cNvPr id="4" name="Metin Yer Tutucusu 3"/>
          <p:cNvSpPr>
            <a:spLocks noGrp="1"/>
          </p:cNvSpPr>
          <p:nvPr>
            <p:ph type="body" idx="1"/>
          </p:nvPr>
        </p:nvSpPr>
        <p:spPr>
          <a:xfrm>
            <a:off x="1484311" y="1562101"/>
            <a:ext cx="4607188" cy="576262"/>
          </a:xfrm>
        </p:spPr>
        <p:txBody>
          <a:bodyPr/>
          <a:lstStyle/>
          <a:p>
            <a:r>
              <a:rPr lang="tr-TR" dirty="0"/>
              <a:t>                </a:t>
            </a:r>
            <a:r>
              <a:rPr lang="tr-TR" b="1" u="sng" dirty="0">
                <a:solidFill>
                  <a:srgbClr val="002060"/>
                </a:solidFill>
                <a:latin typeface="Calibri" panose="020F0502020204030204" pitchFamily="34" charset="0"/>
                <a:cs typeface="Calibri" panose="020F0502020204030204" pitchFamily="34" charset="0"/>
              </a:rPr>
              <a:t>YURTİÇİNDE</a:t>
            </a:r>
          </a:p>
        </p:txBody>
      </p:sp>
      <p:sp>
        <p:nvSpPr>
          <p:cNvPr id="3" name="İçerik Yer Tutucusu 2"/>
          <p:cNvSpPr>
            <a:spLocks noGrp="1"/>
          </p:cNvSpPr>
          <p:nvPr>
            <p:ph sz="half" idx="2"/>
          </p:nvPr>
        </p:nvSpPr>
        <p:spPr>
          <a:xfrm>
            <a:off x="1886478" y="2337329"/>
            <a:ext cx="4730632" cy="4250284"/>
          </a:xfrm>
        </p:spPr>
        <p:txBody>
          <a:bodyPr>
            <a:normAutofit/>
          </a:bodyPr>
          <a:lstStyle/>
          <a:p>
            <a:r>
              <a:rPr lang="tr-TR" sz="2000" dirty="0">
                <a:latin typeface="Calibri" panose="020F0502020204030204" pitchFamily="34" charset="0"/>
                <a:cs typeface="Calibri" panose="020F0502020204030204" pitchFamily="34" charset="0"/>
              </a:rPr>
              <a:t>Bir yıllık dönem zarfında aynı yerde, aynı iş için ve aynı şahsa 180 günden fazla verilemez. </a:t>
            </a:r>
          </a:p>
          <a:p>
            <a:r>
              <a:rPr lang="tr-TR" sz="2000" dirty="0">
                <a:latin typeface="Calibri" panose="020F0502020204030204" pitchFamily="34" charset="0"/>
                <a:cs typeface="Calibri" panose="020F0502020204030204" pitchFamily="34" charset="0"/>
              </a:rPr>
              <a:t>İlk 90 gün için tam, </a:t>
            </a:r>
            <a:r>
              <a:rPr lang="tr-TR" sz="2000" dirty="0" err="1">
                <a:latin typeface="Calibri" panose="020F0502020204030204" pitchFamily="34" charset="0"/>
                <a:cs typeface="Calibri" panose="020F0502020204030204" pitchFamily="34" charset="0"/>
              </a:rPr>
              <a:t>takibeden</a:t>
            </a:r>
            <a:r>
              <a:rPr lang="tr-TR" sz="2000" dirty="0">
                <a:latin typeface="Calibri" panose="020F0502020204030204" pitchFamily="34" charset="0"/>
                <a:cs typeface="Calibri" panose="020F0502020204030204" pitchFamily="34" charset="0"/>
              </a:rPr>
              <a:t> 90 gün için 2/3 oranında ödenir. </a:t>
            </a:r>
          </a:p>
          <a:p>
            <a:endParaRPr lang="tr-TR" sz="2000" dirty="0">
              <a:latin typeface="Calibri" panose="020F0502020204030204" pitchFamily="34" charset="0"/>
              <a:cs typeface="Calibri" panose="020F0502020204030204" pitchFamily="34" charset="0"/>
            </a:endParaRPr>
          </a:p>
          <a:p>
            <a:pPr>
              <a:buFont typeface="Wingdings" panose="05000000000000000000" pitchFamily="2" charset="2"/>
              <a:buChar char="q"/>
            </a:pPr>
            <a:r>
              <a:rPr lang="tr-TR" sz="2000" dirty="0">
                <a:latin typeface="Calibri" panose="020F0502020204030204" pitchFamily="34" charset="0"/>
                <a:cs typeface="Calibri" panose="020F0502020204030204" pitchFamily="34" charset="0"/>
              </a:rPr>
              <a:t>Geçici görevlendirmelerde meydana gelecek ara vermeler bu müddetleri veya gündelik miktarını artırmaya neden olamaz. </a:t>
            </a:r>
          </a:p>
          <a:p>
            <a:endParaRPr lang="tr-TR" sz="2000" b="1" dirty="0">
              <a:latin typeface="+mj-lt"/>
            </a:endParaRPr>
          </a:p>
          <a:p>
            <a:endParaRPr lang="tr-TR" sz="2000" b="1" dirty="0">
              <a:latin typeface="+mj-lt"/>
            </a:endParaRPr>
          </a:p>
        </p:txBody>
      </p:sp>
      <p:sp>
        <p:nvSpPr>
          <p:cNvPr id="5" name="Metin Yer Tutucusu 4"/>
          <p:cNvSpPr>
            <a:spLocks noGrp="1"/>
          </p:cNvSpPr>
          <p:nvPr>
            <p:ph type="body" sz="quarter" idx="3"/>
          </p:nvPr>
        </p:nvSpPr>
        <p:spPr>
          <a:xfrm>
            <a:off x="6753487" y="1562101"/>
            <a:ext cx="4622537" cy="576262"/>
          </a:xfrm>
        </p:spPr>
        <p:txBody>
          <a:bodyPr/>
          <a:lstStyle/>
          <a:p>
            <a:r>
              <a:rPr lang="tr-TR" dirty="0">
                <a:latin typeface="Calibri" panose="020F0502020204030204" pitchFamily="34" charset="0"/>
                <a:cs typeface="Calibri" panose="020F0502020204030204" pitchFamily="34" charset="0"/>
              </a:rPr>
              <a:t>                </a:t>
            </a:r>
            <a:r>
              <a:rPr lang="tr-TR" b="1" u="sng" dirty="0">
                <a:solidFill>
                  <a:srgbClr val="002060"/>
                </a:solidFill>
                <a:latin typeface="Calibri" panose="020F0502020204030204" pitchFamily="34" charset="0"/>
                <a:cs typeface="Calibri" panose="020F0502020204030204" pitchFamily="34" charset="0"/>
              </a:rPr>
              <a:t>YURTDIŞINDA</a:t>
            </a:r>
          </a:p>
        </p:txBody>
      </p:sp>
      <p:sp>
        <p:nvSpPr>
          <p:cNvPr id="6" name="İçerik Yer Tutucusu 5"/>
          <p:cNvSpPr>
            <a:spLocks noGrp="1"/>
          </p:cNvSpPr>
          <p:nvPr>
            <p:ph sz="quarter" idx="4"/>
          </p:nvPr>
        </p:nvSpPr>
        <p:spPr>
          <a:xfrm>
            <a:off x="6997699" y="2337329"/>
            <a:ext cx="4505325" cy="3158903"/>
          </a:xfrm>
        </p:spPr>
        <p:txBody>
          <a:bodyPr/>
          <a:lstStyle/>
          <a:p>
            <a:r>
              <a:rPr lang="tr-TR" sz="2000" dirty="0">
                <a:latin typeface="Calibri" panose="020F0502020204030204" pitchFamily="34" charset="0"/>
                <a:cs typeface="Calibri" panose="020F0502020204030204" pitchFamily="34" charset="0"/>
              </a:rPr>
              <a:t>İlk 180 gün tam ve </a:t>
            </a:r>
          </a:p>
          <a:p>
            <a:r>
              <a:rPr lang="tr-TR" sz="2000" dirty="0">
                <a:latin typeface="Calibri" panose="020F0502020204030204" pitchFamily="34" charset="0"/>
                <a:cs typeface="Calibri" panose="020F0502020204030204" pitchFamily="34" charset="0"/>
              </a:rPr>
              <a:t>Müteakip günler için 2/3 oranında ödenir. </a:t>
            </a:r>
          </a:p>
          <a:p>
            <a:endParaRPr lang="tr-TR" dirty="0"/>
          </a:p>
        </p:txBody>
      </p:sp>
    </p:spTree>
    <p:extLst>
      <p:ext uri="{BB962C8B-B14F-4D97-AF65-F5344CB8AC3E}">
        <p14:creationId xmlns:p14="http://schemas.microsoft.com/office/powerpoint/2010/main" val="10889244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24714" y="222044"/>
            <a:ext cx="10515600" cy="917719"/>
          </a:xfrm>
        </p:spPr>
        <p:txBody>
          <a:bodyPr/>
          <a:lstStyle/>
          <a:p>
            <a:r>
              <a:rPr lang="tr-TR" b="1" dirty="0">
                <a:solidFill>
                  <a:srgbClr val="002060"/>
                </a:solidFill>
                <a:latin typeface="Book Antiqua" panose="02040602050305030304" pitchFamily="18" charset="0"/>
                <a:cs typeface="Calibri" panose="020F0502020204030204" pitchFamily="34" charset="0"/>
              </a:rPr>
              <a:t>YURTİÇİ KONAKLAMA GİDERİ</a:t>
            </a:r>
          </a:p>
        </p:txBody>
      </p:sp>
      <p:sp>
        <p:nvSpPr>
          <p:cNvPr id="3" name="İçerik Yer Tutucusu 2"/>
          <p:cNvSpPr>
            <a:spLocks noGrp="1"/>
          </p:cNvSpPr>
          <p:nvPr>
            <p:ph idx="1"/>
          </p:nvPr>
        </p:nvSpPr>
        <p:spPr>
          <a:xfrm>
            <a:off x="1123215" y="1630417"/>
            <a:ext cx="10515600" cy="6008288"/>
          </a:xfrm>
        </p:spPr>
        <p:txBody>
          <a:bodyPr>
            <a:normAutofit fontScale="92500" lnSpcReduction="20000"/>
          </a:bodyPr>
          <a:lstStyle/>
          <a:p>
            <a:r>
              <a:rPr lang="tr-TR" sz="2300" b="1" dirty="0">
                <a:solidFill>
                  <a:prstClr val="black">
                    <a:lumMod val="85000"/>
                    <a:lumOff val="15000"/>
                  </a:prstClr>
                </a:solidFill>
                <a:latin typeface="Calibri" panose="020F0502020204030204" pitchFamily="34" charset="0"/>
                <a:cs typeface="Calibri" panose="020F0502020204030204" pitchFamily="34" charset="0"/>
              </a:rPr>
              <a:t>Kanunun 33.maddesinin </a:t>
            </a:r>
            <a:r>
              <a:rPr lang="tr-TR" sz="2300" b="1" dirty="0">
                <a:solidFill>
                  <a:schemeClr val="tx1">
                    <a:lumMod val="95000"/>
                    <a:lumOff val="5000"/>
                  </a:schemeClr>
                </a:solidFill>
                <a:latin typeface="Calibri" panose="020F0502020204030204" pitchFamily="34" charset="0"/>
                <a:cs typeface="Calibri" panose="020F0502020204030204" pitchFamily="34" charset="0"/>
              </a:rPr>
              <a:t>(b) fıkrasına göre (Denetim elemanları vb.)</a:t>
            </a:r>
            <a:r>
              <a:rPr lang="tr-TR" sz="2300" b="1" dirty="0">
                <a:solidFill>
                  <a:srgbClr val="C00000"/>
                </a:solidFill>
                <a:latin typeface="Calibri" panose="020F0502020204030204" pitchFamily="34" charset="0"/>
                <a:cs typeface="Calibri" panose="020F0502020204030204" pitchFamily="34" charset="0"/>
              </a:rPr>
              <a:t> </a:t>
            </a:r>
            <a:r>
              <a:rPr lang="tr-TR" sz="2300" b="1" dirty="0">
                <a:solidFill>
                  <a:prstClr val="black">
                    <a:lumMod val="85000"/>
                    <a:lumOff val="15000"/>
                  </a:prstClr>
                </a:solidFill>
                <a:latin typeface="Calibri" panose="020F0502020204030204" pitchFamily="34" charset="0"/>
                <a:cs typeface="Calibri" panose="020F0502020204030204" pitchFamily="34" charset="0"/>
              </a:rPr>
              <a:t> gündelik ödenenler hariç,</a:t>
            </a:r>
            <a:r>
              <a:rPr lang="tr-TR" sz="2300" dirty="0">
                <a:latin typeface="Calibri" panose="020F0502020204030204" pitchFamily="34" charset="0"/>
                <a:cs typeface="Calibri" panose="020F0502020204030204" pitchFamily="34" charset="0"/>
              </a:rPr>
              <a:t> yurt içinde yatacak yer temini için ödedikleri ücretleri belgelendirenlere, belge bedelini aşmamak üzere gündeliklerinin tamamına kadar olan kısmı ayrıca ödenir. (</a:t>
            </a:r>
            <a:r>
              <a:rPr lang="tr-TR" sz="2300" i="1" dirty="0">
                <a:latin typeface="Calibri" panose="020F0502020204030204" pitchFamily="34" charset="0"/>
                <a:cs typeface="Calibri" panose="020F0502020204030204" pitchFamily="34" charset="0"/>
              </a:rPr>
              <a:t>her defasında on gün ile sınırlı olmak ifadesi Anayasa Mahkemesi kararıyla kaldırılmıştır-</a:t>
            </a:r>
            <a:r>
              <a:rPr lang="tr-TR" i="1" dirty="0"/>
              <a:t> </a:t>
            </a:r>
            <a:r>
              <a:rPr lang="tr-TR" sz="2300" i="1" dirty="0">
                <a:latin typeface="Calibri" panose="020F0502020204030204" pitchFamily="34" charset="0"/>
                <a:cs typeface="Calibri" panose="020F0502020204030204" pitchFamily="34" charset="0"/>
              </a:rPr>
              <a:t>25/11/</a:t>
            </a:r>
            <a:r>
              <a:rPr lang="tr-TR" sz="2300" i="1" dirty="0">
                <a:solidFill>
                  <a:srgbClr val="FF0000"/>
                </a:solidFill>
                <a:latin typeface="Calibri" panose="020F0502020204030204" pitchFamily="34" charset="0"/>
                <a:cs typeface="Calibri" panose="020F0502020204030204" pitchFamily="34" charset="0"/>
              </a:rPr>
              <a:t>2015</a:t>
            </a:r>
            <a:r>
              <a:rPr lang="tr-TR" sz="2300" i="1" dirty="0">
                <a:latin typeface="Calibri" panose="020F0502020204030204" pitchFamily="34" charset="0"/>
                <a:cs typeface="Calibri" panose="020F0502020204030204" pitchFamily="34" charset="0"/>
              </a:rPr>
              <a:t>)</a:t>
            </a:r>
          </a:p>
          <a:p>
            <a:r>
              <a:rPr lang="tr-TR" sz="2300" b="1" dirty="0">
                <a:solidFill>
                  <a:prstClr val="black">
                    <a:lumMod val="85000"/>
                    <a:lumOff val="15000"/>
                  </a:prstClr>
                </a:solidFill>
                <a:latin typeface="Calibri" panose="020F0502020204030204" pitchFamily="34" charset="0"/>
                <a:cs typeface="Calibri" panose="020F0502020204030204" pitchFamily="34" charset="0"/>
              </a:rPr>
              <a:t>Konaklama giderinin </a:t>
            </a:r>
            <a:r>
              <a:rPr lang="tr-TR" sz="2300" b="1" u="sng" dirty="0">
                <a:solidFill>
                  <a:srgbClr val="C00000"/>
                </a:solidFill>
                <a:latin typeface="Calibri" panose="020F0502020204030204" pitchFamily="34" charset="0"/>
                <a:cs typeface="Calibri" panose="020F0502020204030204" pitchFamily="34" charset="0"/>
              </a:rPr>
              <a:t>%50 artırımlı </a:t>
            </a:r>
            <a:r>
              <a:rPr lang="tr-TR" sz="2300" b="1" dirty="0">
                <a:solidFill>
                  <a:prstClr val="black">
                    <a:lumMod val="85000"/>
                    <a:lumOff val="15000"/>
                  </a:prstClr>
                </a:solidFill>
                <a:latin typeface="Calibri" panose="020F0502020204030204" pitchFamily="34" charset="0"/>
                <a:cs typeface="Calibri" panose="020F0502020204030204" pitchFamily="34" charset="0"/>
              </a:rPr>
              <a:t>olarak uygulanması </a:t>
            </a:r>
            <a:r>
              <a:rPr lang="tr-TR" sz="2300" b="1" u="sng" dirty="0">
                <a:solidFill>
                  <a:srgbClr val="C00000"/>
                </a:solidFill>
                <a:latin typeface="Calibri" panose="020F0502020204030204" pitchFamily="34" charset="0"/>
                <a:cs typeface="Calibri" panose="020F0502020204030204" pitchFamily="34" charset="0"/>
              </a:rPr>
              <a:t>Bütçe Kanunuyla H cetvelinde</a:t>
            </a:r>
            <a:r>
              <a:rPr lang="tr-TR" sz="2300" b="1" dirty="0">
                <a:solidFill>
                  <a:prstClr val="black">
                    <a:lumMod val="85000"/>
                    <a:lumOff val="15000"/>
                  </a:prstClr>
                </a:solidFill>
                <a:latin typeface="Calibri" panose="020F0502020204030204" pitchFamily="34" charset="0"/>
                <a:cs typeface="Calibri" panose="020F0502020204030204" pitchFamily="34" charset="0"/>
              </a:rPr>
              <a:t> belirlenir. (BK kararı ile değiştirilebilir.)</a:t>
            </a:r>
          </a:p>
          <a:p>
            <a:r>
              <a:rPr lang="tr-TR" sz="2300" b="1" dirty="0">
                <a:solidFill>
                  <a:prstClr val="black">
                    <a:lumMod val="85000"/>
                    <a:lumOff val="15000"/>
                  </a:prstClr>
                </a:solidFill>
                <a:latin typeface="Calibri" panose="020F0502020204030204" pitchFamily="34" charset="0"/>
                <a:cs typeface="Calibri" panose="020F0502020204030204" pitchFamily="34" charset="0"/>
              </a:rPr>
              <a:t>Konaklama gideri gündeliğin altında olursa %50 artırım uygulanmaz. Fatura esastır. Kısacası konaklama gideri olarak ödenen miktar fatura tutarını aşamaz.</a:t>
            </a:r>
          </a:p>
          <a:p>
            <a:r>
              <a:rPr lang="tr-TR" sz="2300" b="1" u="sng" dirty="0">
                <a:solidFill>
                  <a:srgbClr val="C00000"/>
                </a:solidFill>
                <a:latin typeface="Calibri" panose="020F0502020204030204" pitchFamily="34" charset="0"/>
                <a:cs typeface="Calibri" panose="020F0502020204030204" pitchFamily="34" charset="0"/>
              </a:rPr>
              <a:t>İPTAL SONRASINDA YAPILAN YENİ DÜZENLEME:</a:t>
            </a:r>
            <a:endParaRPr lang="tr-TR" sz="2300" u="sng" dirty="0">
              <a:solidFill>
                <a:srgbClr val="C00000"/>
              </a:solidFill>
              <a:latin typeface="Calibri" panose="020F0502020204030204" pitchFamily="34" charset="0"/>
              <a:cs typeface="Calibri" panose="020F0502020204030204" pitchFamily="34" charset="0"/>
            </a:endParaRPr>
          </a:p>
          <a:p>
            <a:pPr marL="0" indent="0">
              <a:buNone/>
            </a:pPr>
            <a:r>
              <a:rPr lang="tr-TR" sz="2300" i="1" dirty="0">
                <a:latin typeface="Calibri" panose="020F0502020204030204" pitchFamily="34" charset="0"/>
                <a:cs typeface="Calibri" panose="020F0502020204030204" pitchFamily="34" charset="0"/>
              </a:rPr>
              <a:t>   </a:t>
            </a:r>
            <a:r>
              <a:rPr lang="tr-TR" sz="2300" b="1" i="1" dirty="0">
                <a:solidFill>
                  <a:srgbClr val="002060"/>
                </a:solidFill>
                <a:latin typeface="Calibri" panose="020F0502020204030204" pitchFamily="34" charset="0"/>
                <a:cs typeface="Calibri" panose="020F0502020204030204" pitchFamily="34" charset="0"/>
              </a:rPr>
              <a:t>"</a:t>
            </a:r>
            <a:r>
              <a:rPr lang="tr-TR" sz="2300" b="1" i="1" dirty="0">
                <a:solidFill>
                  <a:schemeClr val="tx1">
                    <a:lumMod val="95000"/>
                    <a:lumOff val="5000"/>
                  </a:schemeClr>
                </a:solidFill>
                <a:latin typeface="Calibri" panose="020F0502020204030204" pitchFamily="34" charset="0"/>
                <a:cs typeface="Calibri" panose="020F0502020204030204" pitchFamily="34" charset="0"/>
                <a:hlinkClick r:id="rId2"/>
              </a:rPr>
              <a:t>6245 sayılı</a:t>
            </a:r>
            <a:r>
              <a:rPr lang="tr-TR" sz="2300" b="1" i="1" dirty="0">
                <a:solidFill>
                  <a:schemeClr val="tx1">
                    <a:lumMod val="95000"/>
                    <a:lumOff val="5000"/>
                  </a:schemeClr>
                </a:solidFill>
                <a:latin typeface="Calibri" panose="020F0502020204030204" pitchFamily="34" charset="0"/>
                <a:cs typeface="Calibri" panose="020F0502020204030204" pitchFamily="34" charset="0"/>
              </a:rPr>
              <a:t> </a:t>
            </a:r>
            <a:r>
              <a:rPr lang="tr-TR" sz="2300" b="1" i="1" dirty="0">
                <a:solidFill>
                  <a:schemeClr val="tx1">
                    <a:lumMod val="95000"/>
                    <a:lumOff val="5000"/>
                  </a:schemeClr>
                </a:solidFill>
                <a:latin typeface="Calibri" panose="020F0502020204030204" pitchFamily="34" charset="0"/>
                <a:cs typeface="Calibri" panose="020F0502020204030204" pitchFamily="34" charset="0"/>
                <a:hlinkClick r:id="rId3"/>
              </a:rPr>
              <a:t>Harcırah Kanunu</a:t>
            </a:r>
            <a:r>
              <a:rPr lang="tr-TR" sz="2300" b="1" i="1" dirty="0">
                <a:latin typeface="Calibri" panose="020F0502020204030204" pitchFamily="34" charset="0"/>
                <a:cs typeface="Calibri" panose="020F0502020204030204" pitchFamily="34" charset="0"/>
              </a:rPr>
              <a:t>nun 33 üncü maddesinin (b) fıkrasına göre</a:t>
            </a:r>
          </a:p>
          <a:p>
            <a:pPr marL="0" indent="0">
              <a:buNone/>
            </a:pPr>
            <a:r>
              <a:rPr lang="tr-TR" sz="2300" b="1" i="1" dirty="0">
                <a:latin typeface="Calibri" panose="020F0502020204030204" pitchFamily="34" charset="0"/>
                <a:cs typeface="Calibri" panose="020F0502020204030204" pitchFamily="34" charset="0"/>
              </a:rPr>
              <a:t> yatacak yer temini için ödenecek ücretlerin hesabında gündeliklerinin</a:t>
            </a:r>
          </a:p>
          <a:p>
            <a:pPr marL="0" indent="0">
              <a:buNone/>
            </a:pPr>
            <a:r>
              <a:rPr lang="tr-TR" sz="2300" b="1" i="1" dirty="0">
                <a:latin typeface="Calibri" panose="020F0502020204030204" pitchFamily="34" charset="0"/>
                <a:cs typeface="Calibri" panose="020F0502020204030204" pitchFamily="34" charset="0"/>
              </a:rPr>
              <a:t> %50 artırımlı miktarı, (d) fıkrasına göre (</a:t>
            </a:r>
            <a:r>
              <a:rPr lang="tr-TR" sz="2300" b="1" i="1" dirty="0" err="1">
                <a:latin typeface="Calibri" panose="020F0502020204030204" pitchFamily="34" charset="0"/>
                <a:cs typeface="Calibri" panose="020F0502020204030204" pitchFamily="34" charset="0"/>
              </a:rPr>
              <a:t>Denetmen,Denetçi</a:t>
            </a:r>
            <a:r>
              <a:rPr lang="tr-TR" sz="2300" b="1" i="1" dirty="0">
                <a:latin typeface="Calibri" panose="020F0502020204030204" pitchFamily="34" charset="0"/>
                <a:cs typeface="Calibri" panose="020F0502020204030204" pitchFamily="34" charset="0"/>
              </a:rPr>
              <a:t> ve Müfettiş </a:t>
            </a:r>
          </a:p>
          <a:p>
            <a:pPr marL="0" indent="0">
              <a:buNone/>
            </a:pPr>
            <a:r>
              <a:rPr lang="tr-TR" sz="2300" b="1" i="1" dirty="0">
                <a:latin typeface="Calibri" panose="020F0502020204030204" pitchFamily="34" charset="0"/>
                <a:cs typeface="Calibri" panose="020F0502020204030204" pitchFamily="34" charset="0"/>
              </a:rPr>
              <a:t>dışında Kalanlar) yapılacak ödemelerde ise görevlendirmenin ilk 10 günü</a:t>
            </a:r>
          </a:p>
          <a:p>
            <a:pPr marL="0" indent="0">
              <a:buNone/>
            </a:pPr>
            <a:r>
              <a:rPr lang="tr-TR" sz="2300" b="1" i="1" dirty="0">
                <a:latin typeface="Calibri" panose="020F0502020204030204" pitchFamily="34" charset="0"/>
                <a:cs typeface="Calibri" panose="020F0502020204030204" pitchFamily="34" charset="0"/>
              </a:rPr>
              <a:t> için gündeliklerinin %50 artırımlı miktarı, takip eden 80 günü için </a:t>
            </a:r>
          </a:p>
          <a:p>
            <a:pPr marL="0" indent="0">
              <a:buNone/>
            </a:pPr>
            <a:r>
              <a:rPr lang="tr-TR" sz="2300" b="1" i="1" dirty="0">
                <a:latin typeface="Calibri" panose="020F0502020204030204" pitchFamily="34" charset="0"/>
                <a:cs typeface="Calibri" panose="020F0502020204030204" pitchFamily="34" charset="0"/>
              </a:rPr>
              <a:t>Gündeliklerinin %50 si, müteakip 90 günü için ise müstahak oldukları gündeliklerinin %40'ı </a:t>
            </a:r>
          </a:p>
          <a:p>
            <a:pPr marL="0" indent="0">
              <a:buNone/>
            </a:pPr>
            <a:r>
              <a:rPr lang="tr-TR" sz="2300" b="1" i="1" dirty="0">
                <a:latin typeface="Calibri" panose="020F0502020204030204" pitchFamily="34" charset="0"/>
                <a:cs typeface="Calibri" panose="020F0502020204030204" pitchFamily="34" charset="0"/>
              </a:rPr>
              <a:t>esas alınır."</a:t>
            </a:r>
            <a:endParaRPr lang="tr-TR" sz="2300" b="1" dirty="0">
              <a:latin typeface="Calibri" panose="020F0502020204030204" pitchFamily="34" charset="0"/>
              <a:cs typeface="Calibri" panose="020F0502020204030204" pitchFamily="34" charset="0"/>
            </a:endParaRPr>
          </a:p>
          <a:p>
            <a:endParaRPr lang="tr-TR" sz="2000" b="1" dirty="0">
              <a:latin typeface="+mj-lt"/>
            </a:endParaRPr>
          </a:p>
          <a:p>
            <a:endParaRPr lang="tr-TR" sz="2000" b="1" dirty="0">
              <a:solidFill>
                <a:prstClr val="black">
                  <a:lumMod val="85000"/>
                  <a:lumOff val="15000"/>
                </a:prstClr>
              </a:solidFill>
              <a:latin typeface="+mj-lt"/>
            </a:endParaRPr>
          </a:p>
          <a:p>
            <a:endParaRPr lang="tr-TR" sz="2000" b="1" dirty="0">
              <a:solidFill>
                <a:prstClr val="black">
                  <a:lumMod val="85000"/>
                  <a:lumOff val="15000"/>
                </a:prstClr>
              </a:solidFill>
              <a:latin typeface="+mj-lt"/>
            </a:endParaRPr>
          </a:p>
          <a:p>
            <a:endParaRPr lang="tr-TR" sz="2000" dirty="0">
              <a:latin typeface="+mj-lt"/>
            </a:endParaRPr>
          </a:p>
        </p:txBody>
      </p:sp>
      <p:pic>
        <p:nvPicPr>
          <p:cNvPr id="5" name="Resim 4"/>
          <p:cNvPicPr>
            <a:picLocks noChangeAspect="1"/>
          </p:cNvPicPr>
          <p:nvPr/>
        </p:nvPicPr>
        <p:blipFill>
          <a:blip r:embed="rId4"/>
          <a:stretch>
            <a:fillRect/>
          </a:stretch>
        </p:blipFill>
        <p:spPr>
          <a:xfrm>
            <a:off x="9332495" y="3445302"/>
            <a:ext cx="2766697" cy="2378518"/>
          </a:xfrm>
          <a:prstGeom prst="rect">
            <a:avLst/>
          </a:prstGeom>
        </p:spPr>
      </p:pic>
    </p:spTree>
    <p:extLst>
      <p:ext uri="{BB962C8B-B14F-4D97-AF65-F5344CB8AC3E}">
        <p14:creationId xmlns:p14="http://schemas.microsoft.com/office/powerpoint/2010/main" val="40422534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484310" y="2835921"/>
            <a:ext cx="10018713" cy="3124201"/>
          </a:xfrm>
        </p:spPr>
        <p:txBody>
          <a:bodyPr>
            <a:normAutofit/>
          </a:bodyPr>
          <a:lstStyle/>
          <a:p>
            <a:r>
              <a:rPr lang="tr-TR" b="1" dirty="0">
                <a:latin typeface="Calibri" panose="020F0502020204030204" pitchFamily="34" charset="0"/>
                <a:cs typeface="Calibri" panose="020F0502020204030204" pitchFamily="34" charset="0"/>
              </a:rPr>
              <a:t>Aylık/kadro derecesi 5-15</a:t>
            </a:r>
            <a:r>
              <a:rPr lang="tr-TR" dirty="0">
                <a:latin typeface="Calibri" panose="020F0502020204030204" pitchFamily="34" charset="0"/>
                <a:cs typeface="Calibri" panose="020F0502020204030204" pitchFamily="34" charset="0"/>
              </a:rPr>
              <a:t> olanlar için yevmiye: 34,18 TL'dir.</a:t>
            </a:r>
          </a:p>
          <a:p>
            <a:r>
              <a:rPr lang="tr-TR" dirty="0">
                <a:latin typeface="Calibri" panose="020F0502020204030204" pitchFamily="34" charset="0"/>
                <a:cs typeface="Calibri" panose="020F0502020204030204" pitchFamily="34" charset="0"/>
              </a:rPr>
              <a:t>Görevlendirmenin ilk 10 günü için: 34,18 x 1,5 = 51,27 x 10 = 512,7 TL</a:t>
            </a:r>
          </a:p>
          <a:p>
            <a:r>
              <a:rPr lang="tr-TR" dirty="0">
                <a:latin typeface="Calibri" panose="020F0502020204030204" pitchFamily="34" charset="0"/>
                <a:cs typeface="Calibri" panose="020F0502020204030204" pitchFamily="34" charset="0"/>
              </a:rPr>
              <a:t>Takip eden 80 günü için: 34,18 x 0,5= 17,09 x 80 = 1367,2 TL</a:t>
            </a:r>
          </a:p>
          <a:p>
            <a:r>
              <a:rPr lang="tr-TR" dirty="0">
                <a:latin typeface="Calibri" panose="020F0502020204030204" pitchFamily="34" charset="0"/>
                <a:cs typeface="Calibri" panose="020F0502020204030204" pitchFamily="34" charset="0"/>
              </a:rPr>
              <a:t>Müteakip 90 günü için: (34,18 x 2/3) x 0,4= 9,11 x 90= 820,32 TL</a:t>
            </a:r>
          </a:p>
          <a:p>
            <a:r>
              <a:rPr lang="tr-TR" dirty="0">
                <a:latin typeface="Calibri" panose="020F0502020204030204" pitchFamily="34" charset="0"/>
                <a:cs typeface="Calibri" panose="020F0502020204030204" pitchFamily="34" charset="0"/>
              </a:rPr>
              <a:t>Toplam: 512,7 + 1367,2 + 820,32 = </a:t>
            </a:r>
            <a:r>
              <a:rPr lang="tr-TR" b="1" dirty="0">
                <a:latin typeface="Calibri" panose="020F0502020204030204" pitchFamily="34" charset="0"/>
                <a:cs typeface="Calibri" panose="020F0502020204030204" pitchFamily="34" charset="0"/>
              </a:rPr>
              <a:t>2700,22 TL </a:t>
            </a:r>
            <a:r>
              <a:rPr lang="tr-TR" b="1" dirty="0">
                <a:latin typeface="Calibri" panose="020F0502020204030204" pitchFamily="34" charset="0"/>
                <a:cs typeface="Calibri" panose="020F0502020204030204" pitchFamily="34" charset="0"/>
                <a:hlinkClick r:id="rId2"/>
              </a:rPr>
              <a:t>konaklama ücreti</a:t>
            </a:r>
            <a:r>
              <a:rPr lang="tr-TR" b="1" dirty="0">
                <a:latin typeface="Calibri" panose="020F0502020204030204" pitchFamily="34" charset="0"/>
                <a:cs typeface="Calibri" panose="020F0502020204030204" pitchFamily="34" charset="0"/>
              </a:rPr>
              <a:t> alacaktır.</a:t>
            </a:r>
            <a:endParaRPr lang="tr-TR" dirty="0">
              <a:latin typeface="Calibri" panose="020F0502020204030204" pitchFamily="34" charset="0"/>
              <a:cs typeface="Calibri" panose="020F0502020204030204" pitchFamily="34" charset="0"/>
            </a:endParaRPr>
          </a:p>
          <a:p>
            <a:endParaRPr lang="tr-TR" dirty="0"/>
          </a:p>
        </p:txBody>
      </p:sp>
      <p:pic>
        <p:nvPicPr>
          <p:cNvPr id="7" name="Resim 6"/>
          <p:cNvPicPr>
            <a:picLocks noChangeAspect="1"/>
          </p:cNvPicPr>
          <p:nvPr/>
        </p:nvPicPr>
        <p:blipFill>
          <a:blip r:embed="rId3"/>
          <a:stretch>
            <a:fillRect/>
          </a:stretch>
        </p:blipFill>
        <p:spPr>
          <a:xfrm>
            <a:off x="1484310" y="576557"/>
            <a:ext cx="2286000" cy="2090442"/>
          </a:xfrm>
          <a:prstGeom prst="rect">
            <a:avLst/>
          </a:prstGeom>
        </p:spPr>
      </p:pic>
      <p:sp>
        <p:nvSpPr>
          <p:cNvPr id="6" name="Unvan 5"/>
          <p:cNvSpPr>
            <a:spLocks noGrp="1"/>
          </p:cNvSpPr>
          <p:nvPr>
            <p:ph type="title"/>
          </p:nvPr>
        </p:nvSpPr>
        <p:spPr>
          <a:xfrm>
            <a:off x="2173287" y="745479"/>
            <a:ext cx="10018713" cy="1595787"/>
          </a:xfrm>
        </p:spPr>
        <p:txBody>
          <a:bodyPr>
            <a:normAutofit/>
          </a:bodyPr>
          <a:lstStyle/>
          <a:p>
            <a:r>
              <a:rPr lang="tr-TR" sz="2800" dirty="0">
                <a:latin typeface="Calibri" panose="020F0502020204030204" pitchFamily="34" charset="0"/>
                <a:cs typeface="Calibri" panose="020F0502020204030204" pitchFamily="34" charset="0"/>
              </a:rPr>
              <a:t>            </a:t>
            </a:r>
            <a:r>
              <a:rPr lang="tr-TR" sz="2800" b="1" dirty="0">
                <a:solidFill>
                  <a:srgbClr val="002060"/>
                </a:solidFill>
                <a:latin typeface="Book Antiqua" panose="02040602050305030304" pitchFamily="18" charset="0"/>
                <a:cs typeface="Calibri" panose="020F0502020204030204" pitchFamily="34" charset="0"/>
              </a:rPr>
              <a:t>ÖRNEK:</a:t>
            </a:r>
            <a:r>
              <a:rPr lang="tr-TR" sz="2800" dirty="0">
                <a:latin typeface="Calibri" panose="020F0502020204030204" pitchFamily="34" charset="0"/>
                <a:cs typeface="Calibri" panose="020F0502020204030204" pitchFamily="34" charset="0"/>
              </a:rPr>
              <a:t> Derecesi 5-15 arası olan bir memurun, 180 günlük </a:t>
            </a:r>
            <a:r>
              <a:rPr lang="tr-TR" sz="2800" dirty="0">
                <a:solidFill>
                  <a:schemeClr val="tx1">
                    <a:lumMod val="95000"/>
                    <a:lumOff val="5000"/>
                  </a:schemeClr>
                </a:solidFill>
                <a:latin typeface="Calibri" panose="020F0502020204030204" pitchFamily="34" charset="0"/>
                <a:cs typeface="Calibri" panose="020F0502020204030204" pitchFamily="34" charset="0"/>
                <a:hlinkClick r:id="rId2"/>
              </a:rPr>
              <a:t>konaklama ücreti</a:t>
            </a:r>
            <a:r>
              <a:rPr lang="tr-TR" sz="2800" dirty="0">
                <a:latin typeface="Calibri" panose="020F0502020204030204" pitchFamily="34" charset="0"/>
                <a:cs typeface="Calibri" panose="020F0502020204030204" pitchFamily="34" charset="0"/>
              </a:rPr>
              <a:t>ni hesaplayalım</a:t>
            </a:r>
          </a:p>
        </p:txBody>
      </p:sp>
    </p:spTree>
    <p:extLst>
      <p:ext uri="{BB962C8B-B14F-4D97-AF65-F5344CB8AC3E}">
        <p14:creationId xmlns:p14="http://schemas.microsoft.com/office/powerpoint/2010/main" val="34996331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0" y="381001"/>
            <a:ext cx="10018713" cy="1592765"/>
          </a:xfrm>
        </p:spPr>
        <p:txBody>
          <a:bodyPr/>
          <a:lstStyle/>
          <a:p>
            <a:r>
              <a:rPr lang="tr-TR" b="1" dirty="0">
                <a:solidFill>
                  <a:srgbClr val="002060"/>
                </a:solidFill>
                <a:latin typeface="Book Antiqua" panose="02040602050305030304" pitchFamily="18" charset="0"/>
              </a:rPr>
              <a:t>YEVMİYELER(GÜNDELİKLER)</a:t>
            </a:r>
          </a:p>
        </p:txBody>
      </p:sp>
      <p:sp>
        <p:nvSpPr>
          <p:cNvPr id="3" name="İçerik Yer Tutucusu 2"/>
          <p:cNvSpPr>
            <a:spLocks noGrp="1"/>
          </p:cNvSpPr>
          <p:nvPr>
            <p:ph idx="1"/>
          </p:nvPr>
        </p:nvSpPr>
        <p:spPr>
          <a:xfrm>
            <a:off x="1269918" y="1973766"/>
            <a:ext cx="10447495" cy="4070195"/>
          </a:xfrm>
        </p:spPr>
        <p:txBody>
          <a:bodyPr>
            <a:normAutofit fontScale="77500" lnSpcReduction="20000"/>
          </a:bodyPr>
          <a:lstStyle/>
          <a:p>
            <a:pPr marL="0" indent="0" algn="just">
              <a:buNone/>
            </a:pPr>
            <a:r>
              <a:rPr lang="tr-TR" sz="3600" dirty="0">
                <a:latin typeface="Calibri" panose="020F0502020204030204" pitchFamily="34" charset="0"/>
                <a:cs typeface="Calibri" panose="020F0502020204030204" pitchFamily="34" charset="0"/>
              </a:rPr>
              <a:t>.</a:t>
            </a:r>
          </a:p>
          <a:p>
            <a:pPr algn="just"/>
            <a:r>
              <a:rPr lang="tr-TR" sz="3300" u="sng" dirty="0">
                <a:latin typeface="Calibri" panose="020F0502020204030204" pitchFamily="34" charset="0"/>
                <a:cs typeface="Calibri" panose="020F0502020204030204" pitchFamily="34" charset="0"/>
              </a:rPr>
              <a:t>Yurtiçi gündeliklerinin miktarı </a:t>
            </a:r>
            <a:r>
              <a:rPr lang="tr-TR" sz="3300" dirty="0">
                <a:latin typeface="Calibri" panose="020F0502020204030204" pitchFamily="34" charset="0"/>
                <a:cs typeface="Calibri" panose="020F0502020204030204" pitchFamily="34" charset="0"/>
              </a:rPr>
              <a:t>her yıl </a:t>
            </a:r>
            <a:r>
              <a:rPr lang="tr-TR" sz="3300" u="sng" dirty="0">
                <a:solidFill>
                  <a:srgbClr val="C00000"/>
                </a:solidFill>
                <a:latin typeface="Calibri" panose="020F0502020204030204" pitchFamily="34" charset="0"/>
                <a:cs typeface="Calibri" panose="020F0502020204030204" pitchFamily="34" charset="0"/>
              </a:rPr>
              <a:t>bütçe kanununa ekli </a:t>
            </a:r>
            <a:r>
              <a:rPr lang="tr-TR" sz="3300" dirty="0">
                <a:solidFill>
                  <a:srgbClr val="C00000"/>
                </a:solidFill>
                <a:latin typeface="Calibri" panose="020F0502020204030204" pitchFamily="34" charset="0"/>
                <a:cs typeface="Calibri" panose="020F0502020204030204" pitchFamily="34" charset="0"/>
              </a:rPr>
              <a:t>(H) </a:t>
            </a:r>
            <a:r>
              <a:rPr lang="tr-TR" sz="3300" dirty="0">
                <a:latin typeface="Calibri" panose="020F0502020204030204" pitchFamily="34" charset="0"/>
                <a:cs typeface="Calibri" panose="020F0502020204030204" pitchFamily="34" charset="0"/>
              </a:rPr>
              <a:t>cetvelinde görev, unvan, ek gösterge ve dereceler esas alınarak tespit edilmektedir.</a:t>
            </a:r>
          </a:p>
          <a:p>
            <a:pPr algn="just"/>
            <a:r>
              <a:rPr lang="tr-TR" sz="3300" u="sng" dirty="0">
                <a:latin typeface="Calibri" panose="020F0502020204030204" pitchFamily="34" charset="0"/>
                <a:cs typeface="Calibri" panose="020F0502020204030204" pitchFamily="34" charset="0"/>
              </a:rPr>
              <a:t>Yurt dışı gündeliklerinin miktarı </a:t>
            </a:r>
            <a:r>
              <a:rPr lang="tr-TR" sz="3300" dirty="0">
                <a:latin typeface="Calibri" panose="020F0502020204030204" pitchFamily="34" charset="0"/>
                <a:cs typeface="Calibri" panose="020F0502020204030204" pitchFamily="34" charset="0"/>
              </a:rPr>
              <a:t>ise; gidilecek ülke, memur ve hizmetlilerin aylık veya ücret tutarları ile görevin mahiyetine göre mali yıl itibariyle Maliye Bakanlığının önerisi üzerine </a:t>
            </a:r>
            <a:r>
              <a:rPr lang="tr-TR" sz="3300" u="sng" dirty="0">
                <a:solidFill>
                  <a:srgbClr val="C00000"/>
                </a:solidFill>
                <a:latin typeface="Calibri" panose="020F0502020204030204" pitchFamily="34" charset="0"/>
                <a:cs typeface="Calibri" panose="020F0502020204030204" pitchFamily="34" charset="0"/>
              </a:rPr>
              <a:t>Bakanlar Kurulunca belirlenmektedir</a:t>
            </a:r>
            <a:r>
              <a:rPr lang="tr-TR" sz="3300" dirty="0">
                <a:latin typeface="Calibri" panose="020F0502020204030204" pitchFamily="34" charset="0"/>
                <a:cs typeface="Calibri" panose="020F0502020204030204" pitchFamily="34" charset="0"/>
              </a:rPr>
              <a:t>. Geçici görev ile yabancı ülkelere gönderilenlere, özel anlaşmaları gereğince yabancı devlet, uluslararası kuruluş veya resmi diğer kuruluşlar tarafından ödeme yapıldığı takdirde bu ödemeler gündeliklerinden indirilir. </a:t>
            </a:r>
          </a:p>
          <a:p>
            <a:pPr algn="just"/>
            <a:endParaRPr lang="tr-TR" sz="3600" dirty="0">
              <a:latin typeface="Comic Sans MS" pitchFamily="66" charset="0"/>
            </a:endParaRPr>
          </a:p>
          <a:p>
            <a:endParaRPr lang="tr-TR" dirty="0"/>
          </a:p>
        </p:txBody>
      </p:sp>
    </p:spTree>
    <p:extLst>
      <p:ext uri="{BB962C8B-B14F-4D97-AF65-F5344CB8AC3E}">
        <p14:creationId xmlns:p14="http://schemas.microsoft.com/office/powerpoint/2010/main" val="37224840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88989" y="533569"/>
            <a:ext cx="10018713" cy="1752599"/>
          </a:xfrm>
        </p:spPr>
        <p:txBody>
          <a:bodyPr/>
          <a:lstStyle/>
          <a:p>
            <a:r>
              <a:rPr lang="tr-TR" b="1" dirty="0">
                <a:solidFill>
                  <a:srgbClr val="002060"/>
                </a:solidFill>
                <a:latin typeface="Book Antiqua" panose="02040602050305030304" pitchFamily="18" charset="0"/>
                <a:cs typeface="Calibri" panose="020F0502020204030204" pitchFamily="34" charset="0"/>
              </a:rPr>
              <a:t>GÜNDELİK  </a:t>
            </a:r>
            <a:r>
              <a:rPr lang="tr-TR" b="1" dirty="0">
                <a:latin typeface="Calibri" panose="020F0502020204030204" pitchFamily="34" charset="0"/>
                <a:cs typeface="Calibri" panose="020F0502020204030204" pitchFamily="34" charset="0"/>
              </a:rPr>
              <a:t>     </a:t>
            </a:r>
            <a:r>
              <a:rPr lang="tr-TR" b="1" dirty="0"/>
              <a:t>  </a:t>
            </a:r>
            <a:r>
              <a:rPr lang="tr-TR" dirty="0"/>
              <a:t>                               </a:t>
            </a:r>
          </a:p>
        </p:txBody>
      </p:sp>
      <p:sp>
        <p:nvSpPr>
          <p:cNvPr id="3" name="İçerik Yer Tutucusu 2"/>
          <p:cNvSpPr>
            <a:spLocks noGrp="1"/>
          </p:cNvSpPr>
          <p:nvPr>
            <p:ph idx="1"/>
          </p:nvPr>
        </p:nvSpPr>
        <p:spPr>
          <a:xfrm>
            <a:off x="1559060" y="2498554"/>
            <a:ext cx="10160872" cy="4459807"/>
          </a:xfrm>
        </p:spPr>
        <p:txBody>
          <a:bodyPr>
            <a:normAutofit/>
          </a:bodyPr>
          <a:lstStyle/>
          <a:p>
            <a:r>
              <a:rPr lang="tr-TR" sz="2300" b="1" dirty="0">
                <a:latin typeface="Calibri" panose="020F0502020204030204" pitchFamily="34" charset="0"/>
                <a:cs typeface="Calibri" panose="020F0502020204030204" pitchFamily="34" charset="0"/>
              </a:rPr>
              <a:t>Geçici bir görevle memuriyet mahalli dışındaki bir yere gönderilenlerden, buralarda ve yolda öğle </a:t>
            </a:r>
            <a:r>
              <a:rPr lang="tr-TR" sz="2300" b="1" dirty="0">
                <a:solidFill>
                  <a:srgbClr val="FF0000"/>
                </a:solidFill>
                <a:latin typeface="Calibri" panose="020F0502020204030204" pitchFamily="34" charset="0"/>
                <a:cs typeface="Calibri" panose="020F0502020204030204" pitchFamily="34" charset="0"/>
              </a:rPr>
              <a:t>(saat 13.00) </a:t>
            </a:r>
            <a:r>
              <a:rPr lang="tr-TR" sz="2300" b="1" dirty="0">
                <a:latin typeface="Calibri" panose="020F0502020204030204" pitchFamily="34" charset="0"/>
                <a:cs typeface="Calibri" panose="020F0502020204030204" pitchFamily="34" charset="0"/>
              </a:rPr>
              <a:t>ve akşam </a:t>
            </a:r>
            <a:r>
              <a:rPr lang="tr-TR" sz="2300" b="1" dirty="0">
                <a:solidFill>
                  <a:srgbClr val="FF0000"/>
                </a:solidFill>
                <a:latin typeface="Calibri" panose="020F0502020204030204" pitchFamily="34" charset="0"/>
                <a:cs typeface="Calibri" panose="020F0502020204030204" pitchFamily="34" charset="0"/>
              </a:rPr>
              <a:t>(saat 19.00)</a:t>
            </a:r>
            <a:r>
              <a:rPr lang="tr-TR" sz="2300" b="1" dirty="0">
                <a:latin typeface="Calibri" panose="020F0502020204030204" pitchFamily="34" charset="0"/>
                <a:cs typeface="Calibri" panose="020F0502020204030204" pitchFamily="34" charset="0"/>
              </a:rPr>
              <a:t> yemeği zamanlarından birini geçirenlere </a:t>
            </a:r>
            <a:r>
              <a:rPr lang="tr-TR" sz="2300" b="1" dirty="0">
                <a:solidFill>
                  <a:srgbClr val="FF0000"/>
                </a:solidFill>
                <a:latin typeface="Calibri" panose="020F0502020204030204" pitchFamily="34" charset="0"/>
                <a:cs typeface="Calibri" panose="020F0502020204030204" pitchFamily="34" charset="0"/>
              </a:rPr>
              <a:t>1/3</a:t>
            </a:r>
            <a:r>
              <a:rPr lang="tr-TR" sz="2300" b="1" dirty="0">
                <a:latin typeface="Calibri" panose="020F0502020204030204" pitchFamily="34" charset="0"/>
                <a:cs typeface="Calibri" panose="020F0502020204030204" pitchFamily="34" charset="0"/>
              </a:rPr>
              <a:t>, ikisini geçirenlere </a:t>
            </a:r>
            <a:r>
              <a:rPr lang="tr-TR" sz="2300" b="1" dirty="0">
                <a:solidFill>
                  <a:srgbClr val="FF0000"/>
                </a:solidFill>
                <a:latin typeface="Calibri" panose="020F0502020204030204" pitchFamily="34" charset="0"/>
                <a:cs typeface="Calibri" panose="020F0502020204030204" pitchFamily="34" charset="0"/>
              </a:rPr>
              <a:t>2/3</a:t>
            </a:r>
            <a:r>
              <a:rPr lang="tr-TR" sz="2300" b="1" dirty="0">
                <a:latin typeface="Calibri" panose="020F0502020204030204" pitchFamily="34" charset="0"/>
                <a:cs typeface="Calibri" panose="020F0502020204030204" pitchFamily="34" charset="0"/>
              </a:rPr>
              <a:t> oranında ve geceyi de geçirenlere </a:t>
            </a:r>
            <a:r>
              <a:rPr lang="tr-TR" sz="2300" b="1" dirty="0">
                <a:solidFill>
                  <a:srgbClr val="FF0000"/>
                </a:solidFill>
                <a:latin typeface="Calibri" panose="020F0502020204030204" pitchFamily="34" charset="0"/>
                <a:cs typeface="Calibri" panose="020F0502020204030204" pitchFamily="34" charset="0"/>
              </a:rPr>
              <a:t>tam gündelik </a:t>
            </a:r>
            <a:r>
              <a:rPr lang="tr-TR" sz="2300" b="1" dirty="0">
                <a:latin typeface="Calibri" panose="020F0502020204030204" pitchFamily="34" charset="0"/>
                <a:cs typeface="Calibri" panose="020F0502020204030204" pitchFamily="34" charset="0"/>
              </a:rPr>
              <a:t>verilir. </a:t>
            </a:r>
          </a:p>
          <a:p>
            <a:r>
              <a:rPr lang="tr-TR" sz="2300" b="1" dirty="0">
                <a:latin typeface="Calibri" panose="020F0502020204030204" pitchFamily="34" charset="0"/>
                <a:cs typeface="Calibri" panose="020F0502020204030204" pitchFamily="34" charset="0"/>
              </a:rPr>
              <a:t>Gecenin tanımı Türk Ceza Kanunun da yapılmıştır. (güneş battıktan 1 saat sonra başlar ve güneş doğmasından 1 saat öncesine kadar devam eden süre)</a:t>
            </a:r>
          </a:p>
          <a:p>
            <a:endParaRPr lang="tr-TR" sz="2300" dirty="0">
              <a:latin typeface="Calibri" panose="020F0502020204030204" pitchFamily="34" charset="0"/>
              <a:cs typeface="Calibri" panose="020F0502020204030204" pitchFamily="34" charset="0"/>
            </a:endParaRPr>
          </a:p>
          <a:p>
            <a:endParaRPr lang="tr-TR" sz="2000" b="1" dirty="0">
              <a:latin typeface="+mj-lt"/>
            </a:endParaRPr>
          </a:p>
        </p:txBody>
      </p:sp>
      <p:pic>
        <p:nvPicPr>
          <p:cNvPr id="4" name="Resim 3"/>
          <p:cNvPicPr>
            <a:picLocks noChangeAspect="1"/>
          </p:cNvPicPr>
          <p:nvPr/>
        </p:nvPicPr>
        <p:blipFill>
          <a:blip r:embed="rId2"/>
          <a:stretch>
            <a:fillRect/>
          </a:stretch>
        </p:blipFill>
        <p:spPr>
          <a:xfrm>
            <a:off x="6763761" y="745955"/>
            <a:ext cx="4370962" cy="1540213"/>
          </a:xfrm>
          <a:prstGeom prst="rect">
            <a:avLst/>
          </a:prstGeom>
        </p:spPr>
      </p:pic>
    </p:spTree>
    <p:extLst>
      <p:ext uri="{BB962C8B-B14F-4D97-AF65-F5344CB8AC3E}">
        <p14:creationId xmlns:p14="http://schemas.microsoft.com/office/powerpoint/2010/main" val="1397213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0" y="381001"/>
            <a:ext cx="10018713" cy="1752599"/>
          </a:xfrm>
        </p:spPr>
        <p:txBody>
          <a:bodyPr>
            <a:normAutofit fontScale="90000"/>
          </a:bodyPr>
          <a:lstStyle/>
          <a:p>
            <a:r>
              <a:rPr lang="tr-TR" b="1" dirty="0">
                <a:solidFill>
                  <a:srgbClr val="002060"/>
                </a:solidFill>
                <a:latin typeface="Book Antiqua" panose="02040602050305030304" pitchFamily="18" charset="0"/>
                <a:cs typeface="Calibri" panose="020F0502020204030204" pitchFamily="34" charset="0"/>
              </a:rPr>
              <a:t>EHLİYET TESPİTİ, İMTİHAN VE HAVA DEĞİŞİMİ İÇİN BAŞKA YERE GÖNDERİLENLER</a:t>
            </a:r>
          </a:p>
        </p:txBody>
      </p:sp>
      <p:sp>
        <p:nvSpPr>
          <p:cNvPr id="3" name="İçerik Yer Tutucusu 2"/>
          <p:cNvSpPr>
            <a:spLocks noGrp="1"/>
          </p:cNvSpPr>
          <p:nvPr>
            <p:ph idx="1"/>
          </p:nvPr>
        </p:nvSpPr>
        <p:spPr>
          <a:xfrm>
            <a:off x="1484310" y="2018371"/>
            <a:ext cx="10018713" cy="4750419"/>
          </a:xfrm>
        </p:spPr>
        <p:txBody>
          <a:bodyPr>
            <a:normAutofit/>
          </a:bodyPr>
          <a:lstStyle/>
          <a:p>
            <a:pPr marL="0" indent="0">
              <a:buNone/>
            </a:pPr>
            <a:r>
              <a:rPr lang="tr-TR" sz="2400" dirty="0">
                <a:latin typeface="Calibri" panose="020F0502020204030204" pitchFamily="34" charset="0"/>
                <a:cs typeface="Calibri" panose="020F0502020204030204" pitchFamily="34" charset="0"/>
              </a:rPr>
              <a:t>Memurlar, yardımcı hizmetler sınıfına dahil personel ve kurumlarda yalnız ödenek mukabili çalışanlardan, memuriyet mahalli dışına;</a:t>
            </a:r>
          </a:p>
          <a:p>
            <a:r>
              <a:rPr lang="tr-TR" sz="2000" dirty="0">
                <a:latin typeface="Calibri" panose="020F0502020204030204" pitchFamily="34" charset="0"/>
                <a:cs typeface="Calibri" panose="020F0502020204030204" pitchFamily="34" charset="0"/>
              </a:rPr>
              <a:t>Görevlerine ait mesleki ve sıhhi yeterliklerinin tespiti veya kurumlarınca görülecek lüzum üzerine imtihan için gönderilenlere, gidiş ve dönüşleri için yol masrafı ve gündelik ile bu amaçla gönderildikleri yerde geçen sürenin </a:t>
            </a:r>
            <a:r>
              <a:rPr lang="tr-TR" sz="2000" b="1" dirty="0">
                <a:solidFill>
                  <a:srgbClr val="FF0000"/>
                </a:solidFill>
                <a:latin typeface="Calibri" panose="020F0502020204030204" pitchFamily="34" charset="0"/>
                <a:cs typeface="Calibri" panose="020F0502020204030204" pitchFamily="34" charset="0"/>
              </a:rPr>
              <a:t>en çok yedi günü </a:t>
            </a:r>
            <a:r>
              <a:rPr lang="tr-TR" sz="2000" dirty="0">
                <a:latin typeface="Calibri" panose="020F0502020204030204" pitchFamily="34" charset="0"/>
                <a:cs typeface="Calibri" panose="020F0502020204030204" pitchFamily="34" charset="0"/>
              </a:rPr>
              <a:t>için gündelik ödenir.</a:t>
            </a:r>
          </a:p>
          <a:p>
            <a:r>
              <a:rPr lang="tr-TR" sz="2000" dirty="0">
                <a:latin typeface="Calibri" panose="020F0502020204030204" pitchFamily="34" charset="0"/>
                <a:cs typeface="Calibri" panose="020F0502020204030204" pitchFamily="34" charset="0"/>
              </a:rPr>
              <a:t>Hava değişimi maksadıyla gönderilenlere gidiş ve dönüşleri için yol masrafı ile yalnız yolda geçen süre için gündelik ödenir.</a:t>
            </a:r>
          </a:p>
          <a:p>
            <a:endParaRPr lang="tr-TR" sz="2000" b="1" dirty="0">
              <a:latin typeface="+mj-lt"/>
            </a:endParaRPr>
          </a:p>
          <a:p>
            <a:pPr marL="0" indent="0">
              <a:buNone/>
            </a:pPr>
            <a:endParaRPr lang="tr-TR" sz="2000" dirty="0">
              <a:latin typeface="+mj-lt"/>
            </a:endParaRPr>
          </a:p>
          <a:p>
            <a:endParaRPr lang="tr-TR" sz="2000" dirty="0"/>
          </a:p>
        </p:txBody>
      </p:sp>
      <p:pic>
        <p:nvPicPr>
          <p:cNvPr id="4" name="Resim 3"/>
          <p:cNvPicPr>
            <a:picLocks noChangeAspect="1"/>
          </p:cNvPicPr>
          <p:nvPr/>
        </p:nvPicPr>
        <p:blipFill>
          <a:blip r:embed="rId2"/>
          <a:stretch>
            <a:fillRect/>
          </a:stretch>
        </p:blipFill>
        <p:spPr>
          <a:xfrm>
            <a:off x="7753755" y="4739267"/>
            <a:ext cx="3330497" cy="1873405"/>
          </a:xfrm>
          <a:prstGeom prst="rect">
            <a:avLst/>
          </a:prstGeom>
        </p:spPr>
      </p:pic>
    </p:spTree>
    <p:extLst>
      <p:ext uri="{BB962C8B-B14F-4D97-AF65-F5344CB8AC3E}">
        <p14:creationId xmlns:p14="http://schemas.microsoft.com/office/powerpoint/2010/main" val="28649153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solidFill>
                  <a:srgbClr val="002060"/>
                </a:solidFill>
                <a:latin typeface="Book Antiqua" panose="02040602050305030304" pitchFamily="18" charset="0"/>
                <a:cs typeface="Calibri" panose="020F0502020204030204" pitchFamily="34" charset="0"/>
              </a:rPr>
              <a:t>MUVAKKAT VAZİFE MAHALLERİNDE HASTALANANLARA VERİLECEK YEVMİYE:</a:t>
            </a:r>
          </a:p>
        </p:txBody>
      </p:sp>
      <p:sp>
        <p:nvSpPr>
          <p:cNvPr id="3" name="İçerik Yer Tutucusu 2"/>
          <p:cNvSpPr>
            <a:spLocks noGrp="1"/>
          </p:cNvSpPr>
          <p:nvPr>
            <p:ph idx="1"/>
          </p:nvPr>
        </p:nvSpPr>
        <p:spPr>
          <a:xfrm>
            <a:off x="1384068" y="1562099"/>
            <a:ext cx="10018713" cy="4960483"/>
          </a:xfrm>
        </p:spPr>
        <p:txBody>
          <a:bodyPr>
            <a:normAutofit/>
          </a:bodyPr>
          <a:lstStyle/>
          <a:p>
            <a:r>
              <a:rPr lang="tr-TR" sz="2000" dirty="0">
                <a:latin typeface="Calibri" panose="020F0502020204030204" pitchFamily="34" charset="0"/>
                <a:cs typeface="Calibri" panose="020F0502020204030204" pitchFamily="34" charset="0"/>
              </a:rPr>
              <a:t>Muvakkat vazife mahallinde hastalanmaları sebebiyle vazife ifa </a:t>
            </a:r>
            <a:r>
              <a:rPr lang="tr-TR" sz="2000" dirty="0" err="1">
                <a:latin typeface="Calibri" panose="020F0502020204030204" pitchFamily="34" charset="0"/>
                <a:cs typeface="Calibri" panose="020F0502020204030204" pitchFamily="34" charset="0"/>
              </a:rPr>
              <a:t>edemiyen</a:t>
            </a:r>
            <a:r>
              <a:rPr lang="tr-TR" sz="2000" dirty="0">
                <a:latin typeface="Calibri" panose="020F0502020204030204" pitchFamily="34" charset="0"/>
                <a:cs typeface="Calibri" panose="020F0502020204030204" pitchFamily="34" charset="0"/>
              </a:rPr>
              <a:t> memur ve hizmetlilere, bu sebeple vazife göremedikleri günlerin </a:t>
            </a:r>
            <a:r>
              <a:rPr lang="tr-TR" sz="2000" dirty="0">
                <a:solidFill>
                  <a:srgbClr val="FF0000"/>
                </a:solidFill>
                <a:latin typeface="Calibri" panose="020F0502020204030204" pitchFamily="34" charset="0"/>
                <a:cs typeface="Calibri" panose="020F0502020204030204" pitchFamily="34" charset="0"/>
              </a:rPr>
              <a:t>en çok yedi günü için </a:t>
            </a:r>
            <a:r>
              <a:rPr lang="tr-TR" sz="2000" dirty="0">
                <a:latin typeface="Calibri" panose="020F0502020204030204" pitchFamily="34" charset="0"/>
                <a:cs typeface="Calibri" panose="020F0502020204030204" pitchFamily="34" charset="0"/>
              </a:rPr>
              <a:t>yevmiye verilebilir.</a:t>
            </a:r>
          </a:p>
          <a:p>
            <a:r>
              <a:rPr lang="tr-TR" sz="2000" dirty="0">
                <a:latin typeface="Calibri" panose="020F0502020204030204" pitchFamily="34" charset="0"/>
                <a:cs typeface="Calibri" panose="020F0502020204030204" pitchFamily="34" charset="0"/>
              </a:rPr>
              <a:t>Hastanede yatırılmak suretiyle tedavi masraflarının kurumlarınca ödenmesi halinde bu günler için yevmiye verilmez.</a:t>
            </a:r>
          </a:p>
          <a:p>
            <a:endParaRPr lang="tr-TR" sz="2000" dirty="0"/>
          </a:p>
        </p:txBody>
      </p:sp>
      <p:pic>
        <p:nvPicPr>
          <p:cNvPr id="4" name="Resim 3"/>
          <p:cNvPicPr>
            <a:picLocks noChangeAspect="1"/>
          </p:cNvPicPr>
          <p:nvPr/>
        </p:nvPicPr>
        <p:blipFill>
          <a:blip r:embed="rId2"/>
          <a:stretch>
            <a:fillRect/>
          </a:stretch>
        </p:blipFill>
        <p:spPr>
          <a:xfrm>
            <a:off x="8661062" y="4637477"/>
            <a:ext cx="1850851" cy="2096050"/>
          </a:xfrm>
          <a:prstGeom prst="rect">
            <a:avLst/>
          </a:prstGeom>
        </p:spPr>
      </p:pic>
    </p:spTree>
    <p:extLst>
      <p:ext uri="{BB962C8B-B14F-4D97-AF65-F5344CB8AC3E}">
        <p14:creationId xmlns:p14="http://schemas.microsoft.com/office/powerpoint/2010/main" val="24342648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25562" y="253180"/>
            <a:ext cx="10018713" cy="1752599"/>
          </a:xfrm>
        </p:spPr>
        <p:txBody>
          <a:bodyPr>
            <a:normAutofit/>
          </a:bodyPr>
          <a:lstStyle/>
          <a:p>
            <a:r>
              <a:rPr lang="tr-TR" b="1" dirty="0">
                <a:ln w="11430"/>
                <a:solidFill>
                  <a:srgbClr val="002060"/>
                </a:solidFill>
                <a:effectLst>
                  <a:outerShdw blurRad="80000" dist="40000" dir="5040000" algn="tl">
                    <a:srgbClr val="000000">
                      <a:alpha val="30000"/>
                    </a:srgbClr>
                  </a:outerShdw>
                </a:effectLst>
                <a:latin typeface="Book Antiqua"/>
              </a:rPr>
              <a:t>YURTDIŞI GÜNDELİKLERİNİN HESAPLANMASINA İLİŞKİN KARAR</a:t>
            </a:r>
            <a:endParaRPr lang="tr-TR" dirty="0">
              <a:solidFill>
                <a:srgbClr val="002060"/>
              </a:solidFill>
            </a:endParaRPr>
          </a:p>
        </p:txBody>
      </p:sp>
      <p:sp>
        <p:nvSpPr>
          <p:cNvPr id="3" name="İçerik Yer Tutucusu 2"/>
          <p:cNvSpPr>
            <a:spLocks noGrp="1"/>
          </p:cNvSpPr>
          <p:nvPr>
            <p:ph idx="1"/>
          </p:nvPr>
        </p:nvSpPr>
        <p:spPr>
          <a:xfrm>
            <a:off x="828675" y="1690688"/>
            <a:ext cx="10515600" cy="5032375"/>
          </a:xfrm>
        </p:spPr>
        <p:txBody>
          <a:bodyPr/>
          <a:lstStyle/>
          <a:p>
            <a:pPr marL="0" indent="0">
              <a:buNone/>
            </a:pPr>
            <a:r>
              <a:rPr lang="tr-TR" dirty="0">
                <a:latin typeface="Calibri" panose="020F0502020204030204" pitchFamily="34" charset="0"/>
                <a:cs typeface="Calibri" panose="020F0502020204030204" pitchFamily="34" charset="0"/>
              </a:rPr>
              <a:t>Yurtdışı gündeliklerine dair Karar hükümlerine göre; </a:t>
            </a:r>
          </a:p>
          <a:p>
            <a:r>
              <a:rPr lang="tr-TR" dirty="0">
                <a:latin typeface="Calibri" panose="020F0502020204030204" pitchFamily="34" charset="0"/>
                <a:cs typeface="Calibri" panose="020F0502020204030204" pitchFamily="34" charset="0"/>
              </a:rPr>
              <a:t>Yurtdışına </a:t>
            </a:r>
          </a:p>
          <a:p>
            <a:r>
              <a:rPr lang="tr-TR" dirty="0">
                <a:latin typeface="Calibri" panose="020F0502020204030204" pitchFamily="34" charset="0"/>
                <a:cs typeface="Calibri" panose="020F0502020204030204" pitchFamily="34" charset="0"/>
              </a:rPr>
              <a:t>Sürekli görevle yurtdışında iken başka ülkelere </a:t>
            </a:r>
          </a:p>
          <a:p>
            <a:pPr marL="0" indent="0">
              <a:buNone/>
            </a:pPr>
            <a:r>
              <a:rPr lang="tr-TR" dirty="0">
                <a:latin typeface="Calibri" panose="020F0502020204030204" pitchFamily="34" charset="0"/>
                <a:cs typeface="Calibri" panose="020F0502020204030204" pitchFamily="34" charset="0"/>
              </a:rPr>
              <a:t>geçici görevle gönderilenlere </a:t>
            </a:r>
          </a:p>
          <a:p>
            <a:r>
              <a:rPr lang="tr-TR" u="sng" dirty="0">
                <a:latin typeface="Calibri" panose="020F0502020204030204" pitchFamily="34" charset="0"/>
                <a:cs typeface="Calibri" panose="020F0502020204030204" pitchFamily="34" charset="0"/>
              </a:rPr>
              <a:t>Türkiye’den veya sürekli görevle bulundukları ülkelerden her çıkışlarında </a:t>
            </a:r>
            <a:r>
              <a:rPr lang="tr-TR" dirty="0">
                <a:latin typeface="Calibri" panose="020F0502020204030204" pitchFamily="34" charset="0"/>
                <a:cs typeface="Calibri" panose="020F0502020204030204" pitchFamily="34" charset="0"/>
              </a:rPr>
              <a:t>seyahat ve ikamet süresinin </a:t>
            </a:r>
            <a:r>
              <a:rPr lang="tr-TR" b="1" dirty="0">
                <a:solidFill>
                  <a:srgbClr val="FF0000"/>
                </a:solidFill>
                <a:latin typeface="Calibri" panose="020F0502020204030204" pitchFamily="34" charset="0"/>
                <a:cs typeface="Calibri" panose="020F0502020204030204" pitchFamily="34" charset="0"/>
              </a:rPr>
              <a:t>ilk on günü için </a:t>
            </a:r>
            <a:r>
              <a:rPr lang="tr-TR" dirty="0">
                <a:latin typeface="Calibri" panose="020F0502020204030204" pitchFamily="34" charset="0"/>
                <a:cs typeface="Calibri" panose="020F0502020204030204" pitchFamily="34" charset="0"/>
              </a:rPr>
              <a:t>yurtdışı için tespit edilen miktarların </a:t>
            </a:r>
            <a:r>
              <a:rPr lang="tr-TR" dirty="0">
                <a:solidFill>
                  <a:srgbClr val="FF0000"/>
                </a:solidFill>
                <a:latin typeface="Calibri" panose="020F0502020204030204" pitchFamily="34" charset="0"/>
                <a:cs typeface="Calibri" panose="020F0502020204030204" pitchFamily="34" charset="0"/>
              </a:rPr>
              <a:t>%50 artırılması </a:t>
            </a:r>
            <a:r>
              <a:rPr lang="tr-TR" dirty="0">
                <a:latin typeface="Calibri" panose="020F0502020204030204" pitchFamily="34" charset="0"/>
                <a:cs typeface="Calibri" panose="020F0502020204030204" pitchFamily="34" charset="0"/>
              </a:rPr>
              <a:t>suretiyle hesaplanır. </a:t>
            </a:r>
            <a:endParaRPr lang="tr-TR" u="sng" dirty="0">
              <a:solidFill>
                <a:prstClr val="black">
                  <a:lumMod val="85000"/>
                  <a:lumOff val="15000"/>
                </a:prstClr>
              </a:solidFill>
              <a:latin typeface="Calibri" panose="020F0502020204030204" pitchFamily="34" charset="0"/>
              <a:cs typeface="Calibri" panose="020F0502020204030204" pitchFamily="34" charset="0"/>
            </a:endParaRPr>
          </a:p>
          <a:p>
            <a:endParaRPr lang="tr-TR" dirty="0"/>
          </a:p>
        </p:txBody>
      </p:sp>
      <p:pic>
        <p:nvPicPr>
          <p:cNvPr id="4" name="Resim 3"/>
          <p:cNvPicPr>
            <a:picLocks noChangeAspect="1"/>
          </p:cNvPicPr>
          <p:nvPr/>
        </p:nvPicPr>
        <p:blipFill>
          <a:blip r:embed="rId2"/>
          <a:stretch>
            <a:fillRect/>
          </a:stretch>
        </p:blipFill>
        <p:spPr>
          <a:xfrm>
            <a:off x="7733845" y="2133600"/>
            <a:ext cx="2819855" cy="1901667"/>
          </a:xfrm>
          <a:prstGeom prst="rect">
            <a:avLst/>
          </a:prstGeom>
        </p:spPr>
      </p:pic>
    </p:spTree>
    <p:extLst>
      <p:ext uri="{BB962C8B-B14F-4D97-AF65-F5344CB8AC3E}">
        <p14:creationId xmlns:p14="http://schemas.microsoft.com/office/powerpoint/2010/main" val="864220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2411" y="0"/>
            <a:ext cx="10018713" cy="1752599"/>
          </a:xfrm>
        </p:spPr>
        <p:txBody>
          <a:bodyPr/>
          <a:lstStyle/>
          <a:p>
            <a:r>
              <a:rPr lang="tr-TR" b="1" dirty="0">
                <a:ln w="11430"/>
                <a:solidFill>
                  <a:srgbClr val="002060"/>
                </a:solidFill>
                <a:effectLst>
                  <a:outerShdw blurRad="80000" dist="40000" dir="5040000" algn="tl">
                    <a:srgbClr val="000000">
                      <a:alpha val="30000"/>
                    </a:srgbClr>
                  </a:outerShdw>
                </a:effectLst>
                <a:latin typeface="Book Antiqua" panose="02040602050305030304" pitchFamily="18" charset="0"/>
              </a:rPr>
              <a:t>YURT DIŞI GÜNDELİKLERİ</a:t>
            </a:r>
            <a:endParaRPr lang="tr-TR" dirty="0">
              <a:solidFill>
                <a:srgbClr val="002060"/>
              </a:solidFill>
              <a:latin typeface="Book Antiqua" panose="02040602050305030304" pitchFamily="18" charset="0"/>
            </a:endParaRPr>
          </a:p>
        </p:txBody>
      </p:sp>
      <p:sp>
        <p:nvSpPr>
          <p:cNvPr id="3" name="İçerik Yer Tutucusu 2"/>
          <p:cNvSpPr>
            <a:spLocks noGrp="1"/>
          </p:cNvSpPr>
          <p:nvPr>
            <p:ph idx="1"/>
          </p:nvPr>
        </p:nvSpPr>
        <p:spPr>
          <a:xfrm>
            <a:off x="1358900" y="2288031"/>
            <a:ext cx="10515600" cy="5441951"/>
          </a:xfrm>
        </p:spPr>
        <p:txBody>
          <a:bodyPr>
            <a:normAutofit fontScale="92500" lnSpcReduction="20000"/>
          </a:bodyPr>
          <a:lstStyle/>
          <a:p>
            <a:pPr lvl="0"/>
            <a:r>
              <a:rPr lang="tr-TR" sz="2000" dirty="0">
                <a:solidFill>
                  <a:prstClr val="black">
                    <a:lumMod val="85000"/>
                    <a:lumOff val="15000"/>
                  </a:prstClr>
                </a:solidFill>
                <a:latin typeface="Calibri" panose="020F0502020204030204" pitchFamily="34" charset="0"/>
                <a:cs typeface="Calibri" panose="020F0502020204030204" pitchFamily="34" charset="0"/>
              </a:rPr>
              <a:t>Yurt dışı gündeliklerinin miktarı ise; gidilecek ülke, memur ve hizmetlilerin aylık veya ücret tutarları ile görevin mahiyetine göre mali yıl itibariyle Maliye Bakanlığının teklifi üzerine </a:t>
            </a:r>
            <a:r>
              <a:rPr lang="tr-TR" sz="2000" u="sng" dirty="0">
                <a:solidFill>
                  <a:srgbClr val="C00000"/>
                </a:solidFill>
                <a:latin typeface="Calibri" panose="020F0502020204030204" pitchFamily="34" charset="0"/>
                <a:cs typeface="Calibri" panose="020F0502020204030204" pitchFamily="34" charset="0"/>
              </a:rPr>
              <a:t>Bakanlar Kurulunca belirlenmektedir</a:t>
            </a:r>
            <a:r>
              <a:rPr lang="tr-TR" sz="2000" dirty="0">
                <a:solidFill>
                  <a:prstClr val="black">
                    <a:lumMod val="85000"/>
                    <a:lumOff val="15000"/>
                  </a:prstClr>
                </a:solidFill>
                <a:latin typeface="Calibri" panose="020F0502020204030204" pitchFamily="34" charset="0"/>
                <a:cs typeface="Calibri" panose="020F0502020204030204" pitchFamily="34" charset="0"/>
              </a:rPr>
              <a:t>.</a:t>
            </a:r>
          </a:p>
          <a:p>
            <a:pPr lvl="0"/>
            <a:r>
              <a:rPr lang="tr-TR" sz="2000" dirty="0">
                <a:solidFill>
                  <a:prstClr val="black">
                    <a:lumMod val="85000"/>
                    <a:lumOff val="15000"/>
                  </a:prstClr>
                </a:solidFill>
                <a:latin typeface="Calibri" panose="020F0502020204030204" pitchFamily="34" charset="0"/>
                <a:cs typeface="Calibri" panose="020F0502020204030204" pitchFamily="34" charset="0"/>
              </a:rPr>
              <a:t>“Kuzey Kıbrıs Türk Cumhuriyeti’ne Yapılacak Yolculuklarda Verilecek Gündeliklere Dair Karar” ile </a:t>
            </a:r>
            <a:r>
              <a:rPr lang="tr-TR" sz="2000" dirty="0">
                <a:solidFill>
                  <a:srgbClr val="C00000"/>
                </a:solidFill>
                <a:latin typeface="Calibri" panose="020F0502020204030204" pitchFamily="34" charset="0"/>
                <a:cs typeface="Calibri" panose="020F0502020204030204" pitchFamily="34" charset="0"/>
              </a:rPr>
              <a:t>“Yurtdışı Gündeliklerine Dair </a:t>
            </a:r>
            <a:r>
              <a:rPr lang="tr-TR" sz="2000" dirty="0" err="1">
                <a:solidFill>
                  <a:srgbClr val="C00000"/>
                </a:solidFill>
                <a:latin typeface="Calibri" panose="020F0502020204030204" pitchFamily="34" charset="0"/>
                <a:cs typeface="Calibri" panose="020F0502020204030204" pitchFamily="34" charset="0"/>
              </a:rPr>
              <a:t>Karar</a:t>
            </a:r>
            <a:r>
              <a:rPr lang="tr-TR" sz="2000" dirty="0" err="1">
                <a:solidFill>
                  <a:prstClr val="black">
                    <a:lumMod val="85000"/>
                    <a:lumOff val="15000"/>
                  </a:prstClr>
                </a:solidFill>
                <a:latin typeface="Calibri" panose="020F0502020204030204" pitchFamily="34" charset="0"/>
                <a:cs typeface="Calibri" panose="020F0502020204030204" pitchFamily="34" charset="0"/>
              </a:rPr>
              <a:t>”da</a:t>
            </a:r>
            <a:r>
              <a:rPr lang="tr-TR" sz="2000" dirty="0">
                <a:solidFill>
                  <a:prstClr val="black">
                    <a:lumMod val="85000"/>
                    <a:lumOff val="15000"/>
                  </a:prstClr>
                </a:solidFill>
                <a:latin typeface="Calibri" panose="020F0502020204030204" pitchFamily="34" charset="0"/>
                <a:cs typeface="Calibri" panose="020F0502020204030204" pitchFamily="34" charset="0"/>
              </a:rPr>
              <a:t> belirlenmiştir.(Karar Sayısı: 2016/8363)</a:t>
            </a:r>
          </a:p>
          <a:p>
            <a:r>
              <a:rPr lang="tr-TR" sz="2000" dirty="0">
                <a:latin typeface="Calibri" panose="020F0502020204030204" pitchFamily="34" charset="0"/>
                <a:cs typeface="Calibri" panose="020F0502020204030204" pitchFamily="34" charset="0"/>
              </a:rPr>
              <a:t>Birden fazla ülkeyi kapsayacak yurtdışı geçici görev yolculuk ve ikametlerde, her ülkedeki kalış süresi için </a:t>
            </a:r>
            <a:r>
              <a:rPr lang="tr-TR" sz="2000" u="sng" dirty="0">
                <a:solidFill>
                  <a:srgbClr val="C00000"/>
                </a:solidFill>
                <a:latin typeface="Calibri" panose="020F0502020204030204" pitchFamily="34" charset="0"/>
                <a:cs typeface="Calibri" panose="020F0502020204030204" pitchFamily="34" charset="0"/>
              </a:rPr>
              <a:t>o ülkeye ilişkin gündelik miktarları</a:t>
            </a:r>
            <a:r>
              <a:rPr lang="tr-TR" sz="2000" dirty="0">
                <a:latin typeface="Calibri" panose="020F0502020204030204" pitchFamily="34" charset="0"/>
                <a:cs typeface="Calibri" panose="020F0502020204030204" pitchFamily="34" charset="0"/>
              </a:rPr>
              <a:t> esas alınır.</a:t>
            </a:r>
          </a:p>
          <a:p>
            <a:pPr lvl="0"/>
            <a:r>
              <a:rPr lang="tr-TR" sz="2000" b="1" dirty="0">
                <a:solidFill>
                  <a:srgbClr val="FF0000"/>
                </a:solidFill>
                <a:latin typeface="Calibri" panose="020F0502020204030204" pitchFamily="34" charset="0"/>
                <a:cs typeface="Calibri" panose="020F0502020204030204" pitchFamily="34" charset="0"/>
              </a:rPr>
              <a:t>Harcırah için avans verilecek ise</a:t>
            </a:r>
            <a:r>
              <a:rPr lang="tr-TR" sz="2000" dirty="0">
                <a:latin typeface="Calibri" panose="020F0502020204030204" pitchFamily="34" charset="0"/>
                <a:cs typeface="Calibri" panose="020F0502020204030204" pitchFamily="34" charset="0"/>
              </a:rPr>
              <a:t>, avansın Türk lirası cinsinden tutarı, yabancı para cinsinden avans miktarının tahakkuk tarihindeki Türkiye Cumhuriyet Merkez Bankasınca ilan edilen </a:t>
            </a:r>
            <a:r>
              <a:rPr lang="tr-TR" sz="2000" u="sng" dirty="0">
                <a:solidFill>
                  <a:srgbClr val="C00000"/>
                </a:solidFill>
                <a:latin typeface="Calibri" panose="020F0502020204030204" pitchFamily="34" charset="0"/>
                <a:cs typeface="Calibri" panose="020F0502020204030204" pitchFamily="34" charset="0"/>
              </a:rPr>
              <a:t>efektif satış kuruyla </a:t>
            </a:r>
            <a:r>
              <a:rPr lang="tr-TR" sz="2000" dirty="0">
                <a:latin typeface="Calibri" panose="020F0502020204030204" pitchFamily="34" charset="0"/>
                <a:cs typeface="Calibri" panose="020F0502020204030204" pitchFamily="34" charset="0"/>
              </a:rPr>
              <a:t>çarpılması suretiyle bulunur. Avans ilgiliye </a:t>
            </a:r>
            <a:r>
              <a:rPr lang="tr-TR" sz="2000" u="sng" dirty="0">
                <a:solidFill>
                  <a:srgbClr val="C00000"/>
                </a:solidFill>
                <a:latin typeface="Calibri" panose="020F0502020204030204" pitchFamily="34" charset="0"/>
                <a:cs typeface="Calibri" panose="020F0502020204030204" pitchFamily="34" charset="0"/>
              </a:rPr>
              <a:t>Türk Lirası cinsinden</a:t>
            </a:r>
            <a:r>
              <a:rPr lang="tr-TR" sz="2000" dirty="0">
                <a:latin typeface="Calibri" panose="020F0502020204030204" pitchFamily="34" charset="0"/>
                <a:cs typeface="Calibri" panose="020F0502020204030204" pitchFamily="34" charset="0"/>
              </a:rPr>
              <a:t> ödenir. Avansın mahsup işlemlerinde ise ilgiliye ödeme tarihindeki Türkiye Cumhuriyet Merkez Bankasınca ilan edilen </a:t>
            </a:r>
            <a:r>
              <a:rPr lang="tr-TR" sz="2000" u="sng" dirty="0">
                <a:solidFill>
                  <a:srgbClr val="C00000"/>
                </a:solidFill>
                <a:latin typeface="Calibri" panose="020F0502020204030204" pitchFamily="34" charset="0"/>
                <a:cs typeface="Calibri" panose="020F0502020204030204" pitchFamily="34" charset="0"/>
              </a:rPr>
              <a:t>efektif satış kuru </a:t>
            </a:r>
            <a:r>
              <a:rPr lang="tr-TR" sz="2000" dirty="0">
                <a:latin typeface="Calibri" panose="020F0502020204030204" pitchFamily="34" charset="0"/>
                <a:cs typeface="Calibri" panose="020F0502020204030204" pitchFamily="34" charset="0"/>
              </a:rPr>
              <a:t>esas alınır.</a:t>
            </a:r>
            <a:endParaRPr lang="tr-TR" sz="2000" dirty="0">
              <a:solidFill>
                <a:prstClr val="black">
                  <a:lumMod val="85000"/>
                  <a:lumOff val="15000"/>
                </a:prstClr>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tr-TR" sz="2000" b="1" dirty="0">
                <a:solidFill>
                  <a:srgbClr val="FF0000"/>
                </a:solidFill>
                <a:latin typeface="Calibri" panose="020F0502020204030204" pitchFamily="34" charset="0"/>
                <a:cs typeface="Calibri" panose="020F0502020204030204" pitchFamily="34" charset="0"/>
              </a:rPr>
              <a:t>Harcırah için avans verilmemiş ise</a:t>
            </a:r>
            <a:r>
              <a:rPr lang="tr-TR" sz="2000" dirty="0">
                <a:latin typeface="Calibri" panose="020F0502020204030204" pitchFamily="34" charset="0"/>
                <a:cs typeface="Calibri" panose="020F0502020204030204" pitchFamily="34" charset="0"/>
              </a:rPr>
              <a:t>, yurtdışı gündeliklerinin Türk Lirası cinsinden tutarı, yabancı para cinsinden gündelik miktarının </a:t>
            </a:r>
            <a:r>
              <a:rPr lang="tr-TR" sz="2000" b="1" u="sng" dirty="0">
                <a:solidFill>
                  <a:srgbClr val="002060"/>
                </a:solidFill>
                <a:latin typeface="Calibri" panose="020F0502020204030204" pitchFamily="34" charset="0"/>
                <a:cs typeface="Calibri" panose="020F0502020204030204" pitchFamily="34" charset="0"/>
              </a:rPr>
              <a:t>beyanname düzenleme tarihindeki</a:t>
            </a:r>
            <a:r>
              <a:rPr lang="tr-TR" sz="2000" b="1" dirty="0">
                <a:solidFill>
                  <a:srgbClr val="002060"/>
                </a:solidFill>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Türkiye Cumhuriyet Merkez Bankasınca ilan edilen </a:t>
            </a:r>
            <a:r>
              <a:rPr lang="tr-TR" sz="2000" u="sng" dirty="0">
                <a:solidFill>
                  <a:srgbClr val="C00000"/>
                </a:solidFill>
                <a:latin typeface="Calibri" panose="020F0502020204030204" pitchFamily="34" charset="0"/>
                <a:cs typeface="Calibri" panose="020F0502020204030204" pitchFamily="34" charset="0"/>
              </a:rPr>
              <a:t>döviz satış kuruyla</a:t>
            </a:r>
            <a:r>
              <a:rPr lang="tr-TR" sz="2000" dirty="0">
                <a:latin typeface="Calibri" panose="020F0502020204030204" pitchFamily="34" charset="0"/>
                <a:cs typeface="Calibri" panose="020F0502020204030204" pitchFamily="34" charset="0"/>
              </a:rPr>
              <a:t> çarpılması suretiyle bulunur.</a:t>
            </a:r>
          </a:p>
          <a:p>
            <a:pPr marL="285750" indent="-285750" algn="just">
              <a:buFont typeface="Wingdings" panose="05000000000000000000" pitchFamily="2" charset="2"/>
              <a:buChar char="Ø"/>
            </a:pPr>
            <a:r>
              <a:rPr lang="tr-TR" sz="2000" dirty="0">
                <a:latin typeface="Calibri" panose="020F0502020204030204" pitchFamily="34" charset="0"/>
                <a:cs typeface="Calibri" panose="020F0502020204030204" pitchFamily="34" charset="0"/>
              </a:rPr>
              <a:t>Yabancı para cinsinden, müstahak olunan harcırah miktarının, avans miktarından fazla olması halinde fazla olan kısım için, beyanname düzenleme tarihindeki Türkiye Cumhuriyet Merkez Bankasınca ilan edilen </a:t>
            </a:r>
            <a:r>
              <a:rPr lang="tr-TR" sz="2000" u="sng" dirty="0">
                <a:solidFill>
                  <a:srgbClr val="C00000"/>
                </a:solidFill>
                <a:latin typeface="Calibri" panose="020F0502020204030204" pitchFamily="34" charset="0"/>
                <a:cs typeface="Calibri" panose="020F0502020204030204" pitchFamily="34" charset="0"/>
              </a:rPr>
              <a:t>döviz satış kuru </a:t>
            </a:r>
            <a:r>
              <a:rPr lang="tr-TR" sz="2000" dirty="0">
                <a:latin typeface="Calibri" panose="020F0502020204030204" pitchFamily="34" charset="0"/>
                <a:cs typeface="Calibri" panose="020F0502020204030204" pitchFamily="34" charset="0"/>
              </a:rPr>
              <a:t>esas alınır.</a:t>
            </a:r>
          </a:p>
          <a:p>
            <a:pPr marL="285750" indent="-285750" algn="just">
              <a:buFont typeface="Wingdings" panose="05000000000000000000" pitchFamily="2" charset="2"/>
              <a:buChar char="Ø"/>
            </a:pPr>
            <a:endParaRPr lang="tr-TR" sz="20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endParaRPr lang="tr-TR" sz="2000" b="1" dirty="0">
              <a:latin typeface="Comic Sans MS" pitchFamily="66" charset="0"/>
            </a:endParaRPr>
          </a:p>
          <a:p>
            <a:endParaRPr lang="tr-TR" sz="2000" b="1" dirty="0">
              <a:latin typeface="+mj-lt"/>
            </a:endParaRPr>
          </a:p>
          <a:p>
            <a:pPr lvl="0"/>
            <a:endParaRPr lang="tr-TR" sz="2000" b="1" dirty="0">
              <a:solidFill>
                <a:prstClr val="black">
                  <a:lumMod val="85000"/>
                  <a:lumOff val="15000"/>
                </a:prstClr>
              </a:solidFill>
              <a:latin typeface="+mj-lt"/>
            </a:endParaRPr>
          </a:p>
          <a:p>
            <a:pPr lvl="0"/>
            <a:endParaRPr lang="tr-TR" dirty="0"/>
          </a:p>
          <a:p>
            <a:pPr lvl="0"/>
            <a:endParaRPr lang="tr-TR" sz="2000" b="1" dirty="0">
              <a:solidFill>
                <a:prstClr val="black">
                  <a:lumMod val="85000"/>
                  <a:lumOff val="15000"/>
                </a:prstClr>
              </a:solidFill>
              <a:latin typeface="+mj-lt"/>
            </a:endParaRPr>
          </a:p>
        </p:txBody>
      </p:sp>
      <p:pic>
        <p:nvPicPr>
          <p:cNvPr id="4" name="Resim 3"/>
          <p:cNvPicPr>
            <a:picLocks noChangeAspect="1"/>
          </p:cNvPicPr>
          <p:nvPr/>
        </p:nvPicPr>
        <p:blipFill>
          <a:blip r:embed="rId2"/>
          <a:stretch>
            <a:fillRect/>
          </a:stretch>
        </p:blipFill>
        <p:spPr>
          <a:xfrm>
            <a:off x="8768681" y="535432"/>
            <a:ext cx="2812934" cy="681734"/>
          </a:xfrm>
          <a:prstGeom prst="rect">
            <a:avLst/>
          </a:prstGeom>
        </p:spPr>
      </p:pic>
      <p:pic>
        <p:nvPicPr>
          <p:cNvPr id="5" name="Resim 4"/>
          <p:cNvPicPr>
            <a:picLocks noChangeAspect="1"/>
          </p:cNvPicPr>
          <p:nvPr/>
        </p:nvPicPr>
        <p:blipFill>
          <a:blip r:embed="rId3"/>
          <a:stretch>
            <a:fillRect/>
          </a:stretch>
        </p:blipFill>
        <p:spPr>
          <a:xfrm>
            <a:off x="7168481" y="6133541"/>
            <a:ext cx="2550252" cy="635559"/>
          </a:xfrm>
          <a:prstGeom prst="rect">
            <a:avLst/>
          </a:prstGeom>
        </p:spPr>
      </p:pic>
    </p:spTree>
    <p:extLst>
      <p:ext uri="{BB962C8B-B14F-4D97-AF65-F5344CB8AC3E}">
        <p14:creationId xmlns:p14="http://schemas.microsoft.com/office/powerpoint/2010/main" val="35507295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1" y="381001"/>
            <a:ext cx="10018713" cy="1752599"/>
          </a:xfrm>
        </p:spPr>
        <p:txBody>
          <a:bodyPr/>
          <a:lstStyle/>
          <a:p>
            <a:r>
              <a:rPr lang="tr-TR" b="1" dirty="0">
                <a:solidFill>
                  <a:srgbClr val="002060"/>
                </a:solidFill>
                <a:latin typeface="Book Antiqua" panose="02040602050305030304" pitchFamily="18" charset="0"/>
              </a:rPr>
              <a:t>SUNUM PLANI</a:t>
            </a:r>
          </a:p>
        </p:txBody>
      </p:sp>
      <p:sp>
        <p:nvSpPr>
          <p:cNvPr id="3" name="İçerik Yer Tutucusu 2"/>
          <p:cNvSpPr>
            <a:spLocks noGrp="1"/>
          </p:cNvSpPr>
          <p:nvPr>
            <p:ph idx="1"/>
          </p:nvPr>
        </p:nvSpPr>
        <p:spPr>
          <a:xfrm>
            <a:off x="1681258" y="1935510"/>
            <a:ext cx="10008993" cy="5196468"/>
          </a:xfrm>
        </p:spPr>
        <p:txBody>
          <a:bodyPr>
            <a:normAutofit/>
          </a:bodyPr>
          <a:lstStyle/>
          <a:p>
            <a:pPr>
              <a:buFont typeface="Wingdings" panose="05000000000000000000" pitchFamily="2" charset="2"/>
              <a:buChar char="Ø"/>
            </a:pPr>
            <a:r>
              <a:rPr lang="tr-TR" b="1" dirty="0">
                <a:latin typeface="Book Antiqua" panose="02040602050305030304" pitchFamily="18" charset="0"/>
              </a:rPr>
              <a:t>HARCIRAH KANUNU</a:t>
            </a:r>
          </a:p>
          <a:p>
            <a:pPr>
              <a:buFont typeface="Wingdings" panose="05000000000000000000" pitchFamily="2" charset="2"/>
              <a:buChar char="Ø"/>
            </a:pPr>
            <a:r>
              <a:rPr lang="tr-TR" b="1" dirty="0">
                <a:latin typeface="Book Antiqua" panose="02040602050305030304" pitchFamily="18" charset="0"/>
              </a:rPr>
              <a:t>KBÜ HARCAMA GENELGESİ</a:t>
            </a:r>
          </a:p>
          <a:p>
            <a:pPr>
              <a:buFont typeface="Wingdings" panose="05000000000000000000" pitchFamily="2" charset="2"/>
              <a:buChar char="Ø"/>
            </a:pPr>
            <a:r>
              <a:rPr lang="tr-TR" b="1" dirty="0">
                <a:latin typeface="Book Antiqua" panose="02040602050305030304" pitchFamily="18" charset="0"/>
              </a:rPr>
              <a:t>ÖDEME EMRİ BELGESİNDE DİKKAT EDİLMESİ GEREKEN HUSUSLAR</a:t>
            </a:r>
          </a:p>
          <a:p>
            <a:pPr>
              <a:buFont typeface="Wingdings" panose="05000000000000000000" pitchFamily="2" charset="2"/>
              <a:buChar char="Ø"/>
            </a:pPr>
            <a:r>
              <a:rPr lang="tr-TR" b="1" dirty="0">
                <a:latin typeface="Book Antiqua" panose="02040602050305030304" pitchFamily="18" charset="0"/>
              </a:rPr>
              <a:t>TUBİTAK,ERASMUS ve BİLİMSEL ARAŞTIRMA PROJELERİ KAPSAMINDA YAPILAN GÖREVLENDİRMELER İLE İLGİLİ BİLGİLER</a:t>
            </a:r>
          </a:p>
          <a:p>
            <a:endParaRPr lang="tr-TR" dirty="0"/>
          </a:p>
          <a:p>
            <a:endParaRPr lang="tr-TR" dirty="0"/>
          </a:p>
          <a:p>
            <a:endParaRPr lang="tr-TR" dirty="0"/>
          </a:p>
        </p:txBody>
      </p:sp>
    </p:spTree>
    <p:extLst>
      <p:ext uri="{BB962C8B-B14F-4D97-AF65-F5344CB8AC3E}">
        <p14:creationId xmlns:p14="http://schemas.microsoft.com/office/powerpoint/2010/main" val="27299274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0" y="165296"/>
            <a:ext cx="10018713" cy="1752599"/>
          </a:xfrm>
        </p:spPr>
        <p:txBody>
          <a:bodyPr>
            <a:normAutofit fontScale="90000"/>
          </a:bodyPr>
          <a:lstStyle/>
          <a:p>
            <a:pPr algn="l"/>
            <a:r>
              <a:rPr lang="tr-TR" b="1" dirty="0">
                <a:solidFill>
                  <a:srgbClr val="002060"/>
                </a:solidFill>
              </a:rPr>
              <a:t>KUZEY KIBRIS TÜRK CUMHURİYETİNE YAPILACAK YOLCULUKLARDA </a:t>
            </a:r>
            <a:br>
              <a:rPr lang="tr-TR" b="1" dirty="0">
                <a:solidFill>
                  <a:srgbClr val="002060"/>
                </a:solidFill>
              </a:rPr>
            </a:br>
            <a:r>
              <a:rPr lang="tr-TR" b="1" dirty="0">
                <a:solidFill>
                  <a:srgbClr val="002060"/>
                </a:solidFill>
              </a:rPr>
              <a:t>VERİLECEK GÜNDELİKLERE DAİR KARAR</a:t>
            </a:r>
          </a:p>
        </p:txBody>
      </p:sp>
      <p:sp>
        <p:nvSpPr>
          <p:cNvPr id="3" name="İçerik Yer Tutucusu 2"/>
          <p:cNvSpPr>
            <a:spLocks noGrp="1"/>
          </p:cNvSpPr>
          <p:nvPr>
            <p:ph idx="1"/>
          </p:nvPr>
        </p:nvSpPr>
        <p:spPr>
          <a:xfrm>
            <a:off x="1484309" y="2067952"/>
            <a:ext cx="10018713" cy="4145280"/>
          </a:xfrm>
        </p:spPr>
        <p:txBody>
          <a:bodyPr>
            <a:normAutofit/>
          </a:bodyPr>
          <a:lstStyle/>
          <a:p>
            <a:r>
              <a:rPr lang="tr-TR" dirty="0">
                <a:latin typeface="Calibri" panose="020F0502020204030204" pitchFamily="34" charset="0"/>
              </a:rPr>
              <a:t>KKTC ine </a:t>
            </a:r>
            <a:r>
              <a:rPr lang="tr-TR" dirty="0">
                <a:solidFill>
                  <a:srgbClr val="FF0000"/>
                </a:solidFill>
                <a:latin typeface="Calibri" panose="020F0502020204030204" pitchFamily="34" charset="0"/>
              </a:rPr>
              <a:t>sürekli</a:t>
            </a:r>
            <a:r>
              <a:rPr lang="tr-TR" dirty="0">
                <a:latin typeface="Calibri" panose="020F0502020204030204" pitchFamily="34" charset="0"/>
              </a:rPr>
              <a:t> veya </a:t>
            </a:r>
            <a:r>
              <a:rPr lang="tr-TR" dirty="0">
                <a:solidFill>
                  <a:srgbClr val="FF0000"/>
                </a:solidFill>
                <a:latin typeface="Calibri" panose="020F0502020204030204" pitchFamily="34" charset="0"/>
              </a:rPr>
              <a:t>geçici görevle </a:t>
            </a:r>
            <a:r>
              <a:rPr lang="tr-TR" dirty="0">
                <a:latin typeface="Calibri" panose="020F0502020204030204" pitchFamily="34" charset="0"/>
              </a:rPr>
              <a:t>gönderilenlerin, gidiş ve dönüşleri ile geçici görevlendirilme süreleri için verilecek gündelik miktarları ekli cetvelde gösterilmiştir.</a:t>
            </a:r>
          </a:p>
          <a:p>
            <a:r>
              <a:rPr lang="tr-TR" dirty="0">
                <a:latin typeface="Calibri" panose="020F0502020204030204" pitchFamily="34" charset="0"/>
              </a:rPr>
              <a:t>MADDE 3: KKTC ine geçici görevle gönderilen ve bu karar hükümlerine göre gündelik ödenenlerden, </a:t>
            </a:r>
            <a:r>
              <a:rPr lang="tr-TR" dirty="0">
                <a:solidFill>
                  <a:srgbClr val="FF0000"/>
                </a:solidFill>
                <a:latin typeface="Calibri" panose="020F0502020204030204" pitchFamily="34" charset="0"/>
              </a:rPr>
              <a:t>yatacak yer temini için </a:t>
            </a:r>
            <a:r>
              <a:rPr lang="tr-TR" dirty="0">
                <a:latin typeface="Calibri" panose="020F0502020204030204" pitchFamily="34" charset="0"/>
              </a:rPr>
              <a:t>ödedikleri ücretleri belgelendirenlere, belge bedelini aşmamak ve </a:t>
            </a:r>
            <a:r>
              <a:rPr lang="tr-TR" dirty="0">
                <a:solidFill>
                  <a:srgbClr val="FF0000"/>
                </a:solidFill>
                <a:latin typeface="Calibri" panose="020F0502020204030204" pitchFamily="34" charset="0"/>
              </a:rPr>
              <a:t>her defasında on gün ile sınırlı olmak üzere</a:t>
            </a:r>
            <a:r>
              <a:rPr lang="tr-TR" dirty="0">
                <a:latin typeface="Calibri" panose="020F0502020204030204" pitchFamily="34" charset="0"/>
              </a:rPr>
              <a:t>, </a:t>
            </a:r>
            <a:r>
              <a:rPr lang="tr-TR" dirty="0">
                <a:solidFill>
                  <a:srgbClr val="FF0000"/>
                </a:solidFill>
                <a:latin typeface="Calibri" panose="020F0502020204030204" pitchFamily="34" charset="0"/>
              </a:rPr>
              <a:t>gündeliklerinin yarısına olan kısmı </a:t>
            </a:r>
            <a:r>
              <a:rPr lang="tr-TR" dirty="0">
                <a:latin typeface="Calibri" panose="020F0502020204030204" pitchFamily="34" charset="0"/>
              </a:rPr>
              <a:t>yatacak yer ücreti olarak ödenir.</a:t>
            </a:r>
          </a:p>
          <a:p>
            <a:r>
              <a:rPr lang="tr-TR" dirty="0">
                <a:latin typeface="Calibri" panose="020F0502020204030204" pitchFamily="34" charset="0"/>
              </a:rPr>
              <a:t>Yer Değiştirme Gideri hesabında ise, ekli cetvelde gösterilen gündelik miktarlarının </a:t>
            </a:r>
            <a:r>
              <a:rPr lang="tr-TR" dirty="0">
                <a:solidFill>
                  <a:srgbClr val="FF0000"/>
                </a:solidFill>
                <a:latin typeface="Calibri" panose="020F0502020204030204" pitchFamily="34" charset="0"/>
              </a:rPr>
              <a:t>%50 fazlası </a:t>
            </a:r>
            <a:r>
              <a:rPr lang="tr-TR" dirty="0">
                <a:latin typeface="Calibri" panose="020F0502020204030204" pitchFamily="34" charset="0"/>
              </a:rPr>
              <a:t>esas alınır.</a:t>
            </a:r>
          </a:p>
        </p:txBody>
      </p:sp>
      <p:pic>
        <p:nvPicPr>
          <p:cNvPr id="4" name="Resim 3"/>
          <p:cNvPicPr>
            <a:picLocks noChangeAspect="1"/>
          </p:cNvPicPr>
          <p:nvPr/>
        </p:nvPicPr>
        <p:blipFill>
          <a:blip r:embed="rId2"/>
          <a:stretch>
            <a:fillRect/>
          </a:stretch>
        </p:blipFill>
        <p:spPr>
          <a:xfrm>
            <a:off x="9526605" y="165296"/>
            <a:ext cx="2346527" cy="1174615"/>
          </a:xfrm>
          <a:prstGeom prst="rect">
            <a:avLst/>
          </a:prstGeom>
        </p:spPr>
      </p:pic>
    </p:spTree>
    <p:extLst>
      <p:ext uri="{BB962C8B-B14F-4D97-AF65-F5344CB8AC3E}">
        <p14:creationId xmlns:p14="http://schemas.microsoft.com/office/powerpoint/2010/main" val="4128089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0" y="244399"/>
            <a:ext cx="10018713" cy="1471859"/>
          </a:xfrm>
        </p:spPr>
        <p:txBody>
          <a:bodyPr/>
          <a:lstStyle/>
          <a:p>
            <a:r>
              <a:rPr lang="tr-TR" b="1" dirty="0">
                <a:solidFill>
                  <a:srgbClr val="002060"/>
                </a:solidFill>
                <a:latin typeface="Book Antiqua" panose="02040602050305030304" pitchFamily="18" charset="0"/>
              </a:rPr>
              <a:t>YURTDIŞI KONAKLAMA GİDERİ</a:t>
            </a:r>
          </a:p>
        </p:txBody>
      </p:sp>
      <p:sp>
        <p:nvSpPr>
          <p:cNvPr id="3" name="İçerik Yer Tutucusu 2"/>
          <p:cNvSpPr>
            <a:spLocks noGrp="1"/>
          </p:cNvSpPr>
          <p:nvPr>
            <p:ph idx="1"/>
          </p:nvPr>
        </p:nvSpPr>
        <p:spPr>
          <a:xfrm>
            <a:off x="1484310" y="2330605"/>
            <a:ext cx="10018713" cy="4839629"/>
          </a:xfrm>
        </p:spPr>
        <p:txBody>
          <a:bodyPr>
            <a:normAutofit/>
          </a:bodyPr>
          <a:lstStyle/>
          <a:p>
            <a:pPr marL="0" indent="0">
              <a:buNone/>
            </a:pPr>
            <a:r>
              <a:rPr lang="tr-TR" sz="2000" dirty="0">
                <a:latin typeface="Calibri" panose="020F0502020204030204" pitchFamily="34" charset="0"/>
                <a:cs typeface="Calibri" panose="020F0502020204030204" pitchFamily="34" charset="0"/>
              </a:rPr>
              <a:t>Resmi </a:t>
            </a:r>
            <a:r>
              <a:rPr lang="tr-TR" sz="2000" dirty="0" err="1">
                <a:latin typeface="Calibri" panose="020F0502020204030204" pitchFamily="34" charset="0"/>
                <a:cs typeface="Calibri" panose="020F0502020204030204" pitchFamily="34" charset="0"/>
              </a:rPr>
              <a:t>Gazete’de</a:t>
            </a:r>
            <a:r>
              <a:rPr lang="tr-TR" sz="2000" dirty="0">
                <a:latin typeface="Calibri" panose="020F0502020204030204" pitchFamily="34" charset="0"/>
                <a:cs typeface="Calibri" panose="020F0502020204030204" pitchFamily="34" charset="0"/>
              </a:rPr>
              <a:t> yayımlanan “Kuzey Kıbrıs Türk Cumhuriyeti’ne Yapılacak Yolculuklarda Verilecek Gündeliklere Dair Karar” ile “Yurtdışı Gündeliklerine Dair Karar” ‘</a:t>
            </a:r>
            <a:r>
              <a:rPr lang="tr-TR" sz="2000" dirty="0" err="1">
                <a:latin typeface="Calibri" panose="020F0502020204030204" pitchFamily="34" charset="0"/>
                <a:cs typeface="Calibri" panose="020F0502020204030204" pitchFamily="34" charset="0"/>
              </a:rPr>
              <a:t>ın</a:t>
            </a:r>
            <a:r>
              <a:rPr lang="tr-TR" sz="2000" dirty="0">
                <a:latin typeface="Calibri" panose="020F0502020204030204" pitchFamily="34" charset="0"/>
                <a:cs typeface="Calibri" panose="020F0502020204030204" pitchFamily="34" charset="0"/>
              </a:rPr>
              <a:t> ;</a:t>
            </a:r>
          </a:p>
          <a:p>
            <a:pPr marL="0" indent="0">
              <a:buNone/>
            </a:pPr>
            <a:r>
              <a:rPr lang="tr-TR" sz="2000" dirty="0">
                <a:latin typeface="Calibri" panose="020F0502020204030204" pitchFamily="34" charset="0"/>
                <a:cs typeface="Calibri" panose="020F0502020204030204" pitchFamily="34" charset="0"/>
              </a:rPr>
              <a:t>4.Maddesi kapsamında: </a:t>
            </a:r>
            <a:r>
              <a:rPr lang="tr-TR" sz="2000" dirty="0">
                <a:solidFill>
                  <a:prstClr val="black">
                    <a:lumMod val="85000"/>
                    <a:lumOff val="15000"/>
                  </a:prstClr>
                </a:solidFill>
                <a:latin typeface="Calibri" panose="020F0502020204030204" pitchFamily="34" charset="0"/>
                <a:cs typeface="Calibri" panose="020F0502020204030204" pitchFamily="34" charset="0"/>
              </a:rPr>
              <a:t>Türkiye’den yurt dışına geçici görevle görevlendirilenlerden, seyahat ve ikamet süresinin </a:t>
            </a:r>
            <a:r>
              <a:rPr lang="tr-TR" sz="2000" dirty="0">
                <a:solidFill>
                  <a:srgbClr val="C00000"/>
                </a:solidFill>
                <a:latin typeface="Calibri" panose="020F0502020204030204" pitchFamily="34" charset="0"/>
                <a:cs typeface="Calibri" panose="020F0502020204030204" pitchFamily="34" charset="0"/>
              </a:rPr>
              <a:t>ilk on günü </a:t>
            </a:r>
            <a:r>
              <a:rPr lang="tr-TR" sz="2000" dirty="0">
                <a:solidFill>
                  <a:prstClr val="black">
                    <a:lumMod val="85000"/>
                    <a:lumOff val="15000"/>
                  </a:prstClr>
                </a:solidFill>
                <a:latin typeface="Calibri" panose="020F0502020204030204" pitchFamily="34" charset="0"/>
                <a:cs typeface="Calibri" panose="020F0502020204030204" pitchFamily="34" charset="0"/>
              </a:rPr>
              <a:t>ile sınırlı olmak kaydıyla, yurt dışında yatacak yer temini için ödedikleri ücretleri </a:t>
            </a:r>
            <a:r>
              <a:rPr lang="tr-TR" sz="2000" dirty="0">
                <a:solidFill>
                  <a:srgbClr val="C00000"/>
                </a:solidFill>
                <a:latin typeface="Calibri" panose="020F0502020204030204" pitchFamily="34" charset="0"/>
                <a:cs typeface="Calibri" panose="020F0502020204030204" pitchFamily="34" charset="0"/>
              </a:rPr>
              <a:t>fatura ile belgelendirenlere</a:t>
            </a:r>
            <a:r>
              <a:rPr lang="tr-TR" sz="2000" dirty="0">
                <a:solidFill>
                  <a:prstClr val="black">
                    <a:lumMod val="85000"/>
                    <a:lumOff val="15000"/>
                  </a:prstClr>
                </a:solidFill>
                <a:latin typeface="Calibri" panose="020F0502020204030204" pitchFamily="34" charset="0"/>
                <a:cs typeface="Calibri" panose="020F0502020204030204" pitchFamily="34" charset="0"/>
              </a:rPr>
              <a:t>, faturada gösterilen günlük yatak ücretinin, </a:t>
            </a:r>
            <a:r>
              <a:rPr lang="tr-TR" sz="2000" dirty="0">
                <a:solidFill>
                  <a:srgbClr val="C00000"/>
                </a:solidFill>
                <a:latin typeface="Calibri" panose="020F0502020204030204" pitchFamily="34" charset="0"/>
                <a:cs typeface="Calibri" panose="020F0502020204030204" pitchFamily="34" charset="0"/>
              </a:rPr>
              <a:t>artırımlı olarak hesaplanan </a:t>
            </a:r>
            <a:r>
              <a:rPr lang="tr-TR" sz="2000" dirty="0">
                <a:solidFill>
                  <a:prstClr val="black">
                    <a:lumMod val="85000"/>
                    <a:lumOff val="15000"/>
                  </a:prstClr>
                </a:solidFill>
                <a:latin typeface="Calibri" panose="020F0502020204030204" pitchFamily="34" charset="0"/>
                <a:cs typeface="Calibri" panose="020F0502020204030204" pitchFamily="34" charset="0"/>
              </a:rPr>
              <a:t>gündeliklerinin </a:t>
            </a:r>
            <a:r>
              <a:rPr lang="tr-TR" sz="2000" dirty="0">
                <a:solidFill>
                  <a:srgbClr val="C00000"/>
                </a:solidFill>
                <a:latin typeface="Calibri" panose="020F0502020204030204" pitchFamily="34" charset="0"/>
                <a:cs typeface="Calibri" panose="020F0502020204030204" pitchFamily="34" charset="0"/>
              </a:rPr>
              <a:t>%40’ına kadar</a:t>
            </a:r>
            <a:r>
              <a:rPr lang="tr-TR" sz="2000" dirty="0">
                <a:solidFill>
                  <a:prstClr val="black">
                    <a:lumMod val="85000"/>
                    <a:lumOff val="15000"/>
                  </a:prstClr>
                </a:solidFill>
                <a:latin typeface="Calibri" panose="020F0502020204030204" pitchFamily="34" charset="0"/>
                <a:cs typeface="Calibri" panose="020F0502020204030204" pitchFamily="34" charset="0"/>
              </a:rPr>
              <a:t> olan miktar için bir ödeme yapılmaz</a:t>
            </a:r>
            <a:r>
              <a:rPr lang="tr-TR" sz="2000" dirty="0">
                <a:solidFill>
                  <a:srgbClr val="C00000"/>
                </a:solidFill>
                <a:latin typeface="Calibri" panose="020F0502020204030204" pitchFamily="34" charset="0"/>
                <a:cs typeface="Calibri" panose="020F0502020204030204" pitchFamily="34" charset="0"/>
              </a:rPr>
              <a:t>.%40 </a:t>
            </a:r>
            <a:r>
              <a:rPr lang="tr-TR" sz="2000" dirty="0" err="1">
                <a:solidFill>
                  <a:srgbClr val="C00000"/>
                </a:solidFill>
                <a:latin typeface="Calibri" panose="020F0502020204030204" pitchFamily="34" charset="0"/>
                <a:cs typeface="Calibri" panose="020F0502020204030204" pitchFamily="34" charset="0"/>
              </a:rPr>
              <a:t>ını</a:t>
            </a:r>
            <a:r>
              <a:rPr lang="tr-TR" sz="2000" dirty="0">
                <a:solidFill>
                  <a:srgbClr val="C00000"/>
                </a:solidFill>
                <a:latin typeface="Calibri" panose="020F0502020204030204" pitchFamily="34" charset="0"/>
                <a:cs typeface="Calibri" panose="020F0502020204030204" pitchFamily="34" charset="0"/>
              </a:rPr>
              <a:t> aşması</a:t>
            </a:r>
            <a:r>
              <a:rPr lang="tr-TR" sz="2000" dirty="0">
                <a:solidFill>
                  <a:prstClr val="black">
                    <a:lumMod val="85000"/>
                    <a:lumOff val="15000"/>
                  </a:prstClr>
                </a:solidFill>
                <a:latin typeface="Calibri" panose="020F0502020204030204" pitchFamily="34" charset="0"/>
                <a:cs typeface="Calibri" panose="020F0502020204030204" pitchFamily="34" charset="0"/>
              </a:rPr>
              <a:t> halinde ise </a:t>
            </a:r>
            <a:r>
              <a:rPr lang="tr-TR" sz="2000" dirty="0">
                <a:solidFill>
                  <a:srgbClr val="C00000"/>
                </a:solidFill>
                <a:latin typeface="Calibri" panose="020F0502020204030204" pitchFamily="34" charset="0"/>
                <a:cs typeface="Calibri" panose="020F0502020204030204" pitchFamily="34" charset="0"/>
              </a:rPr>
              <a:t>aşan kısmın sadece %70’i ayrıca ödenir</a:t>
            </a:r>
            <a:r>
              <a:rPr lang="tr-TR" sz="2000" dirty="0">
                <a:solidFill>
                  <a:prstClr val="black">
                    <a:lumMod val="85000"/>
                    <a:lumOff val="15000"/>
                  </a:prstClr>
                </a:solidFill>
                <a:latin typeface="Calibri" panose="020F0502020204030204" pitchFamily="34" charset="0"/>
                <a:cs typeface="Calibri" panose="020F0502020204030204" pitchFamily="34" charset="0"/>
              </a:rPr>
              <a:t>. Ancak yatacak yer temini için ödenecek günlük ilave miktar, </a:t>
            </a:r>
            <a:r>
              <a:rPr lang="tr-TR" sz="2000" u="sng" dirty="0">
                <a:solidFill>
                  <a:srgbClr val="C00000"/>
                </a:solidFill>
                <a:latin typeface="Calibri" panose="020F0502020204030204" pitchFamily="34" charset="0"/>
                <a:cs typeface="Calibri" panose="020F0502020204030204" pitchFamily="34" charset="0"/>
              </a:rPr>
              <a:t>artırımlı olarak </a:t>
            </a:r>
            <a:r>
              <a:rPr lang="tr-TR" sz="2000" dirty="0">
                <a:solidFill>
                  <a:prstClr val="black">
                    <a:lumMod val="85000"/>
                    <a:lumOff val="15000"/>
                  </a:prstClr>
                </a:solidFill>
                <a:latin typeface="Calibri" panose="020F0502020204030204" pitchFamily="34" charset="0"/>
                <a:cs typeface="Calibri" panose="020F0502020204030204" pitchFamily="34" charset="0"/>
              </a:rPr>
              <a:t>hesaplanan gündeliklerin ekli cetvelinin;</a:t>
            </a:r>
          </a:p>
          <a:p>
            <a:r>
              <a:rPr lang="tr-TR" sz="2000" dirty="0">
                <a:solidFill>
                  <a:srgbClr val="C00000"/>
                </a:solidFill>
                <a:latin typeface="Calibri" panose="020F0502020204030204" pitchFamily="34" charset="0"/>
                <a:cs typeface="Calibri" panose="020F0502020204030204" pitchFamily="34" charset="0"/>
              </a:rPr>
              <a:t>a-)</a:t>
            </a:r>
            <a:r>
              <a:rPr lang="tr-TR" sz="2000" dirty="0">
                <a:latin typeface="Calibri" panose="020F0502020204030204" pitchFamily="34" charset="0"/>
                <a:cs typeface="Calibri" panose="020F0502020204030204" pitchFamily="34" charset="0"/>
              </a:rPr>
              <a:t> I-III </a:t>
            </a:r>
            <a:r>
              <a:rPr lang="tr-TR" sz="2000" dirty="0" err="1">
                <a:latin typeface="Calibri" panose="020F0502020204030204" pitchFamily="34" charset="0"/>
                <a:cs typeface="Calibri" panose="020F0502020204030204" pitchFamily="34" charset="0"/>
              </a:rPr>
              <a:t>no’lu</a:t>
            </a:r>
            <a:r>
              <a:rPr lang="tr-TR" sz="2000" dirty="0">
                <a:latin typeface="Calibri" panose="020F0502020204030204" pitchFamily="34" charset="0"/>
                <a:cs typeface="Calibri" panose="020F0502020204030204" pitchFamily="34" charset="0"/>
              </a:rPr>
              <a:t> sütunlarda gösterilen unvanlarda bulunanlar için </a:t>
            </a:r>
            <a:r>
              <a:rPr lang="tr-TR" sz="2000" dirty="0">
                <a:solidFill>
                  <a:srgbClr val="C00000"/>
                </a:solidFill>
                <a:latin typeface="Calibri" panose="020F0502020204030204" pitchFamily="34" charset="0"/>
                <a:cs typeface="Calibri" panose="020F0502020204030204" pitchFamily="34" charset="0"/>
              </a:rPr>
              <a:t>%100’ünden</a:t>
            </a:r>
          </a:p>
          <a:p>
            <a:r>
              <a:rPr lang="tr-TR" sz="2000" dirty="0">
                <a:solidFill>
                  <a:srgbClr val="C00000"/>
                </a:solidFill>
                <a:latin typeface="Calibri" panose="020F0502020204030204" pitchFamily="34" charset="0"/>
                <a:cs typeface="Calibri" panose="020F0502020204030204" pitchFamily="34" charset="0"/>
              </a:rPr>
              <a:t>b-) </a:t>
            </a:r>
            <a:r>
              <a:rPr lang="tr-TR" sz="2000" dirty="0">
                <a:latin typeface="Calibri" panose="020F0502020204030204" pitchFamily="34" charset="0"/>
                <a:cs typeface="Calibri" panose="020F0502020204030204" pitchFamily="34" charset="0"/>
              </a:rPr>
              <a:t>IV-VII </a:t>
            </a:r>
            <a:r>
              <a:rPr lang="tr-TR" sz="2000" dirty="0" err="1">
                <a:latin typeface="Calibri" panose="020F0502020204030204" pitchFamily="34" charset="0"/>
                <a:cs typeface="Calibri" panose="020F0502020204030204" pitchFamily="34" charset="0"/>
              </a:rPr>
              <a:t>no’lu</a:t>
            </a:r>
            <a:r>
              <a:rPr lang="tr-TR" sz="2000" dirty="0">
                <a:latin typeface="Calibri" panose="020F0502020204030204" pitchFamily="34" charset="0"/>
                <a:cs typeface="Calibri" panose="020F0502020204030204" pitchFamily="34" charset="0"/>
              </a:rPr>
              <a:t> sütunlarda gösterilen kadrolarda bulunanlar için </a:t>
            </a:r>
            <a:r>
              <a:rPr lang="tr-TR" sz="2000" dirty="0">
                <a:solidFill>
                  <a:srgbClr val="C00000"/>
                </a:solidFill>
                <a:latin typeface="Calibri" panose="020F0502020204030204" pitchFamily="34" charset="0"/>
                <a:cs typeface="Calibri" panose="020F0502020204030204" pitchFamily="34" charset="0"/>
              </a:rPr>
              <a:t>%70’inden,</a:t>
            </a:r>
          </a:p>
          <a:p>
            <a:pPr marL="0" indent="0">
              <a:buNone/>
            </a:pPr>
            <a:r>
              <a:rPr lang="tr-TR" sz="2000" dirty="0">
                <a:latin typeface="Calibri" panose="020F0502020204030204" pitchFamily="34" charset="0"/>
                <a:cs typeface="Calibri" panose="020F0502020204030204" pitchFamily="34" charset="0"/>
              </a:rPr>
              <a:t>                                                                                                     </a:t>
            </a:r>
          </a:p>
          <a:p>
            <a:pPr marL="0" indent="0">
              <a:buNone/>
            </a:pPr>
            <a:r>
              <a:rPr lang="tr-TR" sz="2000" dirty="0">
                <a:solidFill>
                  <a:srgbClr val="C00000"/>
                </a:solidFill>
                <a:latin typeface="Calibri" panose="020F0502020204030204" pitchFamily="34" charset="0"/>
                <a:cs typeface="Calibri" panose="020F0502020204030204" pitchFamily="34" charset="0"/>
              </a:rPr>
              <a:t>                                                                                                                       </a:t>
            </a:r>
            <a:r>
              <a:rPr lang="tr-TR" sz="2000" u="sng" dirty="0">
                <a:solidFill>
                  <a:srgbClr val="C00000"/>
                </a:solidFill>
                <a:latin typeface="Calibri" panose="020F0502020204030204" pitchFamily="34" charset="0"/>
                <a:cs typeface="Calibri" panose="020F0502020204030204" pitchFamily="34" charset="0"/>
              </a:rPr>
              <a:t>fazla olamaz</a:t>
            </a:r>
            <a:r>
              <a:rPr lang="tr-TR" sz="2000" u="sng" dirty="0">
                <a:solidFill>
                  <a:srgbClr val="FF0000"/>
                </a:solidFill>
                <a:latin typeface="Calibri" panose="020F0502020204030204" pitchFamily="34" charset="0"/>
                <a:cs typeface="Calibri" panose="020F0502020204030204" pitchFamily="34" charset="0"/>
              </a:rPr>
              <a:t>.</a:t>
            </a:r>
          </a:p>
          <a:p>
            <a:endParaRPr lang="tr-TR" sz="2000" b="1" dirty="0">
              <a:latin typeface="+mj-lt"/>
            </a:endParaRPr>
          </a:p>
          <a:p>
            <a:endParaRPr lang="tr-TR" dirty="0"/>
          </a:p>
        </p:txBody>
      </p:sp>
      <p:pic>
        <p:nvPicPr>
          <p:cNvPr id="4" name="Resim 3"/>
          <p:cNvPicPr>
            <a:picLocks noChangeAspect="1"/>
          </p:cNvPicPr>
          <p:nvPr/>
        </p:nvPicPr>
        <p:blipFill>
          <a:blip r:embed="rId2"/>
          <a:stretch>
            <a:fillRect/>
          </a:stretch>
        </p:blipFill>
        <p:spPr>
          <a:xfrm>
            <a:off x="9943342" y="4750419"/>
            <a:ext cx="2028032" cy="1641898"/>
          </a:xfrm>
          <a:prstGeom prst="rect">
            <a:avLst/>
          </a:prstGeom>
        </p:spPr>
      </p:pic>
    </p:spTree>
    <p:extLst>
      <p:ext uri="{BB962C8B-B14F-4D97-AF65-F5344CB8AC3E}">
        <p14:creationId xmlns:p14="http://schemas.microsoft.com/office/powerpoint/2010/main" val="40980149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5169" y="76202"/>
            <a:ext cx="9867631" cy="1418061"/>
          </a:xfrm>
        </p:spPr>
        <p:txBody>
          <a:bodyPr/>
          <a:lstStyle/>
          <a:p>
            <a:r>
              <a:rPr lang="tr-TR" b="1" dirty="0">
                <a:solidFill>
                  <a:srgbClr val="002060"/>
                </a:solidFill>
              </a:rPr>
              <a:t>SAYIŞTAY SORGUSU</a:t>
            </a:r>
          </a:p>
        </p:txBody>
      </p:sp>
      <p:sp>
        <p:nvSpPr>
          <p:cNvPr id="3" name="İçerik Yer Tutucusu 2"/>
          <p:cNvSpPr>
            <a:spLocks noGrp="1"/>
          </p:cNvSpPr>
          <p:nvPr>
            <p:ph idx="1"/>
          </p:nvPr>
        </p:nvSpPr>
        <p:spPr>
          <a:xfrm>
            <a:off x="1304694" y="785231"/>
            <a:ext cx="10805530" cy="6072769"/>
          </a:xfrm>
        </p:spPr>
        <p:txBody>
          <a:bodyPr>
            <a:normAutofit/>
          </a:bodyPr>
          <a:lstStyle/>
          <a:p>
            <a:r>
              <a:rPr lang="tr-TR" u="sng" dirty="0">
                <a:solidFill>
                  <a:srgbClr val="002060"/>
                </a:solidFill>
                <a:latin typeface="Times New Roman" panose="02020603050405020304" pitchFamily="18" charset="0"/>
                <a:cs typeface="Times New Roman" panose="02020603050405020304" pitchFamily="18" charset="0"/>
              </a:rPr>
              <a:t>SAYIŞTAY 8. DAİRESİ’NİN HARCIRAH MEVZUATI İLE İLGİLİ KARARINDA ; </a:t>
            </a:r>
          </a:p>
          <a:p>
            <a:pPr>
              <a:buFont typeface="Wingdings" panose="05000000000000000000" pitchFamily="2" charset="2"/>
              <a:buChar char="ü"/>
            </a:pPr>
            <a:r>
              <a:rPr lang="tr-TR" dirty="0">
                <a:latin typeface="Times New Roman" panose="02020603050405020304" pitchFamily="18" charset="0"/>
                <a:cs typeface="Times New Roman" panose="02020603050405020304" pitchFamily="18" charset="0"/>
              </a:rPr>
              <a:t>“International Conference on </a:t>
            </a:r>
            <a:r>
              <a:rPr lang="tr-TR" dirty="0" err="1">
                <a:latin typeface="Times New Roman" panose="02020603050405020304" pitchFamily="18" charset="0"/>
                <a:cs typeface="Times New Roman" panose="02020603050405020304" pitchFamily="18" charset="0"/>
              </a:rPr>
              <a:t>the</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Cultural</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Politics</a:t>
            </a:r>
            <a:r>
              <a:rPr lang="tr-TR" dirty="0">
                <a:latin typeface="Times New Roman" panose="02020603050405020304" pitchFamily="18" charset="0"/>
                <a:cs typeface="Times New Roman" panose="02020603050405020304" pitchFamily="18" charset="0"/>
              </a:rPr>
              <a:t> of </a:t>
            </a:r>
            <a:r>
              <a:rPr lang="tr-TR" dirty="0" err="1">
                <a:latin typeface="Times New Roman" panose="02020603050405020304" pitchFamily="18" charset="0"/>
                <a:cs typeface="Times New Roman" panose="02020603050405020304" pitchFamily="18" charset="0"/>
              </a:rPr>
              <a:t>Memory”de</a:t>
            </a:r>
            <a:r>
              <a:rPr lang="tr-TR" dirty="0">
                <a:latin typeface="Times New Roman" panose="02020603050405020304" pitchFamily="18" charset="0"/>
                <a:cs typeface="Times New Roman" panose="02020603050405020304" pitchFamily="18" charset="0"/>
              </a:rPr>
              <a:t> doktora tez çalışması üzerine sunum yapmak üzere </a:t>
            </a:r>
            <a:r>
              <a:rPr lang="tr-TR" dirty="0">
                <a:solidFill>
                  <a:srgbClr val="002060"/>
                </a:solidFill>
                <a:latin typeface="Times New Roman" panose="02020603050405020304" pitchFamily="18" charset="0"/>
                <a:cs typeface="Times New Roman" panose="02020603050405020304" pitchFamily="18" charset="0"/>
              </a:rPr>
              <a:t>13-17 Mayıs 2014 tarihleri arasında İngiltere’de görevlendirilen</a:t>
            </a:r>
            <a:r>
              <a:rPr lang="tr-TR" dirty="0">
                <a:latin typeface="Times New Roman" panose="02020603050405020304" pitchFamily="18" charset="0"/>
                <a:cs typeface="Times New Roman" panose="02020603050405020304" pitchFamily="18" charset="0"/>
              </a:rPr>
              <a:t> Sosyal Bilimler Enstitüsü Araştırma Görevlisi …………’e ait harcırah beyannamesinin incelenmesinde, Yurtdışı Gündeliklerine Dair Bakanlar Kurulu Kararının 4 üncü maddesinin ikinci fıkrası uyarınca </a:t>
            </a:r>
            <a:r>
              <a:rPr lang="tr-TR" dirty="0">
                <a:solidFill>
                  <a:schemeClr val="accent1"/>
                </a:solidFill>
                <a:latin typeface="Times New Roman" panose="02020603050405020304" pitchFamily="18" charset="0"/>
                <a:cs typeface="Times New Roman" panose="02020603050405020304" pitchFamily="18" charset="0"/>
              </a:rPr>
              <a:t>yurtdışında yatacak yer bedelinin ödenebilmesi için faturada yer alan günlük yatacak yer ücretinin günlük harcırahın % 40’ını geçmesi gerekirken, bu sınırı aşmayan konaklama ücretinin tamamının ödenmesi sonucu ……….. TL kamu zararına sebebiyet verildiği </a:t>
            </a:r>
            <a:r>
              <a:rPr lang="tr-TR" b="1" dirty="0">
                <a:latin typeface="Times New Roman" panose="02020603050405020304" pitchFamily="18" charset="0"/>
                <a:cs typeface="Times New Roman" panose="02020603050405020304" pitchFamily="18" charset="0"/>
              </a:rPr>
              <a:t>görülmüştür.</a:t>
            </a:r>
            <a:endParaRPr lang="tr-TR" dirty="0"/>
          </a:p>
        </p:txBody>
      </p:sp>
      <p:pic>
        <p:nvPicPr>
          <p:cNvPr id="4" name="Resim 3"/>
          <p:cNvPicPr>
            <a:picLocks noChangeAspect="1"/>
          </p:cNvPicPr>
          <p:nvPr/>
        </p:nvPicPr>
        <p:blipFill>
          <a:blip r:embed="rId2"/>
          <a:stretch>
            <a:fillRect/>
          </a:stretch>
        </p:blipFill>
        <p:spPr>
          <a:xfrm>
            <a:off x="9366557" y="203013"/>
            <a:ext cx="1963082" cy="1164437"/>
          </a:xfrm>
          <a:prstGeom prst="rect">
            <a:avLst/>
          </a:prstGeom>
        </p:spPr>
      </p:pic>
    </p:spTree>
    <p:extLst>
      <p:ext uri="{BB962C8B-B14F-4D97-AF65-F5344CB8AC3E}">
        <p14:creationId xmlns:p14="http://schemas.microsoft.com/office/powerpoint/2010/main" val="1081628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99331" y="112391"/>
            <a:ext cx="15112722" cy="1877965"/>
          </a:xfrm>
        </p:spPr>
        <p:txBody>
          <a:bodyPr>
            <a:normAutofit/>
          </a:bodyPr>
          <a:lstStyle/>
          <a:p>
            <a:pPr algn="l"/>
            <a:r>
              <a:rPr lang="tr-TR" b="1" dirty="0">
                <a:solidFill>
                  <a:srgbClr val="002060"/>
                </a:solidFill>
                <a:latin typeface="Book Antiqua" panose="02040602050305030304" pitchFamily="18" charset="0"/>
              </a:rPr>
              <a:t>ÖRNEK:</a:t>
            </a:r>
            <a:r>
              <a:rPr lang="tr-TR" dirty="0"/>
              <a:t/>
            </a:r>
            <a:br>
              <a:rPr lang="tr-TR" dirty="0"/>
            </a:br>
            <a:r>
              <a:rPr lang="tr-TR" sz="2000" dirty="0">
                <a:latin typeface="Calibri" panose="020F0502020204030204" pitchFamily="34" charset="0"/>
                <a:cs typeface="Calibri" panose="020F0502020204030204" pitchFamily="34" charset="0"/>
              </a:rPr>
              <a:t>1’inci derecede görevli Daire Başkanı (D) yol dahil 14 günlüğüne geçici görevle ABD’ye </a:t>
            </a:r>
            <a:br>
              <a:rPr lang="tr-TR" sz="2000" dirty="0">
                <a:latin typeface="Calibri" panose="020F0502020204030204" pitchFamily="34" charset="0"/>
                <a:cs typeface="Calibri" panose="020F0502020204030204" pitchFamily="34" charset="0"/>
              </a:rPr>
            </a:br>
            <a:r>
              <a:rPr lang="tr-TR" sz="2000" dirty="0">
                <a:latin typeface="Calibri" panose="020F0502020204030204" pitchFamily="34" charset="0"/>
                <a:cs typeface="Calibri" panose="020F0502020204030204" pitchFamily="34" charset="0"/>
              </a:rPr>
              <a:t>gönderiliyor. Kişi 12 gün konaklıyor. Daire Başkanı (D)’ye ödenecek </a:t>
            </a:r>
            <a:r>
              <a:rPr lang="tr-TR" sz="2000" b="1" dirty="0">
                <a:latin typeface="Calibri" panose="020F0502020204030204" pitchFamily="34" charset="0"/>
                <a:cs typeface="Calibri" panose="020F0502020204030204" pitchFamily="34" charset="0"/>
              </a:rPr>
              <a:t>yurtdışı konaklama </a:t>
            </a:r>
            <a:r>
              <a:rPr lang="tr-TR" sz="2000" dirty="0">
                <a:latin typeface="Calibri" panose="020F0502020204030204" pitchFamily="34" charset="0"/>
                <a:cs typeface="Calibri" panose="020F0502020204030204" pitchFamily="34" charset="0"/>
              </a:rPr>
              <a:t/>
            </a:r>
            <a:br>
              <a:rPr lang="tr-TR" sz="2000" dirty="0">
                <a:latin typeface="Calibri" panose="020F0502020204030204" pitchFamily="34" charset="0"/>
                <a:cs typeface="Calibri" panose="020F0502020204030204" pitchFamily="34" charset="0"/>
              </a:rPr>
            </a:br>
            <a:r>
              <a:rPr lang="tr-TR" sz="2000" b="1" dirty="0">
                <a:latin typeface="Calibri" panose="020F0502020204030204" pitchFamily="34" charset="0"/>
                <a:cs typeface="Calibri" panose="020F0502020204030204" pitchFamily="34" charset="0"/>
              </a:rPr>
              <a:t>giderini hesaplayınız? </a:t>
            </a:r>
            <a:endParaRPr lang="tr-TR" sz="2000" b="1" dirty="0">
              <a:solidFill>
                <a:srgbClr val="002060"/>
              </a:solidFill>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1795808" y="1204021"/>
            <a:ext cx="10205273" cy="5513302"/>
          </a:xfrm>
        </p:spPr>
        <p:txBody>
          <a:bodyPr>
            <a:normAutofit lnSpcReduction="10000"/>
          </a:bodyPr>
          <a:lstStyle/>
          <a:p>
            <a:endParaRPr lang="tr-TR" dirty="0"/>
          </a:p>
          <a:p>
            <a:r>
              <a:rPr lang="tr-TR" b="1" u="sng" dirty="0">
                <a:solidFill>
                  <a:srgbClr val="002060"/>
                </a:solidFill>
                <a:latin typeface="Calibri" panose="020F0502020204030204" pitchFamily="34" charset="0"/>
                <a:cs typeface="Calibri" panose="020F0502020204030204" pitchFamily="34" charset="0"/>
              </a:rPr>
              <a:t>Konaklama Ücreti 100$ ise; </a:t>
            </a:r>
          </a:p>
          <a:p>
            <a:pPr marL="0" indent="0">
              <a:buNone/>
            </a:pPr>
            <a:r>
              <a:rPr lang="tr-TR" b="1" u="sng" dirty="0">
                <a:solidFill>
                  <a:srgbClr val="002060"/>
                </a:solidFill>
                <a:latin typeface="Calibri" panose="020F0502020204030204" pitchFamily="34" charset="0"/>
                <a:cs typeface="Calibri" panose="020F0502020204030204" pitchFamily="34" charset="0"/>
              </a:rPr>
              <a:t>VERİLER </a:t>
            </a:r>
            <a:endParaRPr lang="tr-TR" u="sng" dirty="0">
              <a:solidFill>
                <a:srgbClr val="002060"/>
              </a:solidFill>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ABD için gündelik (</a:t>
            </a:r>
            <a:r>
              <a:rPr lang="tr-TR" dirty="0" err="1">
                <a:latin typeface="Calibri" panose="020F0502020204030204" pitchFamily="34" charset="0"/>
                <a:cs typeface="Calibri" panose="020F0502020204030204" pitchFamily="34" charset="0"/>
              </a:rPr>
              <a:t>IV.sütun</a:t>
            </a:r>
            <a:r>
              <a:rPr lang="tr-TR" dirty="0">
                <a:latin typeface="Calibri" panose="020F0502020204030204" pitchFamily="34" charset="0"/>
                <a:cs typeface="Calibri" panose="020F0502020204030204" pitchFamily="34" charset="0"/>
              </a:rPr>
              <a:t>) : 110$ </a:t>
            </a:r>
          </a:p>
          <a:p>
            <a:r>
              <a:rPr lang="tr-TR" dirty="0">
                <a:latin typeface="Calibri" panose="020F0502020204030204" pitchFamily="34" charset="0"/>
                <a:cs typeface="Calibri" panose="020F0502020204030204" pitchFamily="34" charset="0"/>
              </a:rPr>
              <a:t>Artırımlı gündelik </a:t>
            </a:r>
            <a:r>
              <a:rPr lang="tr-TR" dirty="0">
                <a:solidFill>
                  <a:srgbClr val="FF0000"/>
                </a:solidFill>
                <a:latin typeface="Calibri" panose="020F0502020204030204" pitchFamily="34" charset="0"/>
                <a:cs typeface="Calibri" panose="020F0502020204030204" pitchFamily="34" charset="0"/>
              </a:rPr>
              <a:t>(ilk 10 gün %50)</a:t>
            </a:r>
            <a:r>
              <a:rPr lang="tr-TR" dirty="0">
                <a:latin typeface="Calibri" panose="020F0502020204030204" pitchFamily="34" charset="0"/>
                <a:cs typeface="Calibri" panose="020F0502020204030204" pitchFamily="34" charset="0"/>
              </a:rPr>
              <a:t> : 165$ </a:t>
            </a:r>
          </a:p>
          <a:p>
            <a:r>
              <a:rPr lang="tr-TR" dirty="0">
                <a:latin typeface="Calibri" panose="020F0502020204030204" pitchFamily="34" charset="0"/>
                <a:cs typeface="Calibri" panose="020F0502020204030204" pitchFamily="34" charset="0"/>
              </a:rPr>
              <a:t>Artırımlı gündeliğin %40’ı : 66$ </a:t>
            </a:r>
          </a:p>
          <a:p>
            <a:r>
              <a:rPr lang="tr-TR" dirty="0">
                <a:latin typeface="Calibri" panose="020F0502020204030204" pitchFamily="34" charset="0"/>
                <a:cs typeface="Calibri" panose="020F0502020204030204" pitchFamily="34" charset="0"/>
              </a:rPr>
              <a:t>Artırımlı gündeliğin %70’i : 115.5$</a:t>
            </a:r>
          </a:p>
          <a:p>
            <a:r>
              <a:rPr lang="tr-TR" dirty="0">
                <a:latin typeface="Calibri" panose="020F0502020204030204" pitchFamily="34" charset="0"/>
                <a:cs typeface="Calibri" panose="020F0502020204030204" pitchFamily="34" charset="0"/>
              </a:rPr>
              <a:t>Konaklama Ücreti : 100$                                                                                    </a:t>
            </a:r>
          </a:p>
          <a:p>
            <a:r>
              <a:rPr lang="tr-TR" dirty="0">
                <a:latin typeface="Calibri" panose="020F0502020204030204" pitchFamily="34" charset="0"/>
                <a:cs typeface="Calibri" panose="020F0502020204030204" pitchFamily="34" charset="0"/>
              </a:rPr>
              <a:t>Artırımlı gündeliğin %40’nı aşan kısmın %70’i: (100-66=34)x0.70= </a:t>
            </a:r>
            <a:r>
              <a:rPr lang="tr-TR" b="1" dirty="0">
                <a:solidFill>
                  <a:srgbClr val="002060"/>
                </a:solidFill>
                <a:latin typeface="Calibri" panose="020F0502020204030204" pitchFamily="34" charset="0"/>
                <a:cs typeface="Calibri" panose="020F0502020204030204" pitchFamily="34" charset="0"/>
              </a:rPr>
              <a:t>23.8$ </a:t>
            </a:r>
          </a:p>
          <a:p>
            <a:pPr marL="0" indent="0">
              <a:buNone/>
            </a:pPr>
            <a:r>
              <a:rPr lang="tr-TR" b="1" u="sng" dirty="0">
                <a:solidFill>
                  <a:srgbClr val="002060"/>
                </a:solidFill>
                <a:latin typeface="Calibri" panose="020F0502020204030204" pitchFamily="34" charset="0"/>
                <a:cs typeface="Calibri" panose="020F0502020204030204" pitchFamily="34" charset="0"/>
              </a:rPr>
              <a:t>Kişiye Ödenebilecek Konaklama Gideri;</a:t>
            </a:r>
            <a:r>
              <a:rPr lang="tr-TR" b="1" dirty="0">
                <a:solidFill>
                  <a:srgbClr val="002060"/>
                </a:solidFill>
                <a:latin typeface="Calibri" panose="020F0502020204030204" pitchFamily="34" charset="0"/>
                <a:cs typeface="Calibri" panose="020F0502020204030204" pitchFamily="34" charset="0"/>
              </a:rPr>
              <a:t>  </a:t>
            </a:r>
            <a:r>
              <a:rPr lang="tr-TR" b="1" dirty="0">
                <a:latin typeface="Calibri" panose="020F0502020204030204" pitchFamily="34" charset="0"/>
                <a:cs typeface="Calibri" panose="020F0502020204030204" pitchFamily="34" charset="0"/>
              </a:rPr>
              <a:t>                                          </a:t>
            </a:r>
            <a:r>
              <a:rPr lang="tr-TR" sz="1000" dirty="0">
                <a:solidFill>
                  <a:srgbClr val="002060"/>
                </a:solidFill>
                <a:latin typeface="Calibri" panose="020F0502020204030204" pitchFamily="34" charset="0"/>
                <a:cs typeface="Calibri" panose="020F0502020204030204" pitchFamily="34" charset="0"/>
              </a:rPr>
              <a:t>(artırımlı gündeliğin %70 ini geçemez)   </a:t>
            </a:r>
            <a:r>
              <a:rPr lang="tr-TR" dirty="0">
                <a:solidFill>
                  <a:srgbClr val="002060"/>
                </a:solidFill>
                <a:latin typeface="Calibri" panose="020F0502020204030204" pitchFamily="34" charset="0"/>
                <a:cs typeface="Calibri" panose="020F0502020204030204" pitchFamily="34" charset="0"/>
              </a:rPr>
              <a:t>                                                                                                   </a:t>
            </a:r>
          </a:p>
          <a:p>
            <a:pPr>
              <a:buFont typeface="Arial" panose="020B0604020202020204" pitchFamily="34" charset="0"/>
              <a:buChar char="•"/>
            </a:pPr>
            <a:r>
              <a:rPr lang="tr-TR" dirty="0" err="1">
                <a:latin typeface="Calibri" panose="020F0502020204030204" pitchFamily="34" charset="0"/>
                <a:cs typeface="Calibri" panose="020F0502020204030204" pitchFamily="34" charset="0"/>
              </a:rPr>
              <a:t>BKK’nın</a:t>
            </a:r>
            <a:r>
              <a:rPr lang="tr-TR" dirty="0">
                <a:latin typeface="Calibri" panose="020F0502020204030204" pitchFamily="34" charset="0"/>
                <a:cs typeface="Calibri" panose="020F0502020204030204" pitchFamily="34" charset="0"/>
              </a:rPr>
              <a:t> 4.maddesine göre; 10x23.8= </a:t>
            </a:r>
            <a:r>
              <a:rPr lang="tr-TR" b="1" dirty="0">
                <a:solidFill>
                  <a:srgbClr val="002060"/>
                </a:solidFill>
                <a:latin typeface="Calibri" panose="020F0502020204030204" pitchFamily="34" charset="0"/>
                <a:cs typeface="Calibri" panose="020F0502020204030204" pitchFamily="34" charset="0"/>
              </a:rPr>
              <a:t>238$   </a:t>
            </a:r>
            <a:endParaRPr lang="tr-TR" dirty="0">
              <a:solidFill>
                <a:srgbClr val="002060"/>
              </a:solidFill>
              <a:latin typeface="Calibri" panose="020F0502020204030204" pitchFamily="34" charset="0"/>
              <a:cs typeface="Calibri" panose="020F0502020204030204" pitchFamily="34" charset="0"/>
            </a:endParaRPr>
          </a:p>
        </p:txBody>
      </p:sp>
      <p:pic>
        <p:nvPicPr>
          <p:cNvPr id="5" name="Resim 4"/>
          <p:cNvPicPr>
            <a:picLocks noChangeAspect="1"/>
          </p:cNvPicPr>
          <p:nvPr/>
        </p:nvPicPr>
        <p:blipFill>
          <a:blip r:embed="rId2"/>
          <a:stretch>
            <a:fillRect/>
          </a:stretch>
        </p:blipFill>
        <p:spPr>
          <a:xfrm>
            <a:off x="1580151" y="255634"/>
            <a:ext cx="1319180" cy="1591481"/>
          </a:xfrm>
          <a:prstGeom prst="rect">
            <a:avLst/>
          </a:prstGeom>
        </p:spPr>
      </p:pic>
      <p:cxnSp>
        <p:nvCxnSpPr>
          <p:cNvPr id="6" name="Düz Ok Bağlayıcısı 5"/>
          <p:cNvCxnSpPr/>
          <p:nvPr/>
        </p:nvCxnSpPr>
        <p:spPr>
          <a:xfrm>
            <a:off x="10611059" y="5526594"/>
            <a:ext cx="10049" cy="32154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7189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533832" y="164704"/>
            <a:ext cx="10520516" cy="11795537"/>
          </a:xfrm>
          <a:prstGeom prst="rect">
            <a:avLst/>
          </a:prstGeom>
        </p:spPr>
        <p:txBody>
          <a:bodyPr wrap="square">
            <a:spAutoFit/>
          </a:bodyPr>
          <a:lstStyle/>
          <a:p>
            <a:endParaRPr lang="tr-TR" sz="1050" dirty="0">
              <a:solidFill>
                <a:srgbClr val="000000"/>
              </a:solidFill>
              <a:latin typeface="Comic Sans MS" panose="030F0702030302020204" pitchFamily="66" charset="0"/>
            </a:endParaRPr>
          </a:p>
          <a:p>
            <a:r>
              <a:rPr lang="tr-TR" sz="2800" b="1" u="sng" dirty="0">
                <a:solidFill>
                  <a:srgbClr val="002060"/>
                </a:solidFill>
                <a:latin typeface="Calibri" panose="020F0502020204030204" pitchFamily="34" charset="0"/>
                <a:cs typeface="Calibri" panose="020F0502020204030204" pitchFamily="34" charset="0"/>
              </a:rPr>
              <a:t>CEVAP:</a:t>
            </a:r>
          </a:p>
          <a:p>
            <a:r>
              <a:rPr lang="tr-TR" sz="2400" b="1" u="sng" dirty="0">
                <a:solidFill>
                  <a:srgbClr val="002060"/>
                </a:solidFill>
                <a:latin typeface="Calibri" panose="020F0502020204030204" pitchFamily="34" charset="0"/>
                <a:cs typeface="Calibri" panose="020F0502020204030204" pitchFamily="34" charset="0"/>
              </a:rPr>
              <a:t>Konaklama Ücreti 250$ ise;</a:t>
            </a:r>
          </a:p>
          <a:p>
            <a:endParaRPr lang="tr-TR" sz="2400" b="1" u="sng" dirty="0">
              <a:solidFill>
                <a:srgbClr val="002060"/>
              </a:solidFill>
              <a:latin typeface="Calibri" panose="020F0502020204030204" pitchFamily="34" charset="0"/>
              <a:cs typeface="Calibri" panose="020F0502020204030204" pitchFamily="34" charset="0"/>
            </a:endParaRPr>
          </a:p>
          <a:p>
            <a:r>
              <a:rPr lang="tr-TR" sz="2400" b="1" dirty="0">
                <a:solidFill>
                  <a:srgbClr val="002060"/>
                </a:solidFill>
                <a:latin typeface="Calibri" panose="020F0502020204030204" pitchFamily="34" charset="0"/>
                <a:cs typeface="Calibri" panose="020F0502020204030204" pitchFamily="34" charset="0"/>
              </a:rPr>
              <a:t>VERİLER</a:t>
            </a:r>
            <a:r>
              <a:rPr lang="tr-TR" sz="2400" b="1" dirty="0">
                <a:latin typeface="Calibri" panose="020F0502020204030204" pitchFamily="34" charset="0"/>
                <a:cs typeface="Calibri" panose="020F0502020204030204" pitchFamily="34" charset="0"/>
              </a:rPr>
              <a:t> </a:t>
            </a:r>
            <a:endParaRPr lang="tr-TR"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tr-TR" sz="2400" dirty="0">
                <a:latin typeface="Calibri" panose="020F0502020204030204" pitchFamily="34" charset="0"/>
                <a:cs typeface="Calibri" panose="020F0502020204030204" pitchFamily="34" charset="0"/>
              </a:rPr>
              <a:t>ABD için gündelik (</a:t>
            </a:r>
            <a:r>
              <a:rPr lang="tr-TR" sz="2400" dirty="0" err="1">
                <a:latin typeface="Calibri" panose="020F0502020204030204" pitchFamily="34" charset="0"/>
                <a:cs typeface="Calibri" panose="020F0502020204030204" pitchFamily="34" charset="0"/>
              </a:rPr>
              <a:t>IV.sütun</a:t>
            </a:r>
            <a:r>
              <a:rPr lang="tr-TR" sz="2400" dirty="0">
                <a:latin typeface="Calibri" panose="020F0502020204030204" pitchFamily="34" charset="0"/>
                <a:cs typeface="Calibri" panose="020F0502020204030204" pitchFamily="34" charset="0"/>
              </a:rPr>
              <a:t>) : 110$ </a:t>
            </a:r>
          </a:p>
          <a:p>
            <a:pPr marL="342900" indent="-342900">
              <a:buFont typeface="Arial" panose="020B0604020202020204" pitchFamily="34" charset="0"/>
              <a:buChar char="•"/>
            </a:pPr>
            <a:r>
              <a:rPr lang="tr-TR" sz="2400" dirty="0">
                <a:latin typeface="Calibri" panose="020F0502020204030204" pitchFamily="34" charset="0"/>
                <a:cs typeface="Calibri" panose="020F0502020204030204" pitchFamily="34" charset="0"/>
              </a:rPr>
              <a:t>Artırımlı gündelik </a:t>
            </a:r>
            <a:r>
              <a:rPr lang="tr-TR" sz="2400" dirty="0">
                <a:solidFill>
                  <a:srgbClr val="FF0000"/>
                </a:solidFill>
                <a:latin typeface="Calibri" panose="020F0502020204030204" pitchFamily="34" charset="0"/>
                <a:cs typeface="Calibri" panose="020F0502020204030204" pitchFamily="34" charset="0"/>
              </a:rPr>
              <a:t>(ilk 10 gün %50) </a:t>
            </a:r>
            <a:r>
              <a:rPr lang="tr-TR" sz="2400" dirty="0">
                <a:latin typeface="Calibri" panose="020F0502020204030204" pitchFamily="34" charset="0"/>
                <a:cs typeface="Calibri" panose="020F0502020204030204" pitchFamily="34" charset="0"/>
              </a:rPr>
              <a:t>: 165$ </a:t>
            </a:r>
          </a:p>
          <a:p>
            <a:pPr marL="342900" indent="-342900">
              <a:buFont typeface="Arial" panose="020B0604020202020204" pitchFamily="34" charset="0"/>
              <a:buChar char="•"/>
            </a:pPr>
            <a:r>
              <a:rPr lang="tr-TR" sz="2400" dirty="0">
                <a:latin typeface="Calibri" panose="020F0502020204030204" pitchFamily="34" charset="0"/>
                <a:cs typeface="Calibri" panose="020F0502020204030204" pitchFamily="34" charset="0"/>
              </a:rPr>
              <a:t>Artırımlı gündeliğin %40’ı : 66$ </a:t>
            </a:r>
          </a:p>
          <a:p>
            <a:pPr marL="342900" indent="-342900">
              <a:buFont typeface="Arial" panose="020B0604020202020204" pitchFamily="34" charset="0"/>
              <a:buChar char="•"/>
            </a:pPr>
            <a:r>
              <a:rPr lang="tr-TR" sz="2400" dirty="0">
                <a:latin typeface="Calibri" panose="020F0502020204030204" pitchFamily="34" charset="0"/>
                <a:cs typeface="Calibri" panose="020F0502020204030204" pitchFamily="34" charset="0"/>
              </a:rPr>
              <a:t>Artırımlı gündeliğin %70’i : 115.5$</a:t>
            </a:r>
          </a:p>
          <a:p>
            <a:pPr marL="342900" indent="-342900">
              <a:buFont typeface="Arial" panose="020B0604020202020204" pitchFamily="34" charset="0"/>
              <a:buChar char="•"/>
            </a:pPr>
            <a:r>
              <a:rPr lang="tr-TR" sz="2400" dirty="0">
                <a:latin typeface="Calibri" panose="020F0502020204030204" pitchFamily="34" charset="0"/>
                <a:cs typeface="Calibri" panose="020F0502020204030204" pitchFamily="34" charset="0"/>
              </a:rPr>
              <a:t>Konaklama Ücreti : 250$ </a:t>
            </a:r>
          </a:p>
          <a:p>
            <a:pPr marL="342900" indent="-342900">
              <a:buFont typeface="Arial" panose="020B0604020202020204" pitchFamily="34" charset="0"/>
              <a:buChar char="•"/>
            </a:pPr>
            <a:r>
              <a:rPr lang="tr-TR" sz="2400" dirty="0">
                <a:latin typeface="Calibri" panose="020F0502020204030204" pitchFamily="34" charset="0"/>
                <a:cs typeface="Calibri" panose="020F0502020204030204" pitchFamily="34" charset="0"/>
              </a:rPr>
              <a:t>Artırımlı gündeliğin %40’nı aşan kısmın %70’i: (250-66=184)x0.70= </a:t>
            </a:r>
            <a:r>
              <a:rPr lang="tr-TR" sz="2400" b="1" dirty="0">
                <a:solidFill>
                  <a:srgbClr val="002060"/>
                </a:solidFill>
                <a:latin typeface="Calibri" panose="020F0502020204030204" pitchFamily="34" charset="0"/>
                <a:cs typeface="Calibri" panose="020F0502020204030204" pitchFamily="34" charset="0"/>
              </a:rPr>
              <a:t>128.8$</a:t>
            </a:r>
            <a:r>
              <a:rPr lang="tr-TR" sz="2400" dirty="0">
                <a:latin typeface="Calibri" panose="020F0502020204030204" pitchFamily="34" charset="0"/>
                <a:cs typeface="Calibri" panose="020F0502020204030204" pitchFamily="34" charset="0"/>
              </a:rPr>
              <a:t> </a:t>
            </a:r>
            <a:r>
              <a:rPr lang="tr-TR" sz="2400" b="1" dirty="0">
                <a:solidFill>
                  <a:srgbClr val="002060"/>
                </a:solidFill>
                <a:latin typeface="Calibri" panose="020F0502020204030204" pitchFamily="34" charset="0"/>
                <a:cs typeface="Calibri" panose="020F0502020204030204" pitchFamily="34" charset="0"/>
              </a:rPr>
              <a:t>(artırımlı gündeliğin %70’ni  geçemez)</a:t>
            </a:r>
          </a:p>
          <a:p>
            <a:endParaRPr lang="tr-TR" sz="2400" dirty="0">
              <a:solidFill>
                <a:srgbClr val="002060"/>
              </a:solidFill>
              <a:latin typeface="Calibri" panose="020F0502020204030204" pitchFamily="34" charset="0"/>
              <a:cs typeface="Calibri" panose="020F0502020204030204" pitchFamily="34" charset="0"/>
            </a:endParaRPr>
          </a:p>
          <a:p>
            <a:r>
              <a:rPr lang="tr-TR" sz="2400" b="1" u="sng" dirty="0">
                <a:solidFill>
                  <a:srgbClr val="002060"/>
                </a:solidFill>
                <a:latin typeface="Calibri" panose="020F0502020204030204" pitchFamily="34" charset="0"/>
                <a:cs typeface="Calibri" panose="020F0502020204030204" pitchFamily="34" charset="0"/>
              </a:rPr>
              <a:t>Kişiye Ödenebilecek Konaklama Gideri;  </a:t>
            </a:r>
          </a:p>
          <a:p>
            <a:endParaRPr lang="tr-TR" sz="2400" dirty="0"/>
          </a:p>
          <a:p>
            <a:pPr marL="342900" indent="-342900">
              <a:buFont typeface="Arial" panose="020B0604020202020204" pitchFamily="34" charset="0"/>
              <a:buChar char="•"/>
            </a:pPr>
            <a:r>
              <a:rPr lang="tr-TR" sz="2400" dirty="0" err="1">
                <a:latin typeface="Calibri" panose="020F0502020204030204" pitchFamily="34" charset="0"/>
                <a:cs typeface="Calibri" panose="020F0502020204030204" pitchFamily="34" charset="0"/>
              </a:rPr>
              <a:t>BKK’nın</a:t>
            </a:r>
            <a:r>
              <a:rPr lang="tr-TR" sz="2400" dirty="0">
                <a:latin typeface="Calibri" panose="020F0502020204030204" pitchFamily="34" charset="0"/>
                <a:cs typeface="Calibri" panose="020F0502020204030204" pitchFamily="34" charset="0"/>
              </a:rPr>
              <a:t> 4.maddesine göre; 10x</a:t>
            </a:r>
            <a:r>
              <a:rPr lang="tr-TR" sz="2400" dirty="0">
                <a:solidFill>
                  <a:srgbClr val="FF0000"/>
                </a:solidFill>
                <a:latin typeface="Calibri" panose="020F0502020204030204" pitchFamily="34" charset="0"/>
                <a:cs typeface="Calibri" panose="020F0502020204030204" pitchFamily="34" charset="0"/>
              </a:rPr>
              <a:t>(165x%70)</a:t>
            </a:r>
            <a:r>
              <a:rPr lang="tr-TR" sz="2400" dirty="0">
                <a:latin typeface="Calibri" panose="020F0502020204030204" pitchFamily="34" charset="0"/>
                <a:cs typeface="Calibri" panose="020F0502020204030204" pitchFamily="34" charset="0"/>
              </a:rPr>
              <a:t>115.5$= </a:t>
            </a:r>
            <a:r>
              <a:rPr lang="tr-TR" sz="2400" b="1" dirty="0">
                <a:solidFill>
                  <a:srgbClr val="002060"/>
                </a:solidFill>
                <a:latin typeface="Calibri" panose="020F0502020204030204" pitchFamily="34" charset="0"/>
                <a:cs typeface="Calibri" panose="020F0502020204030204" pitchFamily="34" charset="0"/>
              </a:rPr>
              <a:t>1.155$ </a:t>
            </a:r>
            <a:endParaRPr lang="tr-TR" sz="2400" b="1" u="sng" dirty="0">
              <a:solidFill>
                <a:srgbClr val="002060"/>
              </a:solidFill>
              <a:latin typeface="Calibri" panose="020F0502020204030204" pitchFamily="34" charset="0"/>
              <a:cs typeface="Calibri" panose="020F0502020204030204" pitchFamily="34" charset="0"/>
            </a:endParaRPr>
          </a:p>
          <a:p>
            <a:endParaRPr lang="tr-TR" sz="2400" b="1" u="sng" dirty="0">
              <a:latin typeface="Calibri" panose="020F0502020204030204" pitchFamily="34" charset="0"/>
              <a:cs typeface="Calibri" panose="020F0502020204030204" pitchFamily="34" charset="0"/>
            </a:endParaRPr>
          </a:p>
          <a:p>
            <a:endParaRPr lang="tr-TR" sz="2000" b="1" dirty="0">
              <a:latin typeface="Calibri" panose="020F0502020204030204" pitchFamily="34" charset="0"/>
              <a:cs typeface="Calibri" panose="020F0502020204030204" pitchFamily="34"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endParaRPr lang="tr-TR" b="1" dirty="0">
              <a:latin typeface="Comic Sans MS" panose="030F0702030302020204" pitchFamily="66" charset="0"/>
            </a:endParaRPr>
          </a:p>
          <a:p>
            <a:r>
              <a:rPr lang="tr-TR" b="1" dirty="0">
                <a:latin typeface="Comic Sans MS" panose="030F0702030302020204" pitchFamily="66" charset="0"/>
              </a:rPr>
              <a:t> </a:t>
            </a:r>
            <a:endParaRPr lang="tr-TR" dirty="0"/>
          </a:p>
        </p:txBody>
      </p:sp>
      <p:pic>
        <p:nvPicPr>
          <p:cNvPr id="3" name="Resim 2"/>
          <p:cNvPicPr>
            <a:picLocks noChangeAspect="1"/>
          </p:cNvPicPr>
          <p:nvPr/>
        </p:nvPicPr>
        <p:blipFill>
          <a:blip r:embed="rId2"/>
          <a:stretch>
            <a:fillRect/>
          </a:stretch>
        </p:blipFill>
        <p:spPr>
          <a:xfrm>
            <a:off x="8398052" y="300922"/>
            <a:ext cx="2908044" cy="2908044"/>
          </a:xfrm>
          <a:prstGeom prst="rect">
            <a:avLst/>
          </a:prstGeom>
        </p:spPr>
      </p:pic>
    </p:spTree>
    <p:extLst>
      <p:ext uri="{BB962C8B-B14F-4D97-AF65-F5344CB8AC3E}">
        <p14:creationId xmlns:p14="http://schemas.microsoft.com/office/powerpoint/2010/main" val="2432891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002060"/>
                </a:solidFill>
                <a:latin typeface="Book Antiqua" panose="02040602050305030304" pitchFamily="18" charset="0"/>
              </a:rPr>
              <a:t>SÜREKLİ GÖREV YOLLUĞU </a:t>
            </a:r>
            <a:endParaRPr lang="tr-TR" dirty="0">
              <a:solidFill>
                <a:srgbClr val="002060"/>
              </a:solidFill>
              <a:latin typeface="Book Antiqua" panose="02040602050305030304" pitchFamily="18" charset="0"/>
            </a:endParaRPr>
          </a:p>
        </p:txBody>
      </p:sp>
      <p:sp>
        <p:nvSpPr>
          <p:cNvPr id="3" name="İçerik Yer Tutucusu 2"/>
          <p:cNvSpPr>
            <a:spLocks noGrp="1"/>
          </p:cNvSpPr>
          <p:nvPr>
            <p:ph idx="1"/>
          </p:nvPr>
        </p:nvSpPr>
        <p:spPr>
          <a:xfrm>
            <a:off x="1484311" y="2438399"/>
            <a:ext cx="10018713" cy="3124201"/>
          </a:xfrm>
        </p:spPr>
        <p:txBody>
          <a:bodyPr/>
          <a:lstStyle/>
          <a:p>
            <a:pPr marL="0" indent="0">
              <a:buNone/>
            </a:pPr>
            <a:r>
              <a:rPr lang="tr-TR" dirty="0">
                <a:latin typeface="Calibri" panose="020F0502020204030204" pitchFamily="34" charset="0"/>
                <a:cs typeface="Calibri" panose="020F0502020204030204" pitchFamily="34" charset="0"/>
              </a:rPr>
              <a:t>Yurt içinde veya yurt dışında sürekli bir göreve naklen atananlara ödenir ve </a:t>
            </a:r>
          </a:p>
          <a:p>
            <a:r>
              <a:rPr lang="tr-TR" b="1" dirty="0">
                <a:latin typeface="Calibri" panose="020F0502020204030204" pitchFamily="34" charset="0"/>
                <a:cs typeface="Calibri" panose="020F0502020204030204" pitchFamily="34" charset="0"/>
              </a:rPr>
              <a:t>Yol masrafı </a:t>
            </a:r>
          </a:p>
          <a:p>
            <a:r>
              <a:rPr lang="tr-TR" b="1" dirty="0">
                <a:latin typeface="Calibri" panose="020F0502020204030204" pitchFamily="34" charset="0"/>
                <a:cs typeface="Calibri" panose="020F0502020204030204" pitchFamily="34" charset="0"/>
              </a:rPr>
              <a:t>Gündelik </a:t>
            </a:r>
          </a:p>
          <a:p>
            <a:r>
              <a:rPr lang="tr-TR" b="1" dirty="0">
                <a:latin typeface="Calibri" panose="020F0502020204030204" pitchFamily="34" charset="0"/>
                <a:cs typeface="Calibri" panose="020F0502020204030204" pitchFamily="34" charset="0"/>
              </a:rPr>
              <a:t>Aile masrafı </a:t>
            </a:r>
          </a:p>
          <a:p>
            <a:r>
              <a:rPr lang="tr-TR" b="1" dirty="0">
                <a:latin typeface="Calibri" panose="020F0502020204030204" pitchFamily="34" charset="0"/>
                <a:cs typeface="Calibri" panose="020F0502020204030204" pitchFamily="34" charset="0"/>
              </a:rPr>
              <a:t>Yer değiştirme masrafı</a:t>
            </a:r>
            <a:r>
              <a:rPr lang="tr-TR" dirty="0">
                <a:latin typeface="Calibri" panose="020F0502020204030204" pitchFamily="34" charset="0"/>
                <a:cs typeface="Calibri" panose="020F0502020204030204" pitchFamily="34" charset="0"/>
              </a:rPr>
              <a:t>ndan oluşur.</a:t>
            </a:r>
          </a:p>
          <a:p>
            <a:pPr marL="0" indent="0">
              <a:buNone/>
            </a:pPr>
            <a:endParaRPr lang="tr-TR" dirty="0"/>
          </a:p>
        </p:txBody>
      </p:sp>
      <p:pic>
        <p:nvPicPr>
          <p:cNvPr id="4" name="Resim 3"/>
          <p:cNvPicPr>
            <a:picLocks noChangeAspect="1"/>
          </p:cNvPicPr>
          <p:nvPr/>
        </p:nvPicPr>
        <p:blipFill>
          <a:blip r:embed="rId2"/>
          <a:stretch>
            <a:fillRect/>
          </a:stretch>
        </p:blipFill>
        <p:spPr>
          <a:xfrm>
            <a:off x="7364634" y="3727699"/>
            <a:ext cx="2967607" cy="2483529"/>
          </a:xfrm>
          <a:prstGeom prst="rect">
            <a:avLst/>
          </a:prstGeom>
        </p:spPr>
      </p:pic>
    </p:spTree>
    <p:extLst>
      <p:ext uri="{BB962C8B-B14F-4D97-AF65-F5344CB8AC3E}">
        <p14:creationId xmlns:p14="http://schemas.microsoft.com/office/powerpoint/2010/main" val="17394540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05591" y="0"/>
            <a:ext cx="9913016" cy="1546941"/>
          </a:xfrm>
        </p:spPr>
        <p:txBody>
          <a:bodyPr>
            <a:normAutofit/>
          </a:bodyPr>
          <a:lstStyle/>
          <a:p>
            <a:r>
              <a:rPr lang="tr-TR" b="1" dirty="0">
                <a:solidFill>
                  <a:srgbClr val="002060"/>
                </a:solidFill>
                <a:latin typeface="Book Antiqua" panose="02040602050305030304" pitchFamily="18" charset="0"/>
              </a:rPr>
              <a:t>YURTİÇİNDEN YER DEĞİŞTİRME MASRAFI:</a:t>
            </a:r>
          </a:p>
        </p:txBody>
      </p:sp>
      <p:sp>
        <p:nvSpPr>
          <p:cNvPr id="3" name="İçerik Yer Tutucusu 2"/>
          <p:cNvSpPr>
            <a:spLocks noGrp="1"/>
          </p:cNvSpPr>
          <p:nvPr>
            <p:ph idx="1"/>
          </p:nvPr>
        </p:nvSpPr>
        <p:spPr>
          <a:xfrm>
            <a:off x="1181686" y="1546941"/>
            <a:ext cx="11192305" cy="5563329"/>
          </a:xfrm>
        </p:spPr>
        <p:txBody>
          <a:bodyPr>
            <a:normAutofit fontScale="92500"/>
          </a:bodyPr>
          <a:lstStyle/>
          <a:p>
            <a:pPr marL="0" indent="0">
              <a:buNone/>
            </a:pPr>
            <a:r>
              <a:rPr lang="tr-TR" sz="2000" dirty="0">
                <a:latin typeface="Calibri" panose="020F0502020204030204" pitchFamily="34" charset="0"/>
                <a:cs typeface="Calibri" panose="020F0502020204030204" pitchFamily="34" charset="0"/>
              </a:rPr>
              <a:t>Yurtiçinde yer değiştirme(sürekli görev) masrafı memur veya hizmetlinin;</a:t>
            </a:r>
          </a:p>
          <a:p>
            <a:r>
              <a:rPr lang="tr-TR" sz="2000" dirty="0">
                <a:latin typeface="Calibri" panose="020F0502020204030204" pitchFamily="34" charset="0"/>
                <a:cs typeface="Calibri" panose="020F0502020204030204" pitchFamily="34" charset="0"/>
              </a:rPr>
              <a:t>(a)Kendisi için yurtiçi gündeliğinin </a:t>
            </a:r>
            <a:r>
              <a:rPr lang="tr-TR" sz="2000" dirty="0">
                <a:solidFill>
                  <a:srgbClr val="FF0000"/>
                </a:solidFill>
                <a:latin typeface="Calibri" panose="020F0502020204030204" pitchFamily="34" charset="0"/>
                <a:cs typeface="Calibri" panose="020F0502020204030204" pitchFamily="34" charset="0"/>
              </a:rPr>
              <a:t>yirmi katı</a:t>
            </a:r>
          </a:p>
          <a:p>
            <a:r>
              <a:rPr lang="tr-TR" sz="2000" dirty="0">
                <a:latin typeface="Calibri" panose="020F0502020204030204" pitchFamily="34" charset="0"/>
                <a:cs typeface="Calibri" panose="020F0502020204030204" pitchFamily="34" charset="0"/>
              </a:rPr>
              <a:t>(b)Harcıraha </a:t>
            </a:r>
            <a:r>
              <a:rPr lang="tr-TR" sz="2000" dirty="0" err="1">
                <a:latin typeface="Calibri" panose="020F0502020204030204" pitchFamily="34" charset="0"/>
                <a:cs typeface="Calibri" panose="020F0502020204030204" pitchFamily="34" charset="0"/>
              </a:rPr>
              <a:t>müstehak</a:t>
            </a:r>
            <a:r>
              <a:rPr lang="tr-TR" sz="2000" dirty="0">
                <a:latin typeface="Calibri" panose="020F0502020204030204" pitchFamily="34" charset="0"/>
                <a:cs typeface="Calibri" panose="020F0502020204030204" pitchFamily="34" charset="0"/>
              </a:rPr>
              <a:t> aile fertlerinin her biri için yurtiçi gündeliğinin </a:t>
            </a:r>
            <a:r>
              <a:rPr lang="tr-TR" sz="2000" dirty="0">
                <a:solidFill>
                  <a:srgbClr val="FF0000"/>
                </a:solidFill>
                <a:latin typeface="Calibri" panose="020F0502020204030204" pitchFamily="34" charset="0"/>
                <a:cs typeface="Calibri" panose="020F0502020204030204" pitchFamily="34" charset="0"/>
              </a:rPr>
              <a:t>on katı </a:t>
            </a:r>
            <a:r>
              <a:rPr lang="tr-TR" sz="2000" dirty="0">
                <a:latin typeface="Calibri" panose="020F0502020204030204" pitchFamily="34" charset="0"/>
                <a:cs typeface="Calibri" panose="020F0502020204030204" pitchFamily="34" charset="0"/>
              </a:rPr>
              <a:t>(Bu miktar yurtiçi gündeliğinin kırk katını aşamaz)</a:t>
            </a:r>
            <a:r>
              <a:rPr lang="tr-TR" sz="2000" b="1" dirty="0">
                <a:latin typeface="Calibri" panose="020F0502020204030204" pitchFamily="34" charset="0"/>
                <a:cs typeface="Calibri" panose="020F0502020204030204" pitchFamily="34" charset="0"/>
                <a:sym typeface="Wingdings" panose="05000000000000000000" pitchFamily="2" charset="2"/>
              </a:rPr>
              <a:t>SABİT UNSUR</a:t>
            </a:r>
            <a:endParaRPr lang="tr-TR" sz="2000" b="1" dirty="0">
              <a:latin typeface="Calibri" panose="020F0502020204030204" pitchFamily="34" charset="0"/>
              <a:cs typeface="Calibri" panose="020F0502020204030204" pitchFamily="34" charset="0"/>
            </a:endParaRPr>
          </a:p>
          <a:p>
            <a:r>
              <a:rPr lang="tr-TR" sz="2000" dirty="0">
                <a:latin typeface="Calibri" panose="020F0502020204030204" pitchFamily="34" charset="0"/>
                <a:cs typeface="Calibri" panose="020F0502020204030204" pitchFamily="34" charset="0"/>
              </a:rPr>
              <a:t>(c)Her kilometre veya </a:t>
            </a:r>
            <a:r>
              <a:rPr lang="tr-TR" sz="2000" dirty="0" err="1">
                <a:latin typeface="Calibri" panose="020F0502020204030204" pitchFamily="34" charset="0"/>
                <a:cs typeface="Calibri" panose="020F0502020204030204" pitchFamily="34" charset="0"/>
              </a:rPr>
              <a:t>denizmili</a:t>
            </a:r>
            <a:r>
              <a:rPr lang="tr-TR" sz="2000" dirty="0">
                <a:latin typeface="Calibri" panose="020F0502020204030204" pitchFamily="34" charset="0"/>
                <a:cs typeface="Calibri" panose="020F0502020204030204" pitchFamily="34" charset="0"/>
              </a:rPr>
              <a:t> başına, </a:t>
            </a:r>
            <a:r>
              <a:rPr lang="tr-TR" sz="2000" dirty="0">
                <a:solidFill>
                  <a:srgbClr val="FF0000"/>
                </a:solidFill>
                <a:latin typeface="Calibri" panose="020F0502020204030204" pitchFamily="34" charset="0"/>
                <a:cs typeface="Calibri" panose="020F0502020204030204" pitchFamily="34" charset="0"/>
              </a:rPr>
              <a:t>yalnız kendisi için </a:t>
            </a:r>
            <a:r>
              <a:rPr lang="tr-TR" sz="2000" dirty="0">
                <a:latin typeface="Calibri" panose="020F0502020204030204" pitchFamily="34" charset="0"/>
                <a:cs typeface="Calibri" panose="020F0502020204030204" pitchFamily="34" charset="0"/>
              </a:rPr>
              <a:t>yurtiçi gündeliğinin </a:t>
            </a:r>
            <a:r>
              <a:rPr lang="tr-TR" sz="2000" dirty="0">
                <a:solidFill>
                  <a:srgbClr val="FF0000"/>
                </a:solidFill>
                <a:latin typeface="Calibri" panose="020F0502020204030204" pitchFamily="34" charset="0"/>
                <a:cs typeface="Calibri" panose="020F0502020204030204" pitchFamily="34" charset="0"/>
              </a:rPr>
              <a:t>yüzde </a:t>
            </a:r>
            <a:r>
              <a:rPr lang="tr-TR" sz="2000" dirty="0" err="1">
                <a:solidFill>
                  <a:srgbClr val="FF0000"/>
                </a:solidFill>
                <a:latin typeface="Calibri" panose="020F0502020204030204" pitchFamily="34" charset="0"/>
                <a:cs typeface="Calibri" panose="020F0502020204030204" pitchFamily="34" charset="0"/>
              </a:rPr>
              <a:t>beşi</a:t>
            </a:r>
            <a:r>
              <a:rPr lang="tr-TR" sz="2000" b="1" dirty="0" err="1">
                <a:latin typeface="Calibri" panose="020F0502020204030204" pitchFamily="34" charset="0"/>
                <a:cs typeface="Calibri" panose="020F0502020204030204" pitchFamily="34" charset="0"/>
                <a:sym typeface="Wingdings" panose="05000000000000000000" pitchFamily="2" charset="2"/>
              </a:rPr>
              <a:t>DEĞİŞKEN</a:t>
            </a:r>
            <a:r>
              <a:rPr lang="tr-TR" sz="2000" b="1" dirty="0">
                <a:latin typeface="Calibri" panose="020F0502020204030204" pitchFamily="34" charset="0"/>
                <a:cs typeface="Calibri" panose="020F0502020204030204" pitchFamily="34" charset="0"/>
                <a:sym typeface="Wingdings" panose="05000000000000000000" pitchFamily="2" charset="2"/>
              </a:rPr>
              <a:t> UNSUR</a:t>
            </a:r>
            <a:endParaRPr lang="tr-TR" sz="2000" b="1" dirty="0">
              <a:latin typeface="Calibri" panose="020F0502020204030204" pitchFamily="34" charset="0"/>
              <a:cs typeface="Calibri" panose="020F0502020204030204" pitchFamily="34" charset="0"/>
            </a:endParaRPr>
          </a:p>
          <a:p>
            <a:r>
              <a:rPr lang="tr-TR" sz="2000" dirty="0">
                <a:latin typeface="Calibri" panose="020F0502020204030204" pitchFamily="34" charset="0"/>
                <a:cs typeface="Calibri" panose="020F0502020204030204" pitchFamily="34" charset="0"/>
              </a:rPr>
              <a:t>Bu maddeye göre harcıraha </a:t>
            </a:r>
            <a:r>
              <a:rPr lang="tr-TR" sz="2000" dirty="0" err="1">
                <a:latin typeface="Calibri" panose="020F0502020204030204" pitchFamily="34" charset="0"/>
                <a:cs typeface="Calibri" panose="020F0502020204030204" pitchFamily="34" charset="0"/>
              </a:rPr>
              <a:t>müstehak</a:t>
            </a:r>
            <a:r>
              <a:rPr lang="tr-TR" sz="2000" dirty="0">
                <a:latin typeface="Calibri" panose="020F0502020204030204" pitchFamily="34" charset="0"/>
                <a:cs typeface="Calibri" panose="020F0502020204030204" pitchFamily="34" charset="0"/>
              </a:rPr>
              <a:t> memur veya hizmetlinin eski görev mahallinden yeni görev mahalline atanan </a:t>
            </a:r>
            <a:r>
              <a:rPr lang="tr-TR" sz="2000" dirty="0">
                <a:solidFill>
                  <a:srgbClr val="FF0000"/>
                </a:solidFill>
                <a:latin typeface="Calibri" panose="020F0502020204030204" pitchFamily="34" charset="0"/>
                <a:cs typeface="Calibri" panose="020F0502020204030204" pitchFamily="34" charset="0"/>
              </a:rPr>
              <a:t>memur veya hizmetli eşine</a:t>
            </a:r>
            <a:r>
              <a:rPr lang="tr-TR" sz="2000" dirty="0">
                <a:latin typeface="Calibri" panose="020F0502020204030204" pitchFamily="34" charset="0"/>
                <a:cs typeface="Calibri" panose="020F0502020204030204" pitchFamily="34" charset="0"/>
              </a:rPr>
              <a:t> (c) bendi uyarınca hesaplanacak miktarın</a:t>
            </a:r>
            <a:r>
              <a:rPr lang="tr-TR" sz="2000" dirty="0">
                <a:solidFill>
                  <a:srgbClr val="FF0000"/>
                </a:solidFill>
                <a:latin typeface="Calibri" panose="020F0502020204030204" pitchFamily="34" charset="0"/>
                <a:cs typeface="Calibri" panose="020F0502020204030204" pitchFamily="34" charset="0"/>
              </a:rPr>
              <a:t> yarısı</a:t>
            </a:r>
            <a:r>
              <a:rPr lang="tr-TR" sz="2000" dirty="0">
                <a:latin typeface="Calibri" panose="020F0502020204030204" pitchFamily="34" charset="0"/>
                <a:cs typeface="Calibri" panose="020F0502020204030204" pitchFamily="34" charset="0"/>
              </a:rPr>
              <a:t> ödenir. </a:t>
            </a:r>
          </a:p>
          <a:p>
            <a:pPr marL="0" indent="0">
              <a:buNone/>
            </a:pPr>
            <a:r>
              <a:rPr lang="tr-TR" sz="2000" dirty="0">
                <a:latin typeface="Calibri" panose="020F0502020204030204" pitchFamily="34" charset="0"/>
                <a:cs typeface="Calibri" panose="020F0502020204030204" pitchFamily="34" charset="0"/>
              </a:rPr>
              <a:t>      </a:t>
            </a:r>
            <a:r>
              <a:rPr lang="tr-TR" sz="2000" b="1" dirty="0">
                <a:solidFill>
                  <a:srgbClr val="002060"/>
                </a:solidFill>
                <a:latin typeface="Calibri" panose="020F0502020204030204" pitchFamily="34" charset="0"/>
                <a:cs typeface="Calibri" panose="020F0502020204030204" pitchFamily="34" charset="0"/>
              </a:rPr>
              <a:t>Ancak;</a:t>
            </a:r>
          </a:p>
          <a:p>
            <a:r>
              <a:rPr lang="tr-TR" sz="2000" b="1" dirty="0">
                <a:latin typeface="Calibri" panose="020F0502020204030204" pitchFamily="34" charset="0"/>
                <a:cs typeface="Calibri" panose="020F0502020204030204" pitchFamily="34" charset="0"/>
              </a:rPr>
              <a:t>a)</a:t>
            </a:r>
            <a:r>
              <a:rPr lang="tr-TR" sz="2000" dirty="0">
                <a:latin typeface="Calibri" panose="020F0502020204030204" pitchFamily="34" charset="0"/>
                <a:cs typeface="Calibri" panose="020F0502020204030204" pitchFamily="34" charset="0"/>
              </a:rPr>
              <a:t> Eşlerden </a:t>
            </a:r>
            <a:r>
              <a:rPr lang="tr-TR" sz="2000" b="1" dirty="0">
                <a:latin typeface="Calibri" panose="020F0502020204030204" pitchFamily="34" charset="0"/>
                <a:cs typeface="Calibri" panose="020F0502020204030204" pitchFamily="34" charset="0"/>
              </a:rPr>
              <a:t>sadece birisinin</a:t>
            </a:r>
            <a:r>
              <a:rPr lang="tr-TR" sz="2000" dirty="0">
                <a:latin typeface="Calibri" panose="020F0502020204030204" pitchFamily="34" charset="0"/>
                <a:cs typeface="Calibri" panose="020F0502020204030204" pitchFamily="34" charset="0"/>
              </a:rPr>
              <a:t> memuriyet mahallinin değişmesi,</a:t>
            </a:r>
          </a:p>
          <a:p>
            <a:r>
              <a:rPr lang="tr-TR" sz="2000" b="1" dirty="0">
                <a:latin typeface="Calibri" panose="020F0502020204030204" pitchFamily="34" charset="0"/>
                <a:cs typeface="Calibri" panose="020F0502020204030204" pitchFamily="34" charset="0"/>
              </a:rPr>
              <a:t>b) </a:t>
            </a:r>
            <a:r>
              <a:rPr lang="tr-TR" sz="2000" dirty="0">
                <a:latin typeface="Calibri" panose="020F0502020204030204" pitchFamily="34" charset="0"/>
                <a:cs typeface="Calibri" panose="020F0502020204030204" pitchFamily="34" charset="0"/>
              </a:rPr>
              <a:t>Eşlerin, </a:t>
            </a:r>
            <a:r>
              <a:rPr lang="tr-TR" sz="2000" b="1" dirty="0">
                <a:latin typeface="Calibri" panose="020F0502020204030204" pitchFamily="34" charset="0"/>
                <a:cs typeface="Calibri" panose="020F0502020204030204" pitchFamily="34" charset="0"/>
              </a:rPr>
              <a:t>farklı memuriyet mahallerinden aynı memuriyet mahalline</a:t>
            </a:r>
            <a:r>
              <a:rPr lang="tr-TR" sz="2000" dirty="0">
                <a:latin typeface="Calibri" panose="020F0502020204030204" pitchFamily="34" charset="0"/>
                <a:cs typeface="Calibri" panose="020F0502020204030204" pitchFamily="34" charset="0"/>
              </a:rPr>
              <a:t> atanmaları,</a:t>
            </a:r>
          </a:p>
          <a:p>
            <a:r>
              <a:rPr lang="tr-TR" sz="2000" b="1" dirty="0">
                <a:latin typeface="Calibri" panose="020F0502020204030204" pitchFamily="34" charset="0"/>
                <a:cs typeface="Calibri" panose="020F0502020204030204" pitchFamily="34" charset="0"/>
              </a:rPr>
              <a:t>c)</a:t>
            </a:r>
            <a:r>
              <a:rPr lang="tr-TR" sz="2000" dirty="0">
                <a:latin typeface="Calibri" panose="020F0502020204030204" pitchFamily="34" charset="0"/>
                <a:cs typeface="Calibri" panose="020F0502020204030204" pitchFamily="34" charset="0"/>
              </a:rPr>
              <a:t> Eşlerin </a:t>
            </a:r>
            <a:r>
              <a:rPr lang="tr-TR" sz="2000" b="1" dirty="0">
                <a:latin typeface="Calibri" panose="020F0502020204030204" pitchFamily="34" charset="0"/>
                <a:cs typeface="Calibri" panose="020F0502020204030204" pitchFamily="34" charset="0"/>
              </a:rPr>
              <a:t>aynı memuriyet mahallinden farklı memuriyet mahallerine</a:t>
            </a:r>
            <a:r>
              <a:rPr lang="tr-TR" sz="2000" dirty="0">
                <a:latin typeface="Calibri" panose="020F0502020204030204" pitchFamily="34" charset="0"/>
                <a:cs typeface="Calibri" panose="020F0502020204030204" pitchFamily="34" charset="0"/>
              </a:rPr>
              <a:t> atanmaları,</a:t>
            </a:r>
          </a:p>
          <a:p>
            <a:r>
              <a:rPr lang="tr-TR" sz="2000" b="1" dirty="0">
                <a:latin typeface="Calibri" panose="020F0502020204030204" pitchFamily="34" charset="0"/>
                <a:cs typeface="Calibri" panose="020F0502020204030204" pitchFamily="34" charset="0"/>
              </a:rPr>
              <a:t>d)</a:t>
            </a:r>
            <a:r>
              <a:rPr lang="tr-TR" sz="2000" dirty="0">
                <a:latin typeface="Calibri" panose="020F0502020204030204" pitchFamily="34" charset="0"/>
                <a:cs typeface="Calibri" panose="020F0502020204030204" pitchFamily="34" charset="0"/>
              </a:rPr>
              <a:t> Eşlerin, </a:t>
            </a:r>
            <a:r>
              <a:rPr lang="tr-TR" sz="2000" b="1" dirty="0">
                <a:latin typeface="Calibri" panose="020F0502020204030204" pitchFamily="34" charset="0"/>
                <a:cs typeface="Calibri" panose="020F0502020204030204" pitchFamily="34" charset="0"/>
              </a:rPr>
              <a:t>farklı memuriyet mahallinden farklı farklı memuriyet mahallerine</a:t>
            </a:r>
            <a:r>
              <a:rPr lang="tr-TR" sz="2000" dirty="0">
                <a:latin typeface="Calibri" panose="020F0502020204030204" pitchFamily="34" charset="0"/>
                <a:cs typeface="Calibri" panose="020F0502020204030204" pitchFamily="34" charset="0"/>
              </a:rPr>
              <a:t> atanmaları,</a:t>
            </a:r>
          </a:p>
          <a:p>
            <a:pPr marL="0" indent="0">
              <a:buNone/>
            </a:pPr>
            <a:r>
              <a:rPr lang="tr-TR" sz="2000" dirty="0">
                <a:latin typeface="Calibri" panose="020F0502020204030204" pitchFamily="34" charset="0"/>
                <a:cs typeface="Calibri" panose="020F0502020204030204" pitchFamily="34" charset="0"/>
              </a:rPr>
              <a:t>durumunda harcıraha müstahak eşlerin </a:t>
            </a:r>
            <a:r>
              <a:rPr lang="tr-TR" sz="2000" b="1" dirty="0">
                <a:latin typeface="Calibri" panose="020F0502020204030204" pitchFamily="34" charset="0"/>
                <a:cs typeface="Calibri" panose="020F0502020204030204" pitchFamily="34" charset="0"/>
              </a:rPr>
              <a:t>her biri için</a:t>
            </a:r>
            <a:r>
              <a:rPr lang="tr-TR" sz="2000" dirty="0">
                <a:latin typeface="Calibri" panose="020F0502020204030204" pitchFamily="34" charset="0"/>
                <a:cs typeface="Calibri" panose="020F0502020204030204" pitchFamily="34" charset="0"/>
              </a:rPr>
              <a:t> yer değiştirme masrafının değişken unsurunun </a:t>
            </a:r>
            <a:r>
              <a:rPr lang="tr-TR" sz="2000" b="1" dirty="0">
                <a:latin typeface="Calibri" panose="020F0502020204030204" pitchFamily="34" charset="0"/>
                <a:cs typeface="Calibri" panose="020F0502020204030204" pitchFamily="34" charset="0"/>
              </a:rPr>
              <a:t>tam</a:t>
            </a:r>
            <a:r>
              <a:rPr lang="tr-TR" sz="2000" dirty="0">
                <a:latin typeface="Calibri" panose="020F0502020204030204" pitchFamily="34" charset="0"/>
                <a:cs typeface="Calibri" panose="020F0502020204030204" pitchFamily="34" charset="0"/>
              </a:rPr>
              <a:t> olarak ödenmesi gerekmektedir.</a:t>
            </a:r>
          </a:p>
          <a:p>
            <a:endParaRPr lang="tr-TR" sz="2000" dirty="0">
              <a:latin typeface="Calibri" panose="020F0502020204030204" pitchFamily="34" charset="0"/>
              <a:cs typeface="Calibri" panose="020F0502020204030204" pitchFamily="34" charset="0"/>
            </a:endParaRPr>
          </a:p>
        </p:txBody>
      </p:sp>
      <p:pic>
        <p:nvPicPr>
          <p:cNvPr id="4" name="Resim 3"/>
          <p:cNvPicPr>
            <a:picLocks noChangeAspect="1"/>
          </p:cNvPicPr>
          <p:nvPr/>
        </p:nvPicPr>
        <p:blipFill>
          <a:blip r:embed="rId2"/>
          <a:stretch>
            <a:fillRect/>
          </a:stretch>
        </p:blipFill>
        <p:spPr>
          <a:xfrm>
            <a:off x="9819250" y="4230131"/>
            <a:ext cx="2180492" cy="1592618"/>
          </a:xfrm>
          <a:prstGeom prst="rect">
            <a:avLst/>
          </a:prstGeom>
        </p:spPr>
      </p:pic>
    </p:spTree>
    <p:extLst>
      <p:ext uri="{BB962C8B-B14F-4D97-AF65-F5344CB8AC3E}">
        <p14:creationId xmlns:p14="http://schemas.microsoft.com/office/powerpoint/2010/main" val="23647657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09" y="223684"/>
            <a:ext cx="10018713" cy="1752599"/>
          </a:xfrm>
        </p:spPr>
        <p:txBody>
          <a:bodyPr/>
          <a:lstStyle/>
          <a:p>
            <a:r>
              <a:rPr lang="tr-TR" b="1" dirty="0">
                <a:solidFill>
                  <a:srgbClr val="002060"/>
                </a:solidFill>
                <a:latin typeface="Book Antiqua" panose="02040602050305030304" pitchFamily="18" charset="0"/>
              </a:rPr>
              <a:t>YURTDIŞI YER DEĞİŞTİRME MASRAFI:</a:t>
            </a:r>
          </a:p>
        </p:txBody>
      </p:sp>
      <p:sp>
        <p:nvSpPr>
          <p:cNvPr id="3" name="İçerik Yer Tutucusu 2"/>
          <p:cNvSpPr>
            <a:spLocks noGrp="1"/>
          </p:cNvSpPr>
          <p:nvPr>
            <p:ph idx="1"/>
          </p:nvPr>
        </p:nvSpPr>
        <p:spPr>
          <a:xfrm>
            <a:off x="1111349" y="2133600"/>
            <a:ext cx="11080652" cy="3124201"/>
          </a:xfrm>
        </p:spPr>
        <p:txBody>
          <a:bodyPr>
            <a:normAutofit/>
          </a:bodyPr>
          <a:lstStyle/>
          <a:p>
            <a:pPr marL="0" indent="0">
              <a:buNone/>
            </a:pPr>
            <a:r>
              <a:rPr lang="tr-TR" sz="2000" dirty="0">
                <a:latin typeface="Calibri" panose="020F0502020204030204" pitchFamily="34" charset="0"/>
                <a:cs typeface="Calibri" panose="020F0502020204030204" pitchFamily="34" charset="0"/>
              </a:rPr>
              <a:t>Yurtdışı yer değiştirme masrafı memur veya hizmetlinin;</a:t>
            </a:r>
          </a:p>
          <a:p>
            <a:r>
              <a:rPr lang="tr-TR" sz="2000" dirty="0">
                <a:latin typeface="Calibri" panose="020F0502020204030204" pitchFamily="34" charset="0"/>
                <a:cs typeface="Calibri" panose="020F0502020204030204" pitchFamily="34" charset="0"/>
              </a:rPr>
              <a:t>Kendisi için yurtdışı gündeliğinin </a:t>
            </a:r>
            <a:r>
              <a:rPr lang="tr-TR" sz="2000" dirty="0">
                <a:solidFill>
                  <a:srgbClr val="FF0000"/>
                </a:solidFill>
                <a:latin typeface="Calibri" panose="020F0502020204030204" pitchFamily="34" charset="0"/>
                <a:cs typeface="Calibri" panose="020F0502020204030204" pitchFamily="34" charset="0"/>
              </a:rPr>
              <a:t>yirmi katı</a:t>
            </a:r>
            <a:endParaRPr lang="tr-TR" sz="2000" dirty="0">
              <a:solidFill>
                <a:srgbClr val="002060"/>
              </a:solidFill>
              <a:latin typeface="Calibri" panose="020F0502020204030204" pitchFamily="34" charset="0"/>
              <a:cs typeface="Calibri" panose="020F0502020204030204" pitchFamily="34" charset="0"/>
            </a:endParaRPr>
          </a:p>
          <a:p>
            <a:r>
              <a:rPr lang="tr-TR" sz="2000" dirty="0">
                <a:latin typeface="Calibri" panose="020F0502020204030204" pitchFamily="34" charset="0"/>
                <a:cs typeface="Calibri" panose="020F0502020204030204" pitchFamily="34" charset="0"/>
              </a:rPr>
              <a:t>Harcıraha </a:t>
            </a:r>
            <a:r>
              <a:rPr lang="tr-TR" sz="2000" dirty="0" err="1">
                <a:latin typeface="Calibri" panose="020F0502020204030204" pitchFamily="34" charset="0"/>
                <a:cs typeface="Calibri" panose="020F0502020204030204" pitchFamily="34" charset="0"/>
              </a:rPr>
              <a:t>müstehak</a:t>
            </a:r>
            <a:r>
              <a:rPr lang="tr-TR" sz="2000" dirty="0">
                <a:latin typeface="Calibri" panose="020F0502020204030204" pitchFamily="34" charset="0"/>
                <a:cs typeface="Calibri" panose="020F0502020204030204" pitchFamily="34" charset="0"/>
              </a:rPr>
              <a:t> aile fertlerinin her biri için yurtdışı gündeliğinin </a:t>
            </a:r>
            <a:r>
              <a:rPr lang="tr-TR" sz="2000" dirty="0">
                <a:solidFill>
                  <a:srgbClr val="FF0000"/>
                </a:solidFill>
                <a:latin typeface="Calibri" panose="020F0502020204030204" pitchFamily="34" charset="0"/>
                <a:cs typeface="Calibri" panose="020F0502020204030204" pitchFamily="34" charset="0"/>
              </a:rPr>
              <a:t>sekiz katı </a:t>
            </a:r>
            <a:r>
              <a:rPr lang="tr-TR" sz="2000" dirty="0">
                <a:latin typeface="Calibri" panose="020F0502020204030204" pitchFamily="34" charset="0"/>
                <a:cs typeface="Calibri" panose="020F0502020204030204" pitchFamily="34" charset="0"/>
              </a:rPr>
              <a:t>(Bu miktar yurtdışı gündeliğinin </a:t>
            </a:r>
            <a:r>
              <a:rPr lang="tr-TR" sz="2000" dirty="0" err="1">
                <a:latin typeface="Calibri" panose="020F0502020204030204" pitchFamily="34" charset="0"/>
                <a:cs typeface="Calibri" panose="020F0502020204030204" pitchFamily="34" charset="0"/>
              </a:rPr>
              <a:t>otuziki</a:t>
            </a:r>
            <a:r>
              <a:rPr lang="tr-TR" sz="2000" dirty="0">
                <a:latin typeface="Calibri" panose="020F0502020204030204" pitchFamily="34" charset="0"/>
                <a:cs typeface="Calibri" panose="020F0502020204030204" pitchFamily="34" charset="0"/>
              </a:rPr>
              <a:t> katını aşamaz)</a:t>
            </a:r>
            <a:r>
              <a:rPr lang="tr-TR" sz="2000" dirty="0">
                <a:solidFill>
                  <a:srgbClr val="002060"/>
                </a:solidFill>
                <a:latin typeface="Calibri" panose="020F0502020204030204" pitchFamily="34" charset="0"/>
                <a:cs typeface="Calibri" panose="020F0502020204030204" pitchFamily="34" charset="0"/>
                <a:sym typeface="Wingdings" panose="05000000000000000000" pitchFamily="2" charset="2"/>
              </a:rPr>
              <a:t> SABİT UNSUR</a:t>
            </a:r>
            <a:endParaRPr lang="tr-TR" sz="2000" dirty="0">
              <a:solidFill>
                <a:srgbClr val="002060"/>
              </a:solidFill>
              <a:latin typeface="Calibri" panose="020F0502020204030204" pitchFamily="34" charset="0"/>
              <a:cs typeface="Calibri" panose="020F0502020204030204" pitchFamily="34" charset="0"/>
            </a:endParaRPr>
          </a:p>
          <a:p>
            <a:r>
              <a:rPr lang="tr-TR" sz="2000" dirty="0">
                <a:latin typeface="Calibri" panose="020F0502020204030204" pitchFamily="34" charset="0"/>
                <a:cs typeface="Calibri" panose="020F0502020204030204" pitchFamily="34" charset="0"/>
              </a:rPr>
              <a:t>Her kilometre veya </a:t>
            </a:r>
            <a:r>
              <a:rPr lang="tr-TR" sz="2000" dirty="0" err="1">
                <a:latin typeface="Calibri" panose="020F0502020204030204" pitchFamily="34" charset="0"/>
                <a:cs typeface="Calibri" panose="020F0502020204030204" pitchFamily="34" charset="0"/>
              </a:rPr>
              <a:t>denizmili</a:t>
            </a:r>
            <a:r>
              <a:rPr lang="tr-TR" sz="2000" dirty="0">
                <a:latin typeface="Calibri" panose="020F0502020204030204" pitchFamily="34" charset="0"/>
                <a:cs typeface="Calibri" panose="020F0502020204030204" pitchFamily="34" charset="0"/>
              </a:rPr>
              <a:t> başına </a:t>
            </a:r>
            <a:r>
              <a:rPr lang="tr-TR" sz="2000" dirty="0">
                <a:solidFill>
                  <a:srgbClr val="FF0000"/>
                </a:solidFill>
                <a:latin typeface="Calibri" panose="020F0502020204030204" pitchFamily="34" charset="0"/>
                <a:cs typeface="Calibri" panose="020F0502020204030204" pitchFamily="34" charset="0"/>
              </a:rPr>
              <a:t>yalnız kendisi için</a:t>
            </a:r>
            <a:r>
              <a:rPr lang="tr-TR" sz="2000" dirty="0">
                <a:latin typeface="Calibri" panose="020F0502020204030204" pitchFamily="34" charset="0"/>
                <a:cs typeface="Calibri" panose="020F0502020204030204" pitchFamily="34" charset="0"/>
              </a:rPr>
              <a:t> yurtdışı gündeliğinin </a:t>
            </a:r>
            <a:r>
              <a:rPr lang="tr-TR" sz="2000" dirty="0">
                <a:solidFill>
                  <a:srgbClr val="FF0000"/>
                </a:solidFill>
                <a:latin typeface="Calibri" panose="020F0502020204030204" pitchFamily="34" charset="0"/>
                <a:cs typeface="Calibri" panose="020F0502020204030204" pitchFamily="34" charset="0"/>
              </a:rPr>
              <a:t>binde yedisi</a:t>
            </a:r>
            <a:r>
              <a:rPr lang="tr-TR" sz="2000" dirty="0">
                <a:latin typeface="Calibri" panose="020F0502020204030204" pitchFamily="34" charset="0"/>
                <a:cs typeface="Calibri" panose="020F0502020204030204" pitchFamily="34" charset="0"/>
              </a:rPr>
              <a:t>,</a:t>
            </a:r>
            <a:r>
              <a:rPr lang="tr-TR" sz="2000" dirty="0">
                <a:solidFill>
                  <a:srgbClr val="002060"/>
                </a:solidFill>
                <a:latin typeface="Calibri" panose="020F0502020204030204" pitchFamily="34" charset="0"/>
                <a:cs typeface="Calibri" panose="020F0502020204030204" pitchFamily="34" charset="0"/>
                <a:sym typeface="Wingdings" panose="05000000000000000000" pitchFamily="2" charset="2"/>
              </a:rPr>
              <a:t> DEĞİŞKEN</a:t>
            </a:r>
          </a:p>
          <a:p>
            <a:pPr marL="0" indent="0">
              <a:buNone/>
            </a:pPr>
            <a:r>
              <a:rPr lang="tr-TR" sz="2000" dirty="0">
                <a:solidFill>
                  <a:srgbClr val="002060"/>
                </a:solidFill>
                <a:latin typeface="Calibri" panose="020F0502020204030204" pitchFamily="34" charset="0"/>
                <a:sym typeface="Wingdings" panose="05000000000000000000" pitchFamily="2" charset="2"/>
              </a:rPr>
              <a:t>                                                                                                                                                                          </a:t>
            </a:r>
            <a:r>
              <a:rPr lang="tr-TR" sz="2000" dirty="0">
                <a:solidFill>
                  <a:srgbClr val="002060"/>
                </a:solidFill>
                <a:latin typeface="Calibri" panose="020F0502020204030204" pitchFamily="34" charset="0"/>
                <a:cs typeface="Calibri" panose="020F0502020204030204" pitchFamily="34" charset="0"/>
                <a:sym typeface="Wingdings" panose="05000000000000000000" pitchFamily="2" charset="2"/>
              </a:rPr>
              <a:t>UNSUR</a:t>
            </a:r>
            <a:endParaRPr lang="tr-TR" sz="2000" dirty="0">
              <a:latin typeface="Calibri" panose="020F0502020204030204" pitchFamily="34" charset="0"/>
              <a:cs typeface="Calibri" panose="020F0502020204030204" pitchFamily="34" charset="0"/>
            </a:endParaRPr>
          </a:p>
          <a:p>
            <a:endParaRPr lang="tr-TR" sz="2000" dirty="0"/>
          </a:p>
          <a:p>
            <a:endParaRPr lang="tr-TR" sz="2000" dirty="0"/>
          </a:p>
          <a:p>
            <a:endParaRPr lang="tr-TR" sz="2000" dirty="0"/>
          </a:p>
        </p:txBody>
      </p:sp>
      <p:pic>
        <p:nvPicPr>
          <p:cNvPr id="5" name="Resim 4"/>
          <p:cNvPicPr>
            <a:picLocks noChangeAspect="1"/>
          </p:cNvPicPr>
          <p:nvPr/>
        </p:nvPicPr>
        <p:blipFill>
          <a:blip r:embed="rId2"/>
          <a:stretch>
            <a:fillRect/>
          </a:stretch>
        </p:blipFill>
        <p:spPr>
          <a:xfrm>
            <a:off x="2421011" y="4258470"/>
            <a:ext cx="3563147" cy="1998662"/>
          </a:xfrm>
          <a:prstGeom prst="rect">
            <a:avLst/>
          </a:prstGeom>
        </p:spPr>
      </p:pic>
    </p:spTree>
    <p:extLst>
      <p:ext uri="{BB962C8B-B14F-4D97-AF65-F5344CB8AC3E}">
        <p14:creationId xmlns:p14="http://schemas.microsoft.com/office/powerpoint/2010/main" val="15600787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0" y="488853"/>
            <a:ext cx="10018713" cy="759542"/>
          </a:xfrm>
        </p:spPr>
        <p:txBody>
          <a:bodyPr/>
          <a:lstStyle/>
          <a:p>
            <a:r>
              <a:rPr lang="tr-TR" b="1" dirty="0">
                <a:solidFill>
                  <a:srgbClr val="002060"/>
                </a:solidFill>
                <a:latin typeface="Book Antiqua" panose="02040602050305030304" pitchFamily="18" charset="0"/>
              </a:rPr>
              <a:t>YOL MASRAFI</a:t>
            </a:r>
          </a:p>
        </p:txBody>
      </p:sp>
      <p:sp>
        <p:nvSpPr>
          <p:cNvPr id="3" name="İçerik Yer Tutucusu 2"/>
          <p:cNvSpPr>
            <a:spLocks noGrp="1"/>
          </p:cNvSpPr>
          <p:nvPr>
            <p:ph idx="1"/>
          </p:nvPr>
        </p:nvSpPr>
        <p:spPr>
          <a:xfrm>
            <a:off x="1484310" y="1567337"/>
            <a:ext cx="10018713" cy="5290663"/>
          </a:xfrm>
        </p:spPr>
        <p:txBody>
          <a:bodyPr>
            <a:normAutofit fontScale="92500"/>
          </a:bodyPr>
          <a:lstStyle/>
          <a:p>
            <a:pPr lvl="0"/>
            <a:endParaRPr lang="tr-TR" sz="2600" b="1" dirty="0">
              <a:solidFill>
                <a:srgbClr val="C00000"/>
              </a:solidFill>
              <a:latin typeface="Calibri" panose="020F0502020204030204" pitchFamily="34" charset="0"/>
              <a:cs typeface="Calibri" panose="020F0502020204030204" pitchFamily="34" charset="0"/>
            </a:endParaRPr>
          </a:p>
          <a:p>
            <a:r>
              <a:rPr lang="tr-TR" sz="2600" b="1" u="sng" dirty="0">
                <a:solidFill>
                  <a:srgbClr val="FF0000"/>
                </a:solidFill>
                <a:latin typeface="Calibri" panose="020F0502020204030204" pitchFamily="34" charset="0"/>
                <a:cs typeface="Calibri" panose="020F0502020204030204" pitchFamily="34" charset="0"/>
              </a:rPr>
              <a:t>Harcırah hesabında esas tutulacak yol ;</a:t>
            </a:r>
            <a:r>
              <a:rPr lang="tr-TR" sz="2600" dirty="0">
                <a:solidFill>
                  <a:srgbClr val="FF0000"/>
                </a:solidFill>
                <a:latin typeface="Calibri" panose="020F0502020204030204" pitchFamily="34" charset="0"/>
                <a:cs typeface="Calibri" panose="020F0502020204030204" pitchFamily="34" charset="0"/>
              </a:rPr>
              <a:t> </a:t>
            </a:r>
            <a:r>
              <a:rPr lang="tr-TR" sz="2600" dirty="0">
                <a:solidFill>
                  <a:prstClr val="black">
                    <a:lumMod val="85000"/>
                    <a:lumOff val="15000"/>
                  </a:prstClr>
                </a:solidFill>
                <a:latin typeface="Calibri" panose="020F0502020204030204" pitchFamily="34" charset="0"/>
                <a:cs typeface="Calibri" panose="020F0502020204030204" pitchFamily="34" charset="0"/>
              </a:rPr>
              <a:t>Harcırah, bu kanunda aksine hüküm bulunmadıkça, </a:t>
            </a:r>
            <a:r>
              <a:rPr lang="tr-TR" sz="2600" b="1" u="sng" dirty="0">
                <a:solidFill>
                  <a:prstClr val="black">
                    <a:lumMod val="85000"/>
                    <a:lumOff val="15000"/>
                  </a:prstClr>
                </a:solidFill>
                <a:latin typeface="Calibri" panose="020F0502020204030204" pitchFamily="34" charset="0"/>
                <a:cs typeface="Calibri" panose="020F0502020204030204" pitchFamily="34" charset="0"/>
              </a:rPr>
              <a:t>gidip gelmeye en uygun ve kullanılması </a:t>
            </a:r>
            <a:r>
              <a:rPr lang="tr-TR" sz="2600" b="1" u="sng" dirty="0">
                <a:solidFill>
                  <a:srgbClr val="C00000"/>
                </a:solidFill>
                <a:latin typeface="Calibri" panose="020F0502020204030204" pitchFamily="34" charset="0"/>
                <a:cs typeface="Calibri" panose="020F0502020204030204" pitchFamily="34" charset="0"/>
              </a:rPr>
              <a:t>Mutat </a:t>
            </a:r>
            <a:r>
              <a:rPr lang="tr-TR" sz="2600" b="1" u="sng" dirty="0">
                <a:solidFill>
                  <a:prstClr val="black">
                    <a:lumMod val="95000"/>
                    <a:lumOff val="5000"/>
                  </a:prstClr>
                </a:solidFill>
                <a:latin typeface="Calibri" panose="020F0502020204030204" pitchFamily="34" charset="0"/>
                <a:cs typeface="Calibri" panose="020F0502020204030204" pitchFamily="34" charset="0"/>
              </a:rPr>
              <a:t>(alışıldık-bildik)</a:t>
            </a:r>
            <a:r>
              <a:rPr lang="tr-TR" sz="2600" b="1" u="sng" dirty="0">
                <a:solidFill>
                  <a:prstClr val="black">
                    <a:lumMod val="85000"/>
                    <a:lumOff val="15000"/>
                  </a:prstClr>
                </a:solidFill>
                <a:latin typeface="Calibri" panose="020F0502020204030204" pitchFamily="34" charset="0"/>
                <a:cs typeface="Calibri" panose="020F0502020204030204" pitchFamily="34" charset="0"/>
              </a:rPr>
              <a:t> olan </a:t>
            </a:r>
            <a:r>
              <a:rPr lang="tr-TR" sz="2600" dirty="0">
                <a:solidFill>
                  <a:prstClr val="black">
                    <a:lumMod val="85000"/>
                    <a:lumOff val="15000"/>
                  </a:prstClr>
                </a:solidFill>
                <a:latin typeface="Calibri" panose="020F0502020204030204" pitchFamily="34" charset="0"/>
                <a:cs typeface="Calibri" panose="020F0502020204030204" pitchFamily="34" charset="0"/>
              </a:rPr>
              <a:t>yol ve taşıt araçları üzerinden verilir. </a:t>
            </a:r>
          </a:p>
          <a:p>
            <a:pPr lvl="0"/>
            <a:r>
              <a:rPr lang="tr-TR" sz="2600" b="1" dirty="0">
                <a:solidFill>
                  <a:srgbClr val="C00000"/>
                </a:solidFill>
                <a:latin typeface="Calibri" panose="020F0502020204030204" pitchFamily="34" charset="0"/>
                <a:cs typeface="Calibri" panose="020F0502020204030204" pitchFamily="34" charset="0"/>
              </a:rPr>
              <a:t>Mutat Taşıt-Mutat Yol: </a:t>
            </a:r>
            <a:r>
              <a:rPr lang="tr-TR" sz="2600" dirty="0">
                <a:solidFill>
                  <a:prstClr val="black">
                    <a:lumMod val="85000"/>
                    <a:lumOff val="15000"/>
                  </a:prstClr>
                </a:solidFill>
                <a:latin typeface="Calibri" panose="020F0502020204030204" pitchFamily="34" charset="0"/>
                <a:cs typeface="Calibri" panose="020F0502020204030204" pitchFamily="34" charset="0"/>
              </a:rPr>
              <a:t>Güvenli, kolay ve aktarmasız olarak gidilip gelinebilen; kullanılması alışkanlık haline almış, o yerdeki vatandaşların çoğu tarafından tercih edilen yol ve taşıtlardan (otomobil, otobüs) ucuz olanıdır.</a:t>
            </a:r>
          </a:p>
          <a:p>
            <a:r>
              <a:rPr lang="tr-TR" sz="2600" b="1" dirty="0">
                <a:solidFill>
                  <a:srgbClr val="C00000"/>
                </a:solidFill>
                <a:latin typeface="Calibri" panose="020F0502020204030204" pitchFamily="34" charset="0"/>
                <a:cs typeface="Calibri" panose="020F0502020204030204" pitchFamily="34" charset="0"/>
              </a:rPr>
              <a:t>Muayyen Tarifeli Taşıt: </a:t>
            </a:r>
            <a:r>
              <a:rPr lang="tr-TR" sz="2600" dirty="0">
                <a:solidFill>
                  <a:prstClr val="black"/>
                </a:solidFill>
                <a:latin typeface="Calibri" panose="020F0502020204030204" pitchFamily="34" charset="0"/>
                <a:cs typeface="Calibri" panose="020F0502020204030204" pitchFamily="34" charset="0"/>
              </a:rPr>
              <a:t>İki yer arasında belli zamanda düzenli olarak işleyen ve hareket ve varış zamanları belirli tarifeye tabi olan taşıt araçlarıdır.(</a:t>
            </a:r>
            <a:r>
              <a:rPr lang="tr-TR" sz="2600" dirty="0" err="1">
                <a:solidFill>
                  <a:prstClr val="black"/>
                </a:solidFill>
                <a:latin typeface="Calibri" panose="020F0502020204030204" pitchFamily="34" charset="0"/>
                <a:cs typeface="Calibri" panose="020F0502020204030204" pitchFamily="34" charset="0"/>
              </a:rPr>
              <a:t>otobüs,tren,vapur</a:t>
            </a:r>
            <a:r>
              <a:rPr lang="tr-TR" sz="2600" dirty="0">
                <a:solidFill>
                  <a:prstClr val="black"/>
                </a:solidFill>
                <a:latin typeface="Calibri" panose="020F0502020204030204" pitchFamily="34" charset="0"/>
                <a:cs typeface="Calibri" panose="020F0502020204030204" pitchFamily="34" charset="0"/>
              </a:rPr>
              <a:t>)</a:t>
            </a:r>
          </a:p>
          <a:p>
            <a:pPr lvl="0"/>
            <a:r>
              <a:rPr lang="tr-TR" sz="2600" b="1" dirty="0">
                <a:solidFill>
                  <a:prstClr val="black">
                    <a:lumMod val="85000"/>
                    <a:lumOff val="15000"/>
                  </a:prstClr>
                </a:solidFill>
                <a:latin typeface="Calibri" panose="020F0502020204030204" pitchFamily="34" charset="0"/>
                <a:cs typeface="Calibri" panose="020F0502020204030204" pitchFamily="34" charset="0"/>
              </a:rPr>
              <a:t>Uçakla seyahat ekonomik olsa bile yurt içinde muayyen tarifeli araç olarak kabul edilmemektedir.</a:t>
            </a:r>
          </a:p>
          <a:p>
            <a:pPr lvl="0"/>
            <a:endParaRPr lang="tr-TR" b="1" dirty="0">
              <a:solidFill>
                <a:prstClr val="black">
                  <a:lumMod val="85000"/>
                  <a:lumOff val="15000"/>
                </a:prstClr>
              </a:solidFill>
              <a:latin typeface="Calibri" panose="020F0502020204030204" pitchFamily="34" charset="0"/>
              <a:cs typeface="Calibri" panose="020F0502020204030204" pitchFamily="34" charset="0"/>
            </a:endParaRPr>
          </a:p>
          <a:p>
            <a:endParaRPr lang="tr-TR" sz="2000" b="1" dirty="0">
              <a:solidFill>
                <a:prstClr val="black"/>
              </a:solidFill>
              <a:latin typeface="+mj-lt"/>
            </a:endParaRPr>
          </a:p>
          <a:p>
            <a:pPr lvl="0"/>
            <a:endParaRPr lang="tr-TR" sz="2000" b="1" dirty="0">
              <a:solidFill>
                <a:prstClr val="black">
                  <a:lumMod val="85000"/>
                  <a:lumOff val="15000"/>
                </a:prstClr>
              </a:solidFill>
              <a:latin typeface="+mj-lt"/>
            </a:endParaRPr>
          </a:p>
          <a:p>
            <a:endParaRPr lang="tr-TR" sz="2000" dirty="0">
              <a:latin typeface="Calibri Light" panose="020F0302020204030204" pitchFamily="34" charset="0"/>
            </a:endParaRPr>
          </a:p>
        </p:txBody>
      </p:sp>
    </p:spTree>
    <p:extLst>
      <p:ext uri="{BB962C8B-B14F-4D97-AF65-F5344CB8AC3E}">
        <p14:creationId xmlns:p14="http://schemas.microsoft.com/office/powerpoint/2010/main" val="1704900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83588" y="-140319"/>
            <a:ext cx="10018713" cy="1752599"/>
          </a:xfrm>
        </p:spPr>
        <p:txBody>
          <a:bodyPr/>
          <a:lstStyle/>
          <a:p>
            <a:r>
              <a:rPr lang="tr-TR" b="1" dirty="0">
                <a:solidFill>
                  <a:srgbClr val="002060"/>
                </a:solidFill>
              </a:rPr>
              <a:t>SAYIŞTAY SORGUSU</a:t>
            </a:r>
          </a:p>
        </p:txBody>
      </p:sp>
      <p:sp>
        <p:nvSpPr>
          <p:cNvPr id="3" name="İçerik Yer Tutucusu 2"/>
          <p:cNvSpPr>
            <a:spLocks noGrp="1"/>
          </p:cNvSpPr>
          <p:nvPr>
            <p:ph idx="1"/>
          </p:nvPr>
        </p:nvSpPr>
        <p:spPr>
          <a:xfrm>
            <a:off x="1126273" y="1126273"/>
            <a:ext cx="10850137" cy="5731727"/>
          </a:xfrm>
        </p:spPr>
        <p:txBody>
          <a:bodyPr>
            <a:normAutofit/>
          </a:bodyPr>
          <a:lstStyle/>
          <a:p>
            <a:r>
              <a:rPr lang="tr-TR" sz="2800" b="1" i="1" dirty="0">
                <a:solidFill>
                  <a:srgbClr val="002060"/>
                </a:solidFill>
                <a:latin typeface="Times New Roman" panose="02020603050405020304" pitchFamily="18" charset="0"/>
                <a:cs typeface="Times New Roman" panose="02020603050405020304" pitchFamily="18" charset="0"/>
              </a:rPr>
              <a:t>SAYIŞTAY 1. DAİRESİ’NİN HARCIRAH MEVZUATI İLE İLGİLİ KARARINDA ;</a:t>
            </a:r>
          </a:p>
          <a:p>
            <a:pPr>
              <a:buFont typeface="Wingdings" panose="05000000000000000000" pitchFamily="2" charset="2"/>
              <a:buChar char="ü"/>
            </a:pPr>
            <a:r>
              <a:rPr lang="tr-TR" sz="2800" dirty="0">
                <a:solidFill>
                  <a:schemeClr val="accent1"/>
                </a:solidFill>
                <a:latin typeface="Times New Roman" panose="02020603050405020304" pitchFamily="18" charset="0"/>
                <a:cs typeface="Times New Roman" panose="02020603050405020304" pitchFamily="18" charset="0"/>
              </a:rPr>
              <a:t>Geçici görevli olarak başka yere giden devlet memuruna, görevli olduğu yere gidiş ve görev bitiminde dönüş için yapmış olduğu yol masrafları dışında herhangi bir yol masrafı ödenmesi </a:t>
            </a:r>
            <a:r>
              <a:rPr lang="tr-TR" sz="2800" dirty="0">
                <a:solidFill>
                  <a:srgbClr val="002060"/>
                </a:solidFill>
                <a:latin typeface="Times New Roman" panose="02020603050405020304" pitchFamily="18" charset="0"/>
                <a:cs typeface="Times New Roman" panose="02020603050405020304" pitchFamily="18" charset="0"/>
              </a:rPr>
              <a:t>mümkün değildir. </a:t>
            </a:r>
          </a:p>
          <a:p>
            <a:pPr>
              <a:buFont typeface="Wingdings" panose="05000000000000000000" pitchFamily="2" charset="2"/>
              <a:buChar char="ü"/>
            </a:pPr>
            <a:r>
              <a:rPr lang="tr-TR" sz="2800" dirty="0">
                <a:latin typeface="Times New Roman" panose="02020603050405020304" pitchFamily="18" charset="0"/>
                <a:cs typeface="Times New Roman" panose="02020603050405020304" pitchFamily="18" charset="0"/>
              </a:rPr>
              <a:t>Bu itibarla ... - ... tarihleri arasında 2547 Sayılı Yükseköğretim Kanununun 39 uncu maddesine göre ABD’de görevlendirilen Araştırma Görevlisi …’ye </a:t>
            </a:r>
            <a:r>
              <a:rPr lang="tr-TR" sz="2800" dirty="0">
                <a:solidFill>
                  <a:schemeClr val="accent1"/>
                </a:solidFill>
                <a:latin typeface="Times New Roman" panose="02020603050405020304" pitchFamily="18" charset="0"/>
                <a:cs typeface="Times New Roman" panose="02020603050405020304" pitchFamily="18" charset="0"/>
              </a:rPr>
              <a:t>geçici görevlendirme süresi içinde yapmış olduğu seyahatler için yol gideri ödenmesi sonucu oluşan … TL kamu zararının sorumlularına müştereken ve </a:t>
            </a:r>
            <a:r>
              <a:rPr lang="tr-TR" sz="2800" dirty="0" err="1">
                <a:solidFill>
                  <a:schemeClr val="accent1"/>
                </a:solidFill>
                <a:latin typeface="Times New Roman" panose="02020603050405020304" pitchFamily="18" charset="0"/>
                <a:cs typeface="Times New Roman" panose="02020603050405020304" pitchFamily="18" charset="0"/>
              </a:rPr>
              <a:t>müteselsilen</a:t>
            </a:r>
            <a:r>
              <a:rPr lang="tr-TR" sz="2800" dirty="0">
                <a:solidFill>
                  <a:schemeClr val="accent1"/>
                </a:solidFill>
                <a:latin typeface="Times New Roman" panose="02020603050405020304" pitchFamily="18" charset="0"/>
                <a:cs typeface="Times New Roman" panose="02020603050405020304" pitchFamily="18" charset="0"/>
              </a:rPr>
              <a:t> ödettirilmesi </a:t>
            </a:r>
            <a:r>
              <a:rPr lang="tr-TR" sz="2800" dirty="0">
                <a:latin typeface="Times New Roman" panose="02020603050405020304" pitchFamily="18" charset="0"/>
                <a:cs typeface="Times New Roman" panose="02020603050405020304" pitchFamily="18" charset="0"/>
              </a:rPr>
              <a:t>gerekmektedir.</a:t>
            </a:r>
            <a:endParaRPr lang="tr-TR" sz="2800" dirty="0">
              <a:solidFill>
                <a:schemeClr val="accent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ü"/>
            </a:pPr>
            <a:endParaRPr lang="tr-TR" sz="2800" dirty="0">
              <a:solidFill>
                <a:srgbClr val="002060"/>
              </a:solidFill>
            </a:endParaRPr>
          </a:p>
        </p:txBody>
      </p:sp>
      <p:pic>
        <p:nvPicPr>
          <p:cNvPr id="4" name="Resim 3"/>
          <p:cNvPicPr>
            <a:picLocks noChangeAspect="1"/>
          </p:cNvPicPr>
          <p:nvPr/>
        </p:nvPicPr>
        <p:blipFill>
          <a:blip r:embed="rId2"/>
          <a:stretch>
            <a:fillRect/>
          </a:stretch>
        </p:blipFill>
        <p:spPr>
          <a:xfrm>
            <a:off x="9496534" y="153761"/>
            <a:ext cx="1963082" cy="1164437"/>
          </a:xfrm>
          <a:prstGeom prst="rect">
            <a:avLst/>
          </a:prstGeom>
        </p:spPr>
      </p:pic>
    </p:spTree>
    <p:extLst>
      <p:ext uri="{BB962C8B-B14F-4D97-AF65-F5344CB8AC3E}">
        <p14:creationId xmlns:p14="http://schemas.microsoft.com/office/powerpoint/2010/main" val="38041831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85988" y="66368"/>
            <a:ext cx="10018713" cy="1517106"/>
          </a:xfrm>
        </p:spPr>
        <p:txBody>
          <a:bodyPr/>
          <a:lstStyle/>
          <a:p>
            <a:r>
              <a:rPr lang="tr-TR" b="1" dirty="0">
                <a:solidFill>
                  <a:srgbClr val="002060"/>
                </a:solidFill>
                <a:latin typeface="Book Antiqua" panose="02040602050305030304" pitchFamily="18" charset="0"/>
                <a:cs typeface="Calibri" panose="020F0502020204030204" pitchFamily="34" charset="0"/>
              </a:rPr>
              <a:t>BU KANUNDA GEÇEN;</a:t>
            </a:r>
            <a:r>
              <a:rPr lang="tr-TR" dirty="0">
                <a:solidFill>
                  <a:srgbClr val="002060"/>
                </a:solidFill>
                <a:latin typeface="Book Antiqua" panose="02040602050305030304" pitchFamily="18" charset="0"/>
                <a:cs typeface="Calibri" panose="020F0502020204030204" pitchFamily="34" charset="0"/>
              </a:rPr>
              <a:t> </a:t>
            </a:r>
          </a:p>
        </p:txBody>
      </p:sp>
      <p:sp>
        <p:nvSpPr>
          <p:cNvPr id="3" name="İçerik Yer Tutucusu 2"/>
          <p:cNvSpPr>
            <a:spLocks noGrp="1"/>
          </p:cNvSpPr>
          <p:nvPr>
            <p:ph idx="1"/>
          </p:nvPr>
        </p:nvSpPr>
        <p:spPr>
          <a:xfrm>
            <a:off x="1229032" y="1674002"/>
            <a:ext cx="10175669" cy="4795275"/>
          </a:xfrm>
        </p:spPr>
        <p:txBody>
          <a:bodyPr>
            <a:normAutofit lnSpcReduction="10000"/>
          </a:bodyPr>
          <a:lstStyle/>
          <a:p>
            <a:pPr>
              <a:buFont typeface="Wingdings" panose="05000000000000000000" pitchFamily="2" charset="2"/>
              <a:buChar char="ü"/>
            </a:pPr>
            <a:r>
              <a:rPr lang="tr-TR" b="1" u="sng" dirty="0">
                <a:latin typeface="Calibri" panose="020F0502020204030204" pitchFamily="34" charset="0"/>
                <a:cs typeface="Calibri" panose="020F0502020204030204" pitchFamily="34" charset="0"/>
              </a:rPr>
              <a:t>HARCIRAH:</a:t>
            </a:r>
            <a:r>
              <a:rPr lang="tr-TR" sz="1800"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Bu Kanuna göre ödenmesi gereken yol masrafı, gündelik, aile masrafı ve yer değiştirme masrafından birini, birkaçını veya tamamını; </a:t>
            </a:r>
          </a:p>
          <a:p>
            <a:pPr>
              <a:buFont typeface="Wingdings" panose="05000000000000000000" pitchFamily="2" charset="2"/>
              <a:buChar char="ü"/>
            </a:pPr>
            <a:endParaRPr lang="tr-TR" sz="1800" dirty="0">
              <a:latin typeface="Calibri" panose="020F0502020204030204" pitchFamily="34" charset="0"/>
              <a:cs typeface="Calibri" panose="020F0502020204030204" pitchFamily="34" charset="0"/>
            </a:endParaRPr>
          </a:p>
          <a:p>
            <a:pPr>
              <a:buFont typeface="Wingdings" panose="05000000000000000000" pitchFamily="2" charset="2"/>
              <a:buChar char="ü"/>
            </a:pPr>
            <a:r>
              <a:rPr lang="tr-TR" b="1" u="sng" dirty="0">
                <a:latin typeface="Calibri" panose="020F0502020204030204" pitchFamily="34" charset="0"/>
                <a:cs typeface="Calibri" panose="020F0502020204030204" pitchFamily="34" charset="0"/>
              </a:rPr>
              <a:t>MEMURİYET MAHALLİ:</a:t>
            </a:r>
            <a:r>
              <a:rPr lang="tr-TR" u="sng"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Memur ve hizmetlinin asıl görevli olduğu veya</a:t>
            </a:r>
          </a:p>
          <a:p>
            <a:pPr marL="0" indent="0">
              <a:buNone/>
            </a:pPr>
            <a:r>
              <a:rPr lang="tr-TR" sz="2000" dirty="0">
                <a:latin typeface="Calibri" panose="020F0502020204030204" pitchFamily="34" charset="0"/>
                <a:cs typeface="Calibri" panose="020F0502020204030204" pitchFamily="34" charset="0"/>
              </a:rPr>
              <a:t> ikametgâhının bulunduğu şehir ve kasabaların belediye sınırları içinde</a:t>
            </a:r>
          </a:p>
          <a:p>
            <a:pPr marL="0" indent="0">
              <a:buNone/>
            </a:pPr>
            <a:r>
              <a:rPr lang="tr-TR" sz="2000" dirty="0">
                <a:latin typeface="Calibri" panose="020F0502020204030204" pitchFamily="34" charset="0"/>
                <a:cs typeface="Calibri" panose="020F0502020204030204" pitchFamily="34" charset="0"/>
              </a:rPr>
              <a:t> bulunan mahaller ile bu mahallerin dışında kalmakla birlikte yerleşim </a:t>
            </a:r>
          </a:p>
          <a:p>
            <a:pPr marL="0" indent="0">
              <a:buNone/>
            </a:pPr>
            <a:r>
              <a:rPr lang="tr-TR" sz="2000" dirty="0">
                <a:latin typeface="Calibri" panose="020F0502020204030204" pitchFamily="34" charset="0"/>
                <a:cs typeface="Calibri" panose="020F0502020204030204" pitchFamily="34" charset="0"/>
              </a:rPr>
              <a:t>özellikleri bakımından bu şehir ve kasabaların devamı niteliğinde bulunup</a:t>
            </a:r>
          </a:p>
          <a:p>
            <a:pPr marL="0" indent="0">
              <a:buNone/>
            </a:pPr>
            <a:r>
              <a:rPr lang="tr-TR" sz="2000" dirty="0">
                <a:latin typeface="Calibri" panose="020F0502020204030204" pitchFamily="34" charset="0"/>
                <a:cs typeface="Calibri" panose="020F0502020204030204" pitchFamily="34" charset="0"/>
              </a:rPr>
              <a:t> belediye hizmetlerinin götürüldüğü, büyükşehir belediyelerinin olduğu </a:t>
            </a:r>
          </a:p>
          <a:p>
            <a:pPr marL="0" indent="0">
              <a:buNone/>
            </a:pPr>
            <a:r>
              <a:rPr lang="tr-TR" sz="2000" dirty="0">
                <a:latin typeface="Calibri" panose="020F0502020204030204" pitchFamily="34" charset="0"/>
                <a:cs typeface="Calibri" panose="020F0502020204030204" pitchFamily="34" charset="0"/>
              </a:rPr>
              <a:t>illerde ise il mülki sınırları içinde kalmak kaydıyla memur ve hizmetlinin asıl görevli olduğu veya ikametgâhının bulunduğu ilçe belediye sınırları içinde kalan ve yerleşim özellikleri bakımından bütünlük arz eden yerler ile belediye sınırları dışında kalmakla birlikte yerleşim özellikleri bakımından bu yerlerin devamı niteliğindeki mahaller ve kurumlarınca sağlanan taşıt araçları ile gidilip gelinebilen yerleri; ifade eder.</a:t>
            </a:r>
          </a:p>
        </p:txBody>
      </p:sp>
      <p:pic>
        <p:nvPicPr>
          <p:cNvPr id="1026" name="Picture 2" descr="memuriyet mahalli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6697" y="3267308"/>
            <a:ext cx="2771312" cy="171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1223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23825" y="85726"/>
            <a:ext cx="11934825" cy="7109639"/>
          </a:xfrm>
          <a:prstGeom prst="rect">
            <a:avLst/>
          </a:prstGeom>
        </p:spPr>
        <p:txBody>
          <a:bodyPr wrap="square">
            <a:spAutoFit/>
          </a:bodyPr>
          <a:lstStyle/>
          <a:p>
            <a:endParaRPr lang="tr-TR" sz="2000" dirty="0">
              <a:solidFill>
                <a:prstClr val="black">
                  <a:lumMod val="85000"/>
                  <a:lumOff val="15000"/>
                </a:prstClr>
              </a:solidFill>
              <a:latin typeface="+mj-lt"/>
            </a:endParaRPr>
          </a:p>
          <a:p>
            <a:endParaRPr lang="tr-TR" sz="2000" dirty="0">
              <a:latin typeface="+mj-lt"/>
            </a:endParaRPr>
          </a:p>
          <a:p>
            <a:endParaRPr lang="tr-TR" sz="2000" b="1" u="sng" dirty="0">
              <a:latin typeface="+mj-lt"/>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endParaRPr lang="tr-TR" b="1" dirty="0">
              <a:solidFill>
                <a:prstClr val="white"/>
              </a:solidFill>
              <a:latin typeface="Comic Sans MS"/>
            </a:endParaRPr>
          </a:p>
          <a:p>
            <a:r>
              <a:rPr lang="tr-TR" b="1" dirty="0">
                <a:solidFill>
                  <a:prstClr val="white"/>
                </a:solidFill>
                <a:latin typeface="Book Antiqua"/>
              </a:rPr>
              <a:t/>
            </a:r>
            <a:br>
              <a:rPr lang="tr-TR" b="1" dirty="0">
                <a:solidFill>
                  <a:prstClr val="white"/>
                </a:solidFill>
                <a:latin typeface="Book Antiqua"/>
              </a:rPr>
            </a:br>
            <a:r>
              <a:rPr lang="tr-TR" b="1" dirty="0"/>
              <a:t/>
            </a:r>
            <a:br>
              <a:rPr lang="tr-TR" b="1" dirty="0"/>
            </a:br>
            <a:endParaRPr lang="tr-TR" dirty="0"/>
          </a:p>
        </p:txBody>
      </p:sp>
      <p:sp>
        <p:nvSpPr>
          <p:cNvPr id="5" name="Unvan 4"/>
          <p:cNvSpPr>
            <a:spLocks noGrp="1"/>
          </p:cNvSpPr>
          <p:nvPr>
            <p:ph type="title"/>
          </p:nvPr>
        </p:nvSpPr>
        <p:spPr>
          <a:xfrm>
            <a:off x="1405053" y="131857"/>
            <a:ext cx="10018713" cy="1752599"/>
          </a:xfrm>
        </p:spPr>
        <p:txBody>
          <a:bodyPr/>
          <a:lstStyle/>
          <a:p>
            <a:r>
              <a:rPr lang="tr-TR" b="1" dirty="0">
                <a:ln w="11430"/>
                <a:solidFill>
                  <a:srgbClr val="002060"/>
                </a:solidFill>
                <a:effectLst>
                  <a:outerShdw blurRad="80000" dist="40000" dir="5040000" algn="tl">
                    <a:srgbClr val="000000">
                      <a:alpha val="30000"/>
                    </a:srgbClr>
                  </a:outerShdw>
                </a:effectLst>
                <a:latin typeface="Book Antiqua" panose="02040602050305030304" pitchFamily="18" charset="0"/>
              </a:rPr>
              <a:t>YURT İÇİ YOL GİDERİ</a:t>
            </a:r>
            <a:endParaRPr lang="tr-TR" dirty="0">
              <a:solidFill>
                <a:srgbClr val="002060"/>
              </a:solidFill>
              <a:latin typeface="Book Antiqua" panose="02040602050305030304" pitchFamily="18" charset="0"/>
            </a:endParaRPr>
          </a:p>
        </p:txBody>
      </p:sp>
      <p:sp>
        <p:nvSpPr>
          <p:cNvPr id="6" name="İçerik Yer Tutucusu 5"/>
          <p:cNvSpPr>
            <a:spLocks noGrp="1"/>
          </p:cNvSpPr>
          <p:nvPr>
            <p:ph idx="1"/>
          </p:nvPr>
        </p:nvSpPr>
        <p:spPr>
          <a:xfrm>
            <a:off x="1562369" y="1483112"/>
            <a:ext cx="10224470" cy="5237298"/>
          </a:xfrm>
        </p:spPr>
        <p:txBody>
          <a:bodyPr>
            <a:normAutofit/>
          </a:bodyPr>
          <a:lstStyle/>
          <a:p>
            <a:r>
              <a:rPr lang="tr-TR" sz="2000" dirty="0">
                <a:latin typeface="Calibri" panose="020F0502020204030204" pitchFamily="34" charset="0"/>
                <a:cs typeface="Calibri" panose="020F0502020204030204" pitchFamily="34" charset="0"/>
              </a:rPr>
              <a:t>Görev yolculuklarının kendilerine tahsis edilen kamu araçları ile yapıldığı durumlarda yol giderinin ödenmeyeceği esastır.</a:t>
            </a:r>
          </a:p>
          <a:p>
            <a:endParaRPr lang="tr-TR" sz="2000" dirty="0">
              <a:latin typeface="Calibri" panose="020F0502020204030204" pitchFamily="34" charset="0"/>
              <a:cs typeface="Calibri" panose="020F0502020204030204" pitchFamily="34" charset="0"/>
            </a:endParaRPr>
          </a:p>
          <a:p>
            <a:r>
              <a:rPr lang="tr-TR" sz="2000" dirty="0">
                <a:latin typeface="Calibri" panose="020F0502020204030204" pitchFamily="34" charset="0"/>
                <a:cs typeface="Calibri" panose="020F0502020204030204" pitchFamily="34" charset="0"/>
              </a:rPr>
              <a:t>6245 sayılı Harcırah Kanunu'nun ekinde yer alan (1) sayılı cetvelin Açıklama kısmının 5 inci fıkrasında; "</a:t>
            </a:r>
            <a:r>
              <a:rPr lang="tr-TR" sz="2000" b="1" dirty="0">
                <a:latin typeface="Calibri" panose="020F0502020204030204" pitchFamily="34" charset="0"/>
                <a:cs typeface="Calibri" panose="020F0502020204030204" pitchFamily="34" charset="0"/>
              </a:rPr>
              <a:t>Özel otomobilleriyle seyahat edenlere, </a:t>
            </a:r>
            <a:r>
              <a:rPr lang="tr-TR" sz="2000" b="1" dirty="0" err="1">
                <a:latin typeface="Calibri" panose="020F0502020204030204" pitchFamily="34" charset="0"/>
                <a:cs typeface="Calibri" panose="020F0502020204030204" pitchFamily="34" charset="0"/>
              </a:rPr>
              <a:t>müstehak</a:t>
            </a:r>
            <a:r>
              <a:rPr lang="tr-TR" sz="2000" b="1" dirty="0">
                <a:latin typeface="Calibri" panose="020F0502020204030204" pitchFamily="34" charset="0"/>
                <a:cs typeface="Calibri" panose="020F0502020204030204" pitchFamily="34" charset="0"/>
              </a:rPr>
              <a:t> oldukları taşıt ücreti ile bu taşıta göre geçecek günler için verilmesi gereken gündelikten fazla ödeme yapılmaz</a:t>
            </a:r>
            <a:r>
              <a:rPr lang="tr-TR" sz="2000" dirty="0">
                <a:latin typeface="Calibri" panose="020F0502020204030204" pitchFamily="34" charset="0"/>
                <a:cs typeface="Calibri" panose="020F0502020204030204" pitchFamily="34" charset="0"/>
              </a:rPr>
              <a:t>" ifadesi geçmektedir.</a:t>
            </a:r>
          </a:p>
          <a:p>
            <a:endParaRPr lang="tr-TR" sz="2000" dirty="0">
              <a:latin typeface="Calibri" panose="020F0502020204030204" pitchFamily="34" charset="0"/>
              <a:cs typeface="Calibri" panose="020F0502020204030204" pitchFamily="34" charset="0"/>
            </a:endParaRPr>
          </a:p>
          <a:p>
            <a:r>
              <a:rPr lang="tr-TR" sz="2000" u="sng" dirty="0">
                <a:solidFill>
                  <a:srgbClr val="C00000"/>
                </a:solidFill>
                <a:latin typeface="Calibri" panose="020F0502020204030204" pitchFamily="34" charset="0"/>
                <a:cs typeface="Calibri" panose="020F0502020204030204" pitchFamily="34" charset="0"/>
              </a:rPr>
              <a:t>Görevlendirme onayında yer alması koşuluyla </a:t>
            </a:r>
            <a:r>
              <a:rPr lang="tr-TR" sz="2000" dirty="0">
                <a:latin typeface="Calibri" panose="020F0502020204030204" pitchFamily="34" charset="0"/>
                <a:cs typeface="Calibri" panose="020F0502020204030204" pitchFamily="34" charset="0"/>
              </a:rPr>
              <a:t>uçakla seyahat edilmesi ve buna ilişkin yol giderinin ödenmesi mümkündür.(Üniversitemiz uygulamasında Karabük ile görevlendirilen yer arasındaki mesafenin </a:t>
            </a:r>
            <a:r>
              <a:rPr lang="tr-TR" sz="2000" dirty="0">
                <a:solidFill>
                  <a:srgbClr val="FF0000"/>
                </a:solidFill>
                <a:latin typeface="Calibri" panose="020F0502020204030204" pitchFamily="34" charset="0"/>
                <a:cs typeface="Calibri" panose="020F0502020204030204" pitchFamily="34" charset="0"/>
              </a:rPr>
              <a:t>700 </a:t>
            </a:r>
            <a:r>
              <a:rPr lang="tr-TR" sz="2000" dirty="0" err="1">
                <a:solidFill>
                  <a:srgbClr val="FF0000"/>
                </a:solidFill>
                <a:latin typeface="Calibri" panose="020F0502020204030204" pitchFamily="34" charset="0"/>
                <a:cs typeface="Calibri" panose="020F0502020204030204" pitchFamily="34" charset="0"/>
              </a:rPr>
              <a:t>km.yi</a:t>
            </a:r>
            <a:r>
              <a:rPr lang="tr-TR" sz="2000" dirty="0">
                <a:solidFill>
                  <a:srgbClr val="FF0000"/>
                </a:solidFill>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aşması durumunda uçak ile seyahate izin verilmiştir.)</a:t>
            </a:r>
          </a:p>
          <a:p>
            <a:endParaRPr lang="tr-TR" dirty="0"/>
          </a:p>
        </p:txBody>
      </p:sp>
    </p:spTree>
    <p:extLst>
      <p:ext uri="{BB962C8B-B14F-4D97-AF65-F5344CB8AC3E}">
        <p14:creationId xmlns:p14="http://schemas.microsoft.com/office/powerpoint/2010/main" val="23184027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1" y="685801"/>
            <a:ext cx="10018713" cy="1064342"/>
          </a:xfrm>
        </p:spPr>
        <p:txBody>
          <a:bodyPr/>
          <a:lstStyle/>
          <a:p>
            <a:r>
              <a:rPr lang="tr-TR" b="1" dirty="0">
                <a:ln w="11430"/>
                <a:solidFill>
                  <a:srgbClr val="002060"/>
                </a:solidFill>
                <a:effectLst>
                  <a:outerShdw blurRad="80000" dist="40000" dir="5040000" algn="tl">
                    <a:srgbClr val="000000">
                      <a:alpha val="30000"/>
                    </a:srgbClr>
                  </a:outerShdw>
                </a:effectLst>
                <a:latin typeface="Book Antiqua" panose="02040602050305030304" pitchFamily="18" charset="0"/>
              </a:rPr>
              <a:t>YURT DIŞI YOL GİDERİ</a:t>
            </a:r>
            <a:endParaRPr lang="tr-TR" dirty="0">
              <a:solidFill>
                <a:srgbClr val="002060"/>
              </a:solidFill>
              <a:latin typeface="Book Antiqua" panose="02040602050305030304" pitchFamily="18" charset="0"/>
            </a:endParaRPr>
          </a:p>
        </p:txBody>
      </p:sp>
      <p:sp>
        <p:nvSpPr>
          <p:cNvPr id="3" name="İçerik Yer Tutucusu 2"/>
          <p:cNvSpPr>
            <a:spLocks noGrp="1"/>
          </p:cNvSpPr>
          <p:nvPr>
            <p:ph idx="1"/>
          </p:nvPr>
        </p:nvSpPr>
        <p:spPr>
          <a:xfrm>
            <a:off x="1331252" y="2097088"/>
            <a:ext cx="10324830" cy="5018648"/>
          </a:xfrm>
        </p:spPr>
        <p:txBody>
          <a:bodyPr>
            <a:normAutofit/>
          </a:bodyPr>
          <a:lstStyle/>
          <a:p>
            <a:pPr marL="285750" indent="-285750" algn="just">
              <a:buFont typeface="Wingdings" panose="05000000000000000000" pitchFamily="2" charset="2"/>
              <a:buChar char="Ø"/>
            </a:pPr>
            <a:r>
              <a:rPr lang="tr-TR" dirty="0">
                <a:latin typeface="Calibri" panose="020F0502020204030204" pitchFamily="34" charset="0"/>
                <a:cs typeface="Calibri" panose="020F0502020204030204" pitchFamily="34" charset="0"/>
              </a:rPr>
              <a:t>Yurtiçinden yurtdışına, yurtdışından yurtiçine ve yurtdışında sürekli görevli iken başka yerlere yapılacak sürekli ve geçici görev yolculuklarında, </a:t>
            </a:r>
            <a:r>
              <a:rPr lang="tr-TR" dirty="0">
                <a:solidFill>
                  <a:srgbClr val="C00000"/>
                </a:solidFill>
                <a:latin typeface="Calibri" panose="020F0502020204030204" pitchFamily="34" charset="0"/>
                <a:cs typeface="Calibri" panose="020F0502020204030204" pitchFamily="34" charset="0"/>
              </a:rPr>
              <a:t>ekspres ve yataklı vagon ücreti dahil olmak üzere, tren, vapur veya uçak bilet bedeli </a:t>
            </a:r>
            <a:r>
              <a:rPr lang="tr-TR" dirty="0">
                <a:latin typeface="Calibri" panose="020F0502020204030204" pitchFamily="34" charset="0"/>
                <a:cs typeface="Calibri" panose="020F0502020204030204" pitchFamily="34" charset="0"/>
              </a:rPr>
              <a:t>yol masrafı olarak ödenir. Ayrıca, buna istasyon, liman veya terminal ile ikamet yeri arasındaki taşıt ücreti ilave olunur.</a:t>
            </a:r>
          </a:p>
          <a:p>
            <a:pPr marL="285750" indent="-285750" algn="just">
              <a:buFont typeface="Wingdings" panose="05000000000000000000" pitchFamily="2" charset="2"/>
              <a:buChar char="Ø"/>
            </a:pPr>
            <a:r>
              <a:rPr lang="tr-TR" dirty="0">
                <a:latin typeface="Calibri" panose="020F0502020204030204" pitchFamily="34" charset="0"/>
                <a:cs typeface="Calibri" panose="020F0502020204030204" pitchFamily="34" charset="0"/>
              </a:rPr>
              <a:t>Yurtdışına geçici veya sürekli görevle gönderilenlere, memuriyet mahallinden Türkiye’deki </a:t>
            </a:r>
            <a:r>
              <a:rPr lang="tr-TR" dirty="0">
                <a:solidFill>
                  <a:srgbClr val="FF0000"/>
                </a:solidFill>
                <a:latin typeface="Calibri" panose="020F0502020204030204" pitchFamily="34" charset="0"/>
                <a:cs typeface="Calibri" panose="020F0502020204030204" pitchFamily="34" charset="0"/>
              </a:rPr>
              <a:t>aktarmasız</a:t>
            </a:r>
            <a:r>
              <a:rPr lang="tr-TR" dirty="0">
                <a:latin typeface="Calibri" panose="020F0502020204030204" pitchFamily="34" charset="0"/>
                <a:cs typeface="Calibri" panose="020F0502020204030204" pitchFamily="34" charset="0"/>
              </a:rPr>
              <a:t> hareket yerine kadar olan yolculuklar hakkında bu kanunun yurt içi hükümleri uygulanır.</a:t>
            </a:r>
          </a:p>
          <a:p>
            <a:pPr marL="285750" indent="-285750" algn="just">
              <a:buFont typeface="Wingdings" panose="05000000000000000000" pitchFamily="2" charset="2"/>
              <a:buChar char="Ø"/>
            </a:pPr>
            <a:endParaRPr lang="tr-TR" sz="2000" b="1" dirty="0">
              <a:latin typeface="+mj-lt"/>
            </a:endParaRPr>
          </a:p>
          <a:p>
            <a:pPr marL="285750" indent="-285750" algn="just">
              <a:buFont typeface="Wingdings" panose="05000000000000000000" pitchFamily="2" charset="2"/>
              <a:buChar char="Ø"/>
            </a:pPr>
            <a:endParaRPr lang="tr-TR" b="1" dirty="0">
              <a:latin typeface="Comic Sans MS" pitchFamily="66" charset="0"/>
            </a:endParaRPr>
          </a:p>
          <a:p>
            <a:endParaRPr lang="tr-TR" dirty="0"/>
          </a:p>
        </p:txBody>
      </p:sp>
    </p:spTree>
    <p:extLst>
      <p:ext uri="{BB962C8B-B14F-4D97-AF65-F5344CB8AC3E}">
        <p14:creationId xmlns:p14="http://schemas.microsoft.com/office/powerpoint/2010/main" val="5631276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002060"/>
                </a:solidFill>
                <a:latin typeface="Book Antiqua" panose="02040602050305030304" pitchFamily="18" charset="0"/>
              </a:rPr>
              <a:t>MEMLEKET İÇ VE DIŞINDA SEYAHAT GÜNLERİNİN HESABI:</a:t>
            </a:r>
            <a:endParaRPr lang="tr-TR" dirty="0">
              <a:solidFill>
                <a:srgbClr val="002060"/>
              </a:solidFill>
              <a:latin typeface="Book Antiqua" panose="02040602050305030304" pitchFamily="18" charset="0"/>
            </a:endParaRPr>
          </a:p>
        </p:txBody>
      </p:sp>
      <p:sp>
        <p:nvSpPr>
          <p:cNvPr id="3" name="İçerik Yer Tutucusu 2"/>
          <p:cNvSpPr>
            <a:spLocks noGrp="1"/>
          </p:cNvSpPr>
          <p:nvPr>
            <p:ph idx="1"/>
          </p:nvPr>
        </p:nvSpPr>
        <p:spPr>
          <a:xfrm>
            <a:off x="1415484" y="1940309"/>
            <a:ext cx="10018713" cy="3124201"/>
          </a:xfrm>
        </p:spPr>
        <p:txBody>
          <a:bodyPr/>
          <a:lstStyle/>
          <a:p>
            <a:pPr lvl="0"/>
            <a:r>
              <a:rPr lang="tr-TR" sz="2000" dirty="0">
                <a:solidFill>
                  <a:prstClr val="black">
                    <a:lumMod val="85000"/>
                    <a:lumOff val="15000"/>
                  </a:prstClr>
                </a:solidFill>
                <a:latin typeface="Calibri" panose="020F0502020204030204" pitchFamily="34" charset="0"/>
                <a:cs typeface="Calibri" panose="020F0502020204030204" pitchFamily="34" charset="0"/>
              </a:rPr>
              <a:t>Seyahat günlerine ait yevmiyeler, seyahat edilen vasıtanın hareket saatinden gidilecek yere varış saatine kadar geçen </a:t>
            </a:r>
            <a:r>
              <a:rPr lang="tr-TR" sz="2000" b="1" dirty="0">
                <a:solidFill>
                  <a:srgbClr val="FF0000"/>
                </a:solidFill>
                <a:latin typeface="Calibri" panose="020F0502020204030204" pitchFamily="34" charset="0"/>
                <a:cs typeface="Calibri" panose="020F0502020204030204" pitchFamily="34" charset="0"/>
              </a:rPr>
              <a:t>her 24 saat için bir gün </a:t>
            </a:r>
            <a:r>
              <a:rPr lang="tr-TR" sz="2000" dirty="0">
                <a:solidFill>
                  <a:prstClr val="black">
                    <a:lumMod val="85000"/>
                    <a:lumOff val="15000"/>
                  </a:prstClr>
                </a:solidFill>
                <a:latin typeface="Calibri" panose="020F0502020204030204" pitchFamily="34" charset="0"/>
                <a:cs typeface="Calibri" panose="020F0502020204030204" pitchFamily="34" charset="0"/>
              </a:rPr>
              <a:t>esas alınır.</a:t>
            </a:r>
          </a:p>
          <a:p>
            <a:pPr lvl="0"/>
            <a:endParaRPr lang="tr-TR" sz="2000" dirty="0">
              <a:solidFill>
                <a:prstClr val="black">
                  <a:lumMod val="85000"/>
                  <a:lumOff val="15000"/>
                </a:prstClr>
              </a:solidFill>
              <a:latin typeface="Calibri" panose="020F0502020204030204" pitchFamily="34" charset="0"/>
              <a:cs typeface="Calibri" panose="020F0502020204030204" pitchFamily="34" charset="0"/>
            </a:endParaRPr>
          </a:p>
          <a:p>
            <a:pPr lvl="0"/>
            <a:r>
              <a:rPr lang="tr-TR" sz="2000" dirty="0">
                <a:solidFill>
                  <a:prstClr val="black">
                    <a:lumMod val="85000"/>
                    <a:lumOff val="15000"/>
                  </a:prstClr>
                </a:solidFill>
                <a:latin typeface="Calibri" panose="020F0502020204030204" pitchFamily="34" charset="0"/>
                <a:cs typeface="Calibri" panose="020F0502020204030204" pitchFamily="34" charset="0"/>
              </a:rPr>
              <a:t>Seyahat müddetinin her 24 saati aşan kesri tam gün sayılır.</a:t>
            </a:r>
          </a:p>
          <a:p>
            <a:endParaRPr lang="tr-TR" dirty="0"/>
          </a:p>
        </p:txBody>
      </p:sp>
      <p:pic>
        <p:nvPicPr>
          <p:cNvPr id="4" name="Resim 3"/>
          <p:cNvPicPr>
            <a:picLocks noChangeAspect="1"/>
          </p:cNvPicPr>
          <p:nvPr/>
        </p:nvPicPr>
        <p:blipFill>
          <a:blip r:embed="rId2"/>
          <a:stretch>
            <a:fillRect/>
          </a:stretch>
        </p:blipFill>
        <p:spPr>
          <a:xfrm>
            <a:off x="5669455" y="4527091"/>
            <a:ext cx="5470493" cy="2071017"/>
          </a:xfrm>
          <a:prstGeom prst="rect">
            <a:avLst/>
          </a:prstGeom>
        </p:spPr>
      </p:pic>
    </p:spTree>
    <p:extLst>
      <p:ext uri="{BB962C8B-B14F-4D97-AF65-F5344CB8AC3E}">
        <p14:creationId xmlns:p14="http://schemas.microsoft.com/office/powerpoint/2010/main" val="18223112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31911" y="0"/>
            <a:ext cx="10018713" cy="1752599"/>
          </a:xfrm>
        </p:spPr>
        <p:txBody>
          <a:bodyPr/>
          <a:lstStyle/>
          <a:p>
            <a:r>
              <a:rPr lang="tr-TR" b="1" dirty="0">
                <a:ln w="11430"/>
                <a:solidFill>
                  <a:srgbClr val="002060"/>
                </a:solidFill>
                <a:effectLst>
                  <a:outerShdw blurRad="80000" dist="40000" dir="5040000" algn="tl">
                    <a:srgbClr val="000000">
                      <a:alpha val="30000"/>
                    </a:srgbClr>
                  </a:outerShdw>
                </a:effectLst>
                <a:latin typeface="Book Antiqua" panose="02040602050305030304" pitchFamily="18" charset="0"/>
              </a:rPr>
              <a:t>HARCIRAHIN ÖDENME BİÇİMİ</a:t>
            </a:r>
            <a:endParaRPr lang="tr-TR" dirty="0">
              <a:solidFill>
                <a:srgbClr val="002060"/>
              </a:solidFill>
              <a:latin typeface="Book Antiqua" panose="02040602050305030304" pitchFamily="18" charset="0"/>
            </a:endParaRPr>
          </a:p>
        </p:txBody>
      </p:sp>
      <p:sp>
        <p:nvSpPr>
          <p:cNvPr id="3" name="İçerik Yer Tutucusu 2"/>
          <p:cNvSpPr>
            <a:spLocks noGrp="1"/>
          </p:cNvSpPr>
          <p:nvPr>
            <p:ph idx="1"/>
          </p:nvPr>
        </p:nvSpPr>
        <p:spPr>
          <a:xfrm>
            <a:off x="1587500" y="2828925"/>
            <a:ext cx="10515600" cy="4889500"/>
          </a:xfrm>
        </p:spPr>
        <p:txBody>
          <a:bodyPr>
            <a:normAutofit/>
          </a:bodyPr>
          <a:lstStyle/>
          <a:p>
            <a:r>
              <a:rPr lang="tr-TR" sz="3200" dirty="0">
                <a:latin typeface="Calibri" panose="020F0502020204030204" pitchFamily="34" charset="0"/>
                <a:cs typeface="Calibri" panose="020F0502020204030204" pitchFamily="34" charset="0"/>
              </a:rPr>
              <a:t>Harcırah </a:t>
            </a:r>
            <a:r>
              <a:rPr lang="tr-TR" sz="3200" dirty="0">
                <a:solidFill>
                  <a:srgbClr val="C00000"/>
                </a:solidFill>
                <a:latin typeface="Calibri" panose="020F0502020204030204" pitchFamily="34" charset="0"/>
                <a:cs typeface="Calibri" panose="020F0502020204030204" pitchFamily="34" charset="0"/>
              </a:rPr>
              <a:t>hizmetin taalluk ettiği(bağlı olduğu) kurum bütçesinden </a:t>
            </a:r>
            <a:r>
              <a:rPr lang="tr-TR" sz="3200" dirty="0">
                <a:latin typeface="Calibri" panose="020F0502020204030204" pitchFamily="34" charset="0"/>
                <a:cs typeface="Calibri" panose="020F0502020204030204" pitchFamily="34" charset="0"/>
              </a:rPr>
              <a:t>ödenir. </a:t>
            </a:r>
          </a:p>
          <a:p>
            <a:r>
              <a:rPr lang="tr-TR" sz="3200" dirty="0">
                <a:solidFill>
                  <a:srgbClr val="C00000"/>
                </a:solidFill>
                <a:latin typeface="Calibri" panose="020F0502020204030204" pitchFamily="34" charset="0"/>
                <a:cs typeface="Calibri" panose="020F0502020204030204" pitchFamily="34" charset="0"/>
              </a:rPr>
              <a:t>Örnek: </a:t>
            </a:r>
            <a:r>
              <a:rPr lang="tr-TR" sz="3200" dirty="0">
                <a:latin typeface="Calibri" panose="020F0502020204030204" pitchFamily="34" charset="0"/>
                <a:cs typeface="Calibri" panose="020F0502020204030204" pitchFamily="34" charset="0"/>
              </a:rPr>
              <a:t>Ulaştırma Bakanlığında çalışmakta iken İçişleri Bakanlığında geçici olarak görevlendirilen veya aynı bakanlığa sürekli bir göreve naklen atanan memura geçici veya sürekli görev yolluğu İçişleri Bakanlığınca ödenecektir.</a:t>
            </a:r>
          </a:p>
          <a:p>
            <a:endParaRPr lang="tr-TR" sz="2000" dirty="0"/>
          </a:p>
          <a:p>
            <a:endParaRPr lang="tr-TR" sz="2000" dirty="0">
              <a:latin typeface="+mj-lt"/>
            </a:endParaRPr>
          </a:p>
          <a:p>
            <a:endParaRPr lang="tr-TR" sz="2000" b="1" dirty="0">
              <a:latin typeface="+mj-lt"/>
            </a:endParaRPr>
          </a:p>
          <a:p>
            <a:endParaRPr lang="tr-TR" sz="2000" b="1" dirty="0">
              <a:latin typeface="+mj-lt"/>
            </a:endParaRPr>
          </a:p>
          <a:p>
            <a:endParaRPr lang="tr-TR" sz="2000" dirty="0">
              <a:latin typeface="+mj-lt"/>
            </a:endParaRPr>
          </a:p>
          <a:p>
            <a:endParaRPr lang="tr-TR" sz="2000" b="1" dirty="0">
              <a:latin typeface="+mj-lt"/>
            </a:endParaRPr>
          </a:p>
          <a:p>
            <a:endParaRPr lang="tr-TR" dirty="0"/>
          </a:p>
        </p:txBody>
      </p:sp>
    </p:spTree>
    <p:extLst>
      <p:ext uri="{BB962C8B-B14F-4D97-AF65-F5344CB8AC3E}">
        <p14:creationId xmlns:p14="http://schemas.microsoft.com/office/powerpoint/2010/main" val="874255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16682" y="273205"/>
            <a:ext cx="10018713" cy="1009185"/>
          </a:xfrm>
        </p:spPr>
        <p:txBody>
          <a:bodyPr/>
          <a:lstStyle/>
          <a:p>
            <a:r>
              <a:rPr lang="tr-TR" b="1" dirty="0">
                <a:solidFill>
                  <a:srgbClr val="002060"/>
                </a:solidFill>
              </a:rPr>
              <a:t>SAYIŞTAY SORGUSU</a:t>
            </a:r>
          </a:p>
        </p:txBody>
      </p:sp>
      <p:sp>
        <p:nvSpPr>
          <p:cNvPr id="3" name="İçerik Yer Tutucusu 2"/>
          <p:cNvSpPr>
            <a:spLocks noGrp="1"/>
          </p:cNvSpPr>
          <p:nvPr>
            <p:ph idx="1"/>
          </p:nvPr>
        </p:nvSpPr>
        <p:spPr>
          <a:xfrm>
            <a:off x="1465726" y="273205"/>
            <a:ext cx="10726274" cy="6674005"/>
          </a:xfrm>
        </p:spPr>
        <p:txBody>
          <a:bodyPr/>
          <a:lstStyle/>
          <a:p>
            <a:r>
              <a:rPr lang="tr-TR" i="1" u="sng" dirty="0">
                <a:solidFill>
                  <a:srgbClr val="002060"/>
                </a:solidFill>
                <a:latin typeface="Times New Roman" panose="02020603050405020304" pitchFamily="18" charset="0"/>
                <a:cs typeface="Times New Roman" panose="02020603050405020304" pitchFamily="18" charset="0"/>
              </a:rPr>
              <a:t>NAKLEN ATANAN MEMUR VEYA HİZMETLİNİN HARCIRAHINI HANGİ KURUM ÖDER</a:t>
            </a:r>
            <a:r>
              <a:rPr lang="tr-TR" i="1" dirty="0">
                <a:solidFill>
                  <a:srgbClr val="002060"/>
                </a:solidFill>
                <a:latin typeface="Times New Roman" panose="02020603050405020304" pitchFamily="18" charset="0"/>
                <a:cs typeface="Times New Roman" panose="02020603050405020304" pitchFamily="18" charset="0"/>
              </a:rPr>
              <a:t> ?</a:t>
            </a:r>
          </a:p>
          <a:p>
            <a:pPr>
              <a:buFont typeface="Wingdings" panose="05000000000000000000" pitchFamily="2" charset="2"/>
              <a:buChar char="ü"/>
            </a:pPr>
            <a:r>
              <a:rPr lang="tr-TR" sz="2000" dirty="0">
                <a:latin typeface="Times New Roman" panose="02020603050405020304" pitchFamily="18" charset="0"/>
                <a:cs typeface="Times New Roman" panose="02020603050405020304" pitchFamily="18" charset="0"/>
              </a:rPr>
              <a:t>Konuya ilişkin olarak, Danıştay 5. Dairesinin kararında "Harcırah Kanununda kurumlar arası nakil suretiyle bir başka yere atanan memurların harcırahının hangi kurum tarafından ödeneceği hususunda, herhangi bir hüküm bulunmamakta ise de, bu atama yoluyla memurun eski kurumuyla hukuki ve fiili irtibatının kesileceği, önceki kurumunda ifa ettiği kamu hizmetini bundan sonra yeni kurumunda sürdüreceği, dolayısıyla hizmetinden artık atandığı kurumun yararlanacağı açıktır. Ayrıca </a:t>
            </a:r>
            <a:r>
              <a:rPr lang="tr-TR" sz="2000" dirty="0">
                <a:solidFill>
                  <a:srgbClr val="FF0000"/>
                </a:solidFill>
                <a:latin typeface="Times New Roman" panose="02020603050405020304" pitchFamily="18" charset="0"/>
                <a:cs typeface="Times New Roman" panose="02020603050405020304" pitchFamily="18" charset="0"/>
              </a:rPr>
              <a:t>memurun harcırah kapsamında yer alan harcamalarının yeni kurumda göreve başlayabilmesi için yapıldığı hususu da dikkate alındığında harcırahın atandığı kurum tarafından ödenmesi hukuka ve hakkaniyet ilkesine uygun olacaktır." hükmetmiş ve bu yönde verilen kararı onamıştır.</a:t>
            </a:r>
          </a:p>
          <a:p>
            <a:pPr>
              <a:buFont typeface="Wingdings" panose="05000000000000000000" pitchFamily="2" charset="2"/>
              <a:buChar char="ü"/>
            </a:pPr>
            <a:endParaRPr lang="tr-TR" sz="2000" dirty="0">
              <a:solidFill>
                <a:srgbClr val="00206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tr-TR" sz="2000" dirty="0">
                <a:latin typeface="Times New Roman" panose="02020603050405020304" pitchFamily="18" charset="0"/>
                <a:cs typeface="Times New Roman" panose="02020603050405020304" pitchFamily="18" charset="0"/>
              </a:rPr>
              <a:t>Ayrıca, Sayıştay Temyiz Kurulunun kararında 6245 sayılı Kanunun 57. Maddesi uyarınca nakledilen memurun harcırahının yeni kurumunca ödenmesi yönündedir.</a:t>
            </a:r>
            <a:endParaRPr lang="tr-TR" sz="2000" dirty="0"/>
          </a:p>
        </p:txBody>
      </p:sp>
      <p:pic>
        <p:nvPicPr>
          <p:cNvPr id="4" name="Resim 3"/>
          <p:cNvPicPr>
            <a:picLocks noChangeAspect="1"/>
          </p:cNvPicPr>
          <p:nvPr/>
        </p:nvPicPr>
        <p:blipFill>
          <a:blip r:embed="rId2"/>
          <a:stretch>
            <a:fillRect/>
          </a:stretch>
        </p:blipFill>
        <p:spPr>
          <a:xfrm>
            <a:off x="9601201" y="118802"/>
            <a:ext cx="1962614" cy="1163588"/>
          </a:xfrm>
          <a:prstGeom prst="rect">
            <a:avLst/>
          </a:prstGeom>
        </p:spPr>
      </p:pic>
    </p:spTree>
    <p:extLst>
      <p:ext uri="{BB962C8B-B14F-4D97-AF65-F5344CB8AC3E}">
        <p14:creationId xmlns:p14="http://schemas.microsoft.com/office/powerpoint/2010/main" val="5738222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09" y="253034"/>
            <a:ext cx="10018713" cy="1752599"/>
          </a:xfrm>
        </p:spPr>
        <p:txBody>
          <a:bodyPr/>
          <a:lstStyle/>
          <a:p>
            <a:r>
              <a:rPr lang="tr-TR" b="1" dirty="0">
                <a:solidFill>
                  <a:srgbClr val="002060"/>
                </a:solidFill>
                <a:latin typeface="Book Antiqua" panose="02040602050305030304" pitchFamily="18" charset="0"/>
              </a:rPr>
              <a:t>ÖDEME EMRİ BELGESİNDE DİKKAT EDİLMESİ GEREKEN HUSUS</a:t>
            </a:r>
          </a:p>
        </p:txBody>
      </p:sp>
      <p:sp>
        <p:nvSpPr>
          <p:cNvPr id="3" name="İçerik Yer Tutucusu 2"/>
          <p:cNvSpPr>
            <a:spLocks noGrp="1"/>
          </p:cNvSpPr>
          <p:nvPr>
            <p:ph idx="1"/>
          </p:nvPr>
        </p:nvSpPr>
        <p:spPr>
          <a:xfrm>
            <a:off x="1231090" y="1631852"/>
            <a:ext cx="10018713" cy="3685221"/>
          </a:xfrm>
        </p:spPr>
        <p:txBody>
          <a:bodyPr>
            <a:normAutofit/>
          </a:bodyPr>
          <a:lstStyle/>
          <a:p>
            <a:pPr>
              <a:buFont typeface="Wingdings" panose="05000000000000000000" pitchFamily="2" charset="2"/>
              <a:buChar char="ü"/>
            </a:pPr>
            <a:r>
              <a:rPr lang="tr-TR" dirty="0">
                <a:latin typeface="Calibri" panose="020F0502020204030204" pitchFamily="34" charset="0"/>
                <a:cs typeface="Calibri" panose="020F0502020204030204" pitchFamily="34" charset="0"/>
              </a:rPr>
              <a:t>Mevcut durumda </a:t>
            </a:r>
            <a:r>
              <a:rPr lang="tr-TR" b="1" dirty="0">
                <a:solidFill>
                  <a:srgbClr val="002060"/>
                </a:solidFill>
                <a:latin typeface="Calibri" panose="020F0502020204030204" pitchFamily="34" charset="0"/>
                <a:cs typeface="Calibri" panose="020F0502020204030204" pitchFamily="34" charset="0"/>
              </a:rPr>
              <a:t>Yolluklar</a:t>
            </a:r>
            <a:r>
              <a:rPr lang="tr-TR" dirty="0">
                <a:solidFill>
                  <a:srgbClr val="FF0000"/>
                </a:solidFill>
                <a:latin typeface="Calibri" panose="020F0502020204030204" pitchFamily="34" charset="0"/>
                <a:cs typeface="Calibri" panose="020F0502020204030204" pitchFamily="34" charset="0"/>
              </a:rPr>
              <a:t> 360 hesap kodu ve 3-1 ile 3-4 ekonomik</a:t>
            </a:r>
          </a:p>
          <a:p>
            <a:pPr marL="0" indent="0">
              <a:buNone/>
            </a:pPr>
            <a:r>
              <a:rPr lang="tr-TR" dirty="0">
                <a:solidFill>
                  <a:srgbClr val="FF0000"/>
                </a:solidFill>
                <a:latin typeface="Calibri" panose="020F0502020204030204" pitchFamily="34" charset="0"/>
                <a:cs typeface="Calibri" panose="020F0502020204030204" pitchFamily="34" charset="0"/>
              </a:rPr>
              <a:t> koduyla </a:t>
            </a:r>
            <a:r>
              <a:rPr lang="tr-TR" dirty="0">
                <a:latin typeface="Calibri" panose="020F0502020204030204" pitchFamily="34" charset="0"/>
                <a:cs typeface="Calibri" panose="020F0502020204030204" pitchFamily="34" charset="0"/>
              </a:rPr>
              <a:t>damga vergisi kesilmektedir. Tek tip uygulama</a:t>
            </a:r>
          </a:p>
          <a:p>
            <a:pPr marL="0" indent="0">
              <a:buNone/>
            </a:pPr>
            <a:r>
              <a:rPr lang="tr-TR" dirty="0">
                <a:latin typeface="Calibri" panose="020F0502020204030204" pitchFamily="34" charset="0"/>
                <a:cs typeface="Calibri" panose="020F0502020204030204" pitchFamily="34" charset="0"/>
              </a:rPr>
              <a:t> sağlayabilmek açısından sadece</a:t>
            </a:r>
            <a:r>
              <a:rPr lang="tr-TR" dirty="0">
                <a:solidFill>
                  <a:srgbClr val="FF0000"/>
                </a:solidFill>
                <a:latin typeface="Calibri" panose="020F0502020204030204" pitchFamily="34" charset="0"/>
                <a:cs typeface="Calibri" panose="020F0502020204030204" pitchFamily="34" charset="0"/>
              </a:rPr>
              <a:t> 3-4 ekonomik kodu </a:t>
            </a:r>
            <a:r>
              <a:rPr lang="tr-TR" dirty="0">
                <a:latin typeface="Calibri" panose="020F0502020204030204" pitchFamily="34" charset="0"/>
                <a:cs typeface="Calibri" panose="020F0502020204030204" pitchFamily="34" charset="0"/>
              </a:rPr>
              <a:t>kullanılarak</a:t>
            </a:r>
          </a:p>
          <a:p>
            <a:pPr marL="0" indent="0">
              <a:buNone/>
            </a:pPr>
            <a:r>
              <a:rPr lang="tr-TR" dirty="0">
                <a:latin typeface="Calibri" panose="020F0502020204030204" pitchFamily="34" charset="0"/>
                <a:cs typeface="Calibri" panose="020F0502020204030204" pitchFamily="34" charset="0"/>
              </a:rPr>
              <a:t> damga vergisi kesilmelidir.</a:t>
            </a:r>
          </a:p>
          <a:p>
            <a:pPr marL="0" indent="0">
              <a:buNone/>
            </a:pPr>
            <a:endParaRPr lang="tr-TR" dirty="0"/>
          </a:p>
        </p:txBody>
      </p:sp>
      <p:pic>
        <p:nvPicPr>
          <p:cNvPr id="4" name="Resim 3"/>
          <p:cNvPicPr>
            <a:picLocks noChangeAspect="1"/>
          </p:cNvPicPr>
          <p:nvPr/>
        </p:nvPicPr>
        <p:blipFill>
          <a:blip r:embed="rId2"/>
          <a:stretch>
            <a:fillRect/>
          </a:stretch>
        </p:blipFill>
        <p:spPr>
          <a:xfrm>
            <a:off x="10104645" y="1864956"/>
            <a:ext cx="1868869" cy="3831946"/>
          </a:xfrm>
          <a:prstGeom prst="rect">
            <a:avLst/>
          </a:prstGeom>
        </p:spPr>
      </p:pic>
    </p:spTree>
    <p:extLst>
      <p:ext uri="{BB962C8B-B14F-4D97-AF65-F5344CB8AC3E}">
        <p14:creationId xmlns:p14="http://schemas.microsoft.com/office/powerpoint/2010/main" val="30403648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72522" y="0"/>
            <a:ext cx="10018713" cy="1201994"/>
          </a:xfrm>
        </p:spPr>
        <p:txBody>
          <a:bodyPr/>
          <a:lstStyle/>
          <a:p>
            <a:r>
              <a:rPr lang="tr-TR" b="1" dirty="0">
                <a:solidFill>
                  <a:srgbClr val="002060"/>
                </a:solidFill>
                <a:latin typeface="Calibri" panose="020F0502020204030204" pitchFamily="34" charset="0"/>
                <a:cs typeface="Calibri" panose="020F0502020204030204" pitchFamily="34" charset="0"/>
              </a:rPr>
              <a:t>KBÜ HARCAMA GENELGESİ</a:t>
            </a:r>
          </a:p>
        </p:txBody>
      </p:sp>
      <p:sp>
        <p:nvSpPr>
          <p:cNvPr id="3" name="İçerik Yer Tutucusu 2"/>
          <p:cNvSpPr>
            <a:spLocks noGrp="1"/>
          </p:cNvSpPr>
          <p:nvPr>
            <p:ph idx="1"/>
          </p:nvPr>
        </p:nvSpPr>
        <p:spPr>
          <a:xfrm>
            <a:off x="1276603" y="963561"/>
            <a:ext cx="10710958" cy="5801033"/>
          </a:xfrm>
        </p:spPr>
        <p:txBody>
          <a:bodyPr>
            <a:normAutofit lnSpcReduction="10000"/>
          </a:bodyPr>
          <a:lstStyle/>
          <a:p>
            <a:pPr>
              <a:buFont typeface="Arial" panose="020B0604020202020204" pitchFamily="34" charset="0"/>
              <a:buChar char="•"/>
            </a:pPr>
            <a:r>
              <a:rPr lang="tr-TR" sz="2100" dirty="0">
                <a:latin typeface="Calibri" panose="020F0502020204030204" pitchFamily="34" charset="0"/>
                <a:cs typeface="Calibri" panose="020F0502020204030204" pitchFamily="34" charset="0"/>
              </a:rPr>
              <a:t>Yurt içi geçici görev yolluğu ödemeleri </a:t>
            </a:r>
            <a:r>
              <a:rPr lang="tr-TR" sz="2100" b="1" dirty="0">
                <a:solidFill>
                  <a:srgbClr val="FF0000"/>
                </a:solidFill>
                <a:latin typeface="Calibri" panose="020F0502020204030204" pitchFamily="34" charset="0"/>
                <a:cs typeface="Calibri" panose="020F0502020204030204" pitchFamily="34" charset="0"/>
              </a:rPr>
              <a:t>birimlerin kendi bütçelerinden</a:t>
            </a:r>
            <a:r>
              <a:rPr lang="tr-TR" sz="2100" dirty="0">
                <a:latin typeface="Calibri" panose="020F0502020204030204" pitchFamily="34" charset="0"/>
                <a:cs typeface="Calibri" panose="020F0502020204030204" pitchFamily="34" charset="0"/>
              </a:rPr>
              <a:t>, yurt içi sürekli görev yolluğu ödemeleri </a:t>
            </a:r>
            <a:r>
              <a:rPr lang="tr-TR" sz="2100" b="1" dirty="0">
                <a:solidFill>
                  <a:srgbClr val="FF0000"/>
                </a:solidFill>
                <a:latin typeface="Calibri" panose="020F0502020204030204" pitchFamily="34" charset="0"/>
                <a:cs typeface="Calibri" panose="020F0502020204030204" pitchFamily="34" charset="0"/>
              </a:rPr>
              <a:t>İdari ve Mali İşler Daire Başkanlığı bütçesinden</a:t>
            </a:r>
            <a:r>
              <a:rPr lang="tr-TR" sz="2100" dirty="0">
                <a:latin typeface="Calibri" panose="020F0502020204030204" pitchFamily="34" charset="0"/>
                <a:cs typeface="Calibri" panose="020F0502020204030204" pitchFamily="34" charset="0"/>
              </a:rPr>
              <a:t>, öğretim elemanlarının yurt dışında görevlendirilmelerine ilişkin harcırahları ise </a:t>
            </a:r>
            <a:r>
              <a:rPr lang="tr-TR" sz="2100" b="1" dirty="0">
                <a:solidFill>
                  <a:srgbClr val="FF0000"/>
                </a:solidFill>
                <a:latin typeface="Calibri" panose="020F0502020204030204" pitchFamily="34" charset="0"/>
                <a:cs typeface="Calibri" panose="020F0502020204030204" pitchFamily="34" charset="0"/>
              </a:rPr>
              <a:t>Bilimsel Araştırma Projeleri (BAP) Biriminin </a:t>
            </a:r>
            <a:r>
              <a:rPr lang="tr-TR" sz="2100" dirty="0">
                <a:latin typeface="Calibri" panose="020F0502020204030204" pitchFamily="34" charset="0"/>
                <a:cs typeface="Calibri" panose="020F0502020204030204" pitchFamily="34" charset="0"/>
              </a:rPr>
              <a:t>bütçesinden karşılanacaktır. Ayrıca Üniversiteyi temsilen yurt dışında görevlendirilen idari personelin yolluğu </a:t>
            </a:r>
            <a:r>
              <a:rPr lang="tr-TR" sz="2100" b="1" dirty="0">
                <a:solidFill>
                  <a:srgbClr val="FF0000"/>
                </a:solidFill>
                <a:latin typeface="Calibri" panose="020F0502020204030204" pitchFamily="34" charset="0"/>
                <a:cs typeface="Calibri" panose="020F0502020204030204" pitchFamily="34" charset="0"/>
              </a:rPr>
              <a:t>kurum bütçesinden </a:t>
            </a:r>
            <a:r>
              <a:rPr lang="tr-TR" sz="2100" dirty="0">
                <a:latin typeface="Calibri" panose="020F0502020204030204" pitchFamily="34" charset="0"/>
                <a:cs typeface="Calibri" panose="020F0502020204030204" pitchFamily="34" charset="0"/>
              </a:rPr>
              <a:t>ödenecektir.</a:t>
            </a:r>
          </a:p>
          <a:p>
            <a:pPr>
              <a:buFont typeface="Arial" panose="020B0604020202020204" pitchFamily="34" charset="0"/>
              <a:buChar char="•"/>
            </a:pPr>
            <a:r>
              <a:rPr lang="tr-TR" sz="2100" b="1" dirty="0">
                <a:latin typeface="Calibri" panose="020F0502020204030204" pitchFamily="34" charset="0"/>
                <a:cs typeface="Calibri" panose="020F0502020204030204" pitchFamily="34" charset="0"/>
              </a:rPr>
              <a:t> </a:t>
            </a:r>
            <a:r>
              <a:rPr lang="tr-TR" sz="2100" dirty="0">
                <a:latin typeface="Calibri" panose="020F0502020204030204" pitchFamily="34" charset="0"/>
                <a:cs typeface="Calibri" panose="020F0502020204030204" pitchFamily="34" charset="0"/>
              </a:rPr>
              <a:t>Öğretim elemanlarının yurt içinde düzenlenen kongre, konferans, </a:t>
            </a:r>
          </a:p>
          <a:p>
            <a:pPr marL="0" indent="0">
              <a:buNone/>
            </a:pPr>
            <a:r>
              <a:rPr lang="tr-TR" sz="2100" dirty="0">
                <a:latin typeface="Calibri" panose="020F0502020204030204" pitchFamily="34" charset="0"/>
                <a:cs typeface="Calibri" panose="020F0502020204030204" pitchFamily="34" charset="0"/>
              </a:rPr>
              <a:t>sempozyum, panel, </a:t>
            </a:r>
            <a:r>
              <a:rPr lang="tr-TR" sz="2100" dirty="0" err="1">
                <a:latin typeface="Calibri" panose="020F0502020204030204" pitchFamily="34" charset="0"/>
                <a:cs typeface="Calibri" panose="020F0502020204030204" pitchFamily="34" charset="0"/>
              </a:rPr>
              <a:t>çalıştay</a:t>
            </a:r>
            <a:r>
              <a:rPr lang="tr-TR" sz="2100" dirty="0">
                <a:latin typeface="Calibri" panose="020F0502020204030204" pitchFamily="34" charset="0"/>
                <a:cs typeface="Calibri" panose="020F0502020204030204" pitchFamily="34" charset="0"/>
              </a:rPr>
              <a:t> ve benzeri nitelikteki etkinliklere katılımlarına</a:t>
            </a:r>
          </a:p>
          <a:p>
            <a:pPr marL="0" indent="0">
              <a:buNone/>
            </a:pPr>
            <a:r>
              <a:rPr lang="tr-TR" sz="2100" dirty="0">
                <a:latin typeface="Calibri" panose="020F0502020204030204" pitchFamily="34" charset="0"/>
                <a:cs typeface="Calibri" panose="020F0502020204030204" pitchFamily="34" charset="0"/>
              </a:rPr>
              <a:t> ilişkin harcırah masraflarının kurum bütçesinden ödenebilmesi için öğretim</a:t>
            </a:r>
          </a:p>
          <a:p>
            <a:pPr marL="0" indent="0">
              <a:buNone/>
            </a:pPr>
            <a:r>
              <a:rPr lang="tr-TR" sz="2100" dirty="0">
                <a:latin typeface="Calibri" panose="020F0502020204030204" pitchFamily="34" charset="0"/>
                <a:cs typeface="Calibri" panose="020F0502020204030204" pitchFamily="34" charset="0"/>
              </a:rPr>
              <a:t> elemanının poster veya sözlü bildiride bulunması gerekmektedir. Sadece </a:t>
            </a:r>
          </a:p>
          <a:p>
            <a:pPr marL="0" indent="0">
              <a:buNone/>
            </a:pPr>
            <a:r>
              <a:rPr lang="tr-TR" sz="2100" dirty="0">
                <a:latin typeface="Calibri" panose="020F0502020204030204" pitchFamily="34" charset="0"/>
                <a:cs typeface="Calibri" panose="020F0502020204030204" pitchFamily="34" charset="0"/>
              </a:rPr>
              <a:t>dinleyici olarak katılım durumunda harcırah </a:t>
            </a:r>
            <a:r>
              <a:rPr lang="tr-TR" sz="2100" b="1" dirty="0">
                <a:solidFill>
                  <a:srgbClr val="002060"/>
                </a:solidFill>
                <a:latin typeface="Calibri" panose="020F0502020204030204" pitchFamily="34" charset="0"/>
                <a:cs typeface="Calibri" panose="020F0502020204030204" pitchFamily="34" charset="0"/>
              </a:rPr>
              <a:t>ödenmeyecektir.</a:t>
            </a:r>
          </a:p>
          <a:p>
            <a:r>
              <a:rPr lang="tr-TR" sz="2100" dirty="0">
                <a:latin typeface="Calibri" panose="020F0502020204030204" pitchFamily="34" charset="0"/>
                <a:cs typeface="Calibri" panose="020F0502020204030204" pitchFamily="34" charset="0"/>
              </a:rPr>
              <a:t>Üniversitelerarası Kurul tarafından doçentlik sınav jüri üyesi olarak görevlendirilenlerin harcırahı </a:t>
            </a:r>
            <a:r>
              <a:rPr lang="tr-TR" sz="2100" b="1" dirty="0">
                <a:solidFill>
                  <a:srgbClr val="002060"/>
                </a:solidFill>
                <a:latin typeface="Calibri" panose="020F0502020204030204" pitchFamily="34" charset="0"/>
                <a:cs typeface="Calibri" panose="020F0502020204030204" pitchFamily="34" charset="0"/>
              </a:rPr>
              <a:t>ilgili personelin bağlı olduğu birim bütçesinden ödenecektir.</a:t>
            </a:r>
          </a:p>
          <a:p>
            <a:r>
              <a:rPr lang="tr-TR" sz="2100" dirty="0">
                <a:latin typeface="Calibri" panose="020F0502020204030204" pitchFamily="34" charset="0"/>
                <a:cs typeface="Calibri" panose="020F0502020204030204" pitchFamily="34" charset="0"/>
              </a:rPr>
              <a:t>Görevlendirme olurları görevlendirme tarihinden önce alınmalıdır. Görevlendirme olurlarında tarih ve sayı belirtilmelidir. Görevlendirme tarihleri, kişinin vazifesinin yapacağı yere gidiş, dönüşü ve görevli olarak gönderilecek yer, mevki mesafesi dikkate alınarak belirlenmelidir. Görevlendirmelerde yol hariç veya yol dahil ibarelerine yer verilmelidir.</a:t>
            </a:r>
          </a:p>
        </p:txBody>
      </p:sp>
      <p:pic>
        <p:nvPicPr>
          <p:cNvPr id="1026" name="Picture 2" descr="genelge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725" y="2510819"/>
            <a:ext cx="2406836" cy="1624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546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452538" y="0"/>
            <a:ext cx="10569678" cy="11172289"/>
          </a:xfrm>
          <a:prstGeom prst="rect">
            <a:avLst/>
          </a:prstGeom>
        </p:spPr>
        <p:txBody>
          <a:bodyPr wrap="square">
            <a:spAutoFit/>
          </a:bodyPr>
          <a:lstStyle/>
          <a:p>
            <a:pPr marL="285750" indent="-285750">
              <a:buFont typeface="Arial" panose="020B0604020202020204" pitchFamily="34" charset="0"/>
              <a:buChar char="•"/>
            </a:pPr>
            <a:endParaRPr lang="tr-T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tr-T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dirty="0">
                <a:latin typeface="Calibri" panose="020F0502020204030204" pitchFamily="34" charset="0"/>
                <a:cs typeface="Calibri" panose="020F0502020204030204" pitchFamily="34" charset="0"/>
              </a:rPr>
              <a:t>Yurt içi geçici görevlendirmelerde Karabük ile görevlendirilen yer arasındaki </a:t>
            </a:r>
            <a:r>
              <a:rPr lang="tr-TR" b="1" dirty="0">
                <a:solidFill>
                  <a:srgbClr val="FF0000"/>
                </a:solidFill>
                <a:latin typeface="Calibri" panose="020F0502020204030204" pitchFamily="34" charset="0"/>
                <a:cs typeface="Calibri" panose="020F0502020204030204" pitchFamily="34" charset="0"/>
              </a:rPr>
              <a:t>mesafenin 700 </a:t>
            </a:r>
            <a:r>
              <a:rPr lang="tr-TR" b="1" dirty="0" err="1">
                <a:solidFill>
                  <a:srgbClr val="FF0000"/>
                </a:solidFill>
                <a:latin typeface="Calibri" panose="020F0502020204030204" pitchFamily="34" charset="0"/>
                <a:cs typeface="Calibri" panose="020F0502020204030204" pitchFamily="34" charset="0"/>
              </a:rPr>
              <a:t>km.yi</a:t>
            </a:r>
            <a:r>
              <a:rPr lang="tr-TR" b="1" dirty="0">
                <a:solidFill>
                  <a:srgbClr val="FF0000"/>
                </a:solidFill>
                <a:latin typeface="Calibri" panose="020F0502020204030204" pitchFamily="34" charset="0"/>
                <a:cs typeface="Calibri" panose="020F0502020204030204" pitchFamily="34" charset="0"/>
              </a:rPr>
              <a:t> aşması durumunda</a:t>
            </a:r>
            <a:r>
              <a:rPr lang="tr-TR" dirty="0">
                <a:latin typeface="Calibri" panose="020F0502020204030204" pitchFamily="34" charset="0"/>
                <a:cs typeface="Calibri" panose="020F0502020204030204" pitchFamily="34" charset="0"/>
              </a:rPr>
              <a:t> uçak ile seyahat edilebilecektir. Ancak, ödemenin yapılabilmesi için görevlendirme olurlarında bu durumun belirtilmiş olması gerekmektedir.</a:t>
            </a:r>
          </a:p>
          <a:p>
            <a:endParaRPr lang="tr-T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dirty="0">
                <a:latin typeface="Calibri" panose="020F0502020204030204" pitchFamily="34" charset="0"/>
                <a:cs typeface="Calibri" panose="020F0502020204030204" pitchFamily="34" charset="0"/>
              </a:rPr>
              <a:t>                                                        Uçak masraflarının ödenebilmesi için havayolu şirketi tarafından </a:t>
            </a:r>
            <a:r>
              <a:rPr lang="tr-TR" u="sng" dirty="0">
                <a:solidFill>
                  <a:srgbClr val="002060"/>
                </a:solidFill>
                <a:latin typeface="Calibri" panose="020F0502020204030204" pitchFamily="34" charset="0"/>
                <a:cs typeface="Calibri" panose="020F0502020204030204" pitchFamily="34" charset="0"/>
              </a:rPr>
              <a:t>antetli                              							kağıtlarına basılmış kaşeli imzalı bilet </a:t>
            </a:r>
            <a:r>
              <a:rPr lang="tr-TR" dirty="0">
                <a:solidFill>
                  <a:srgbClr val="002060"/>
                </a:solidFill>
                <a:latin typeface="Calibri" panose="020F0502020204030204" pitchFamily="34" charset="0"/>
                <a:cs typeface="Calibri" panose="020F0502020204030204" pitchFamily="34" charset="0"/>
              </a:rPr>
              <a:t>veya </a:t>
            </a:r>
            <a:r>
              <a:rPr lang="tr-TR" b="1" u="sng" dirty="0">
                <a:solidFill>
                  <a:srgbClr val="002060"/>
                </a:solidFill>
                <a:latin typeface="Calibri" panose="020F0502020204030204" pitchFamily="34" charset="0"/>
                <a:cs typeface="Calibri" panose="020F0502020204030204" pitchFamily="34" charset="0"/>
              </a:rPr>
              <a:t>elektronik biletin </a:t>
            </a:r>
            <a:r>
              <a:rPr lang="tr-TR" dirty="0">
                <a:latin typeface="Calibri" panose="020F0502020204030204" pitchFamily="34" charset="0"/>
                <a:cs typeface="Calibri" panose="020F0502020204030204" pitchFamily="34" charset="0"/>
              </a:rPr>
              <a:t>ve </a:t>
            </a:r>
            <a:r>
              <a:rPr lang="tr-TR" b="1" u="sng" dirty="0">
                <a:solidFill>
                  <a:srgbClr val="002060"/>
                </a:solidFill>
                <a:latin typeface="Calibri" panose="020F0502020204030204" pitchFamily="34" charset="0"/>
                <a:cs typeface="Calibri" panose="020F0502020204030204" pitchFamily="34" charset="0"/>
              </a:rPr>
              <a:t>biniş 									kartlarının</a:t>
            </a:r>
            <a:r>
              <a:rPr lang="tr-TR" dirty="0">
                <a:latin typeface="Calibri" panose="020F0502020204030204" pitchFamily="34" charset="0"/>
                <a:cs typeface="Calibri" panose="020F0502020204030204" pitchFamily="34" charset="0"/>
              </a:rPr>
              <a:t> ödeme belgesine bağlanması gereklidir. Üzerinde “Elektronik Bilet 							Bilgisi” yazan çıktılar ve e-mail çıktıları elektronik bilet değildir ve fatura 								yerine geçmezler. (İnternet çıktısı ise üzerine havalimanında kaşe ve imza ya 							da damga tatbik işleminin yapılması gereklidir.) Uçak biletlerinde değişiklik 							sebebi ile yapılan cezalar ve servis ücretleri uçak bileti ücretine </a:t>
            </a:r>
            <a:r>
              <a:rPr lang="tr-TR" b="1" dirty="0">
                <a:solidFill>
                  <a:srgbClr val="002060"/>
                </a:solidFill>
                <a:latin typeface="Calibri" panose="020F0502020204030204" pitchFamily="34" charset="0"/>
                <a:cs typeface="Calibri" panose="020F0502020204030204" pitchFamily="34" charset="0"/>
              </a:rPr>
              <a:t>dahil değildir.</a:t>
            </a:r>
          </a:p>
          <a:p>
            <a:endParaRPr lang="tr-T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dirty="0">
                <a:latin typeface="Calibri" panose="020F0502020204030204" pitchFamily="34" charset="0"/>
                <a:cs typeface="Calibri" panose="020F0502020204030204" pitchFamily="34" charset="0"/>
              </a:rPr>
              <a:t>Yolluk bildirimlerinde ilgilinin </a:t>
            </a:r>
            <a:r>
              <a:rPr lang="tr-TR" dirty="0">
                <a:solidFill>
                  <a:srgbClr val="FF0000"/>
                </a:solidFill>
                <a:latin typeface="Calibri" panose="020F0502020204030204" pitchFamily="34" charset="0"/>
                <a:cs typeface="Calibri" panose="020F0502020204030204" pitchFamily="34" charset="0"/>
              </a:rPr>
              <a:t>adı-soyadı</a:t>
            </a:r>
            <a:r>
              <a:rPr lang="tr-TR" dirty="0">
                <a:latin typeface="Calibri" panose="020F0502020204030204" pitchFamily="34" charset="0"/>
                <a:cs typeface="Calibri" panose="020F0502020204030204" pitchFamily="34" charset="0"/>
              </a:rPr>
              <a:t>, </a:t>
            </a:r>
            <a:r>
              <a:rPr lang="tr-TR" dirty="0">
                <a:solidFill>
                  <a:srgbClr val="FF0000"/>
                </a:solidFill>
                <a:latin typeface="Calibri" panose="020F0502020204030204" pitchFamily="34" charset="0"/>
                <a:cs typeface="Calibri" panose="020F0502020204030204" pitchFamily="34" charset="0"/>
              </a:rPr>
              <a:t>unvanı</a:t>
            </a:r>
            <a:r>
              <a:rPr lang="tr-TR" dirty="0">
                <a:latin typeface="Calibri" panose="020F0502020204030204" pitchFamily="34" charset="0"/>
                <a:cs typeface="Calibri" panose="020F0502020204030204" pitchFamily="34" charset="0"/>
              </a:rPr>
              <a:t>, </a:t>
            </a:r>
            <a:r>
              <a:rPr lang="tr-TR" dirty="0">
                <a:solidFill>
                  <a:srgbClr val="FF0000"/>
                </a:solidFill>
                <a:latin typeface="Calibri" panose="020F0502020204030204" pitchFamily="34" charset="0"/>
                <a:cs typeface="Calibri" panose="020F0502020204030204" pitchFamily="34" charset="0"/>
              </a:rPr>
              <a:t>aylık kadro derecesi </a:t>
            </a:r>
            <a:r>
              <a:rPr lang="tr-TR" dirty="0">
                <a:latin typeface="Calibri" panose="020F0502020204030204" pitchFamily="34" charset="0"/>
                <a:cs typeface="Calibri" panose="020F0502020204030204" pitchFamily="34" charset="0"/>
              </a:rPr>
              <a:t>ve </a:t>
            </a:r>
            <a:r>
              <a:rPr lang="tr-TR" dirty="0">
                <a:solidFill>
                  <a:srgbClr val="FF0000"/>
                </a:solidFill>
                <a:latin typeface="Calibri" panose="020F0502020204030204" pitchFamily="34" charset="0"/>
                <a:cs typeface="Calibri" panose="020F0502020204030204" pitchFamily="34" charset="0"/>
              </a:rPr>
              <a:t>ek göstergesi</a:t>
            </a:r>
            <a:r>
              <a:rPr lang="tr-TR" dirty="0">
                <a:latin typeface="Calibri" panose="020F0502020204030204" pitchFamily="34" charset="0"/>
                <a:cs typeface="Calibri" panose="020F0502020204030204" pitchFamily="34" charset="0"/>
              </a:rPr>
              <a:t>, </a:t>
            </a:r>
            <a:r>
              <a:rPr lang="tr-TR" dirty="0">
                <a:solidFill>
                  <a:srgbClr val="FF0000"/>
                </a:solidFill>
                <a:latin typeface="Calibri" panose="020F0502020204030204" pitchFamily="34" charset="0"/>
                <a:cs typeface="Calibri" panose="020F0502020204030204" pitchFamily="34" charset="0"/>
              </a:rPr>
              <a:t>gündelik tutarlarının </a:t>
            </a:r>
            <a:r>
              <a:rPr lang="tr-TR" dirty="0">
                <a:latin typeface="Calibri" panose="020F0502020204030204" pitchFamily="34" charset="0"/>
                <a:cs typeface="Calibri" panose="020F0502020204030204" pitchFamily="34" charset="0"/>
              </a:rPr>
              <a:t>(Kurumumuz personeli değil ise T.C. numarası, banka şubesi ve IBAN bilgilerinin) eksiksiz yer alması gereklidir. Yolluk bildirimleri görevlendirme yazıları ile uyumlu olmalıdır. Yevmiye tutarlarının hesaplanabilmesi için gidiş ve dönüş saatlerinin yolluk bildiriminde eksiksiz bulunması gerektiği göz önünde bulundurulmalıdır.</a:t>
            </a:r>
          </a:p>
          <a:p>
            <a:pPr marL="285750" indent="-285750">
              <a:buFont typeface="Arial" panose="020B0604020202020204" pitchFamily="34" charset="0"/>
              <a:buChar char="•"/>
            </a:pPr>
            <a:endParaRPr lang="tr-T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dirty="0">
                <a:solidFill>
                  <a:srgbClr val="FF0000"/>
                </a:solidFill>
                <a:latin typeface="Calibri" panose="020F0502020204030204" pitchFamily="34" charset="0"/>
                <a:cs typeface="Calibri" panose="020F0502020204030204" pitchFamily="34" charset="0"/>
              </a:rPr>
              <a:t>Giderleri kurum bütçesinden karşılanacak geçici görevlendirmelerde katılım bedeli ödenmeyecektir.</a:t>
            </a:r>
            <a:r>
              <a:rPr lang="tr-TR" dirty="0">
                <a:latin typeface="Calibri" panose="020F0502020204030204" pitchFamily="34" charset="0"/>
                <a:cs typeface="Calibri" panose="020F0502020204030204" pitchFamily="34" charset="0"/>
              </a:rPr>
              <a:t> Kurum bütçesi dışından karşılanacak görevlendirmelerde katılım giderlerinin ödenebilmesi için </a:t>
            </a:r>
            <a:r>
              <a:rPr lang="tr-TR" dirty="0">
                <a:solidFill>
                  <a:srgbClr val="002060"/>
                </a:solidFill>
                <a:latin typeface="Calibri" panose="020F0502020204030204" pitchFamily="34" charset="0"/>
                <a:cs typeface="Calibri" panose="020F0502020204030204" pitchFamily="34" charset="0"/>
              </a:rPr>
              <a:t>görevlendirme yazılarında katılım giderinin ödenebileceğine ilişkin ibarenin olması, fatura, fatura düzenlenemeyen hallerde katılma ücretini gösteren belgenin, kurs ve toplantıya iştirak edildiğine ilişkin belgenin </a:t>
            </a:r>
            <a:r>
              <a:rPr lang="tr-TR" dirty="0">
                <a:latin typeface="Calibri" panose="020F0502020204030204" pitchFamily="34" charset="0"/>
                <a:cs typeface="Calibri" panose="020F0502020204030204" pitchFamily="34" charset="0"/>
              </a:rPr>
              <a:t>(yabancı dilde ise dairesince onaylanmış tercümelerinin de) ödeme belgesine bağlanmış olması gerekir.</a:t>
            </a:r>
          </a:p>
          <a:p>
            <a:endParaRPr lang="tr-TR"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a:p>
            <a:endParaRPr lang="tr-TR" dirty="0">
              <a:latin typeface="TimesNewRoman"/>
            </a:endParaRPr>
          </a:p>
          <a:p>
            <a:endParaRPr lang="tr-TR" dirty="0"/>
          </a:p>
        </p:txBody>
      </p:sp>
      <p:pic>
        <p:nvPicPr>
          <p:cNvPr id="6" name="Resim 5"/>
          <p:cNvPicPr>
            <a:picLocks noChangeAspect="1"/>
          </p:cNvPicPr>
          <p:nvPr/>
        </p:nvPicPr>
        <p:blipFill>
          <a:blip r:embed="rId2"/>
          <a:stretch>
            <a:fillRect/>
          </a:stretch>
        </p:blipFill>
        <p:spPr>
          <a:xfrm>
            <a:off x="1573269" y="1621335"/>
            <a:ext cx="3116719" cy="2031711"/>
          </a:xfrm>
          <a:prstGeom prst="rect">
            <a:avLst/>
          </a:prstGeom>
        </p:spPr>
      </p:pic>
    </p:spTree>
    <p:extLst>
      <p:ext uri="{BB962C8B-B14F-4D97-AF65-F5344CB8AC3E}">
        <p14:creationId xmlns:p14="http://schemas.microsoft.com/office/powerpoint/2010/main" val="40712871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43011" y="368300"/>
            <a:ext cx="10018713" cy="1752599"/>
          </a:xfrm>
        </p:spPr>
        <p:txBody>
          <a:bodyPr>
            <a:normAutofit fontScale="90000"/>
          </a:bodyPr>
          <a:lstStyle/>
          <a:p>
            <a:r>
              <a:rPr lang="tr-TR" b="1" dirty="0">
                <a:solidFill>
                  <a:srgbClr val="002060"/>
                </a:solidFill>
                <a:latin typeface="Book Antiqua" panose="02040602050305030304" pitchFamily="18" charset="0"/>
              </a:rPr>
              <a:t>TÜRKİYE BİLİMSEL VE TEKNİK ARAŞTIRMA KURUMU(TUBİTAK)</a:t>
            </a:r>
            <a:br>
              <a:rPr lang="tr-TR" b="1" dirty="0">
                <a:solidFill>
                  <a:srgbClr val="002060"/>
                </a:solidFill>
                <a:latin typeface="Book Antiqua" panose="02040602050305030304" pitchFamily="18" charset="0"/>
              </a:rPr>
            </a:br>
            <a:r>
              <a:rPr lang="tr-TR" b="1" dirty="0">
                <a:solidFill>
                  <a:srgbClr val="002060"/>
                </a:solidFill>
                <a:latin typeface="Book Antiqua" panose="02040602050305030304" pitchFamily="18" charset="0"/>
              </a:rPr>
              <a:t>YOLLUK YONETMELİĞİ</a:t>
            </a:r>
          </a:p>
        </p:txBody>
      </p:sp>
      <p:sp>
        <p:nvSpPr>
          <p:cNvPr id="3" name="İçerik Yer Tutucusu 2"/>
          <p:cNvSpPr>
            <a:spLocks noGrp="1"/>
          </p:cNvSpPr>
          <p:nvPr>
            <p:ph idx="1"/>
          </p:nvPr>
        </p:nvSpPr>
        <p:spPr>
          <a:xfrm>
            <a:off x="1558073" y="2133600"/>
            <a:ext cx="10020300" cy="4826001"/>
          </a:xfrm>
        </p:spPr>
        <p:txBody>
          <a:bodyPr/>
          <a:lstStyle/>
          <a:p>
            <a:pPr marL="0" indent="0">
              <a:buNone/>
            </a:pPr>
            <a:endParaRPr lang="tr-TR" dirty="0"/>
          </a:p>
          <a:p>
            <a:pPr marL="0" indent="0">
              <a:buNone/>
            </a:pPr>
            <a:endParaRPr lang="tr-TR" dirty="0"/>
          </a:p>
          <a:p>
            <a:pPr marL="0" indent="0">
              <a:buNone/>
            </a:pPr>
            <a:r>
              <a:rPr lang="tr-TR" sz="2800" u="sng" dirty="0">
                <a:latin typeface="Calibri" panose="020F0502020204030204" pitchFamily="34" charset="0"/>
                <a:cs typeface="Calibri" panose="020F0502020204030204" pitchFamily="34" charset="0"/>
              </a:rPr>
              <a:t>YOLLUK;</a:t>
            </a:r>
          </a:p>
          <a:p>
            <a:r>
              <a:rPr lang="tr-TR" sz="2800" dirty="0">
                <a:latin typeface="Calibri" panose="020F0502020204030204" pitchFamily="34" charset="0"/>
                <a:cs typeface="Calibri" panose="020F0502020204030204" pitchFamily="34" charset="0"/>
              </a:rPr>
              <a:t>Yol gideri, </a:t>
            </a:r>
          </a:p>
          <a:p>
            <a:r>
              <a:rPr lang="tr-TR" sz="2800" dirty="0">
                <a:latin typeface="Calibri" panose="020F0502020204030204" pitchFamily="34" charset="0"/>
                <a:cs typeface="Calibri" panose="020F0502020204030204" pitchFamily="34" charset="0"/>
              </a:rPr>
              <a:t>Gündeliği,</a:t>
            </a:r>
          </a:p>
          <a:p>
            <a:r>
              <a:rPr lang="tr-TR" sz="2800" dirty="0">
                <a:latin typeface="Calibri" panose="020F0502020204030204" pitchFamily="34" charset="0"/>
                <a:cs typeface="Calibri" panose="020F0502020204030204" pitchFamily="34" charset="0"/>
              </a:rPr>
              <a:t>Konaklama ve </a:t>
            </a:r>
          </a:p>
          <a:p>
            <a:r>
              <a:rPr lang="tr-TR" sz="2800" dirty="0">
                <a:latin typeface="Calibri" panose="020F0502020204030204" pitchFamily="34" charset="0"/>
                <a:cs typeface="Calibri" panose="020F0502020204030204" pitchFamily="34" charset="0"/>
              </a:rPr>
              <a:t>Yer Değiştirme giderlerinden oluşur.</a:t>
            </a:r>
          </a:p>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endParaRPr lang="tr-TR" dirty="0"/>
          </a:p>
        </p:txBody>
      </p:sp>
      <p:pic>
        <p:nvPicPr>
          <p:cNvPr id="4" name="Resim 3"/>
          <p:cNvPicPr>
            <a:picLocks noChangeAspect="1"/>
          </p:cNvPicPr>
          <p:nvPr/>
        </p:nvPicPr>
        <p:blipFill>
          <a:blip r:embed="rId2"/>
          <a:stretch>
            <a:fillRect/>
          </a:stretch>
        </p:blipFill>
        <p:spPr>
          <a:xfrm>
            <a:off x="5072626" y="2412557"/>
            <a:ext cx="5782188" cy="1906892"/>
          </a:xfrm>
          <a:prstGeom prst="rect">
            <a:avLst/>
          </a:prstGeom>
        </p:spPr>
      </p:pic>
    </p:spTree>
    <p:extLst>
      <p:ext uri="{BB962C8B-B14F-4D97-AF65-F5344CB8AC3E}">
        <p14:creationId xmlns:p14="http://schemas.microsoft.com/office/powerpoint/2010/main" val="41334554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51692" y="655638"/>
            <a:ext cx="10018713" cy="1752599"/>
          </a:xfrm>
        </p:spPr>
        <p:txBody>
          <a:bodyPr/>
          <a:lstStyle/>
          <a:p>
            <a:r>
              <a:rPr lang="tr-TR" b="1" dirty="0">
                <a:solidFill>
                  <a:srgbClr val="002060"/>
                </a:solidFill>
                <a:latin typeface="Book Antiqua" panose="02040602050305030304" pitchFamily="18" charset="0"/>
              </a:rPr>
              <a:t>SEYAHAT GÜNDELİĞİ ve KONAKLAMA GİDERİ</a:t>
            </a:r>
          </a:p>
        </p:txBody>
      </p:sp>
      <p:sp>
        <p:nvSpPr>
          <p:cNvPr id="3" name="İçerik Yer Tutucusu 2"/>
          <p:cNvSpPr>
            <a:spLocks noGrp="1"/>
          </p:cNvSpPr>
          <p:nvPr>
            <p:ph idx="1"/>
          </p:nvPr>
        </p:nvSpPr>
        <p:spPr>
          <a:xfrm>
            <a:off x="1484310" y="2057551"/>
            <a:ext cx="10018713" cy="2642420"/>
          </a:xfrm>
        </p:spPr>
        <p:txBody>
          <a:bodyPr/>
          <a:lstStyle/>
          <a:p>
            <a:r>
              <a:rPr lang="tr-TR" dirty="0">
                <a:latin typeface="Calibri" panose="020F0502020204030204" pitchFamily="34" charset="0"/>
                <a:cs typeface="Calibri" panose="020F0502020204030204" pitchFamily="34" charset="0"/>
              </a:rPr>
              <a:t>Yurtiçi ve yurtdışına yapılacak seyahatlerde ödenecek seyahat gündelikleri her yıl </a:t>
            </a:r>
            <a:r>
              <a:rPr lang="tr-TR" dirty="0">
                <a:solidFill>
                  <a:srgbClr val="FF0000"/>
                </a:solidFill>
                <a:latin typeface="Calibri" panose="020F0502020204030204" pitchFamily="34" charset="0"/>
                <a:cs typeface="Calibri" panose="020F0502020204030204" pitchFamily="34" charset="0"/>
              </a:rPr>
              <a:t>Bilim Kurulu’nca </a:t>
            </a:r>
            <a:r>
              <a:rPr lang="tr-TR" dirty="0">
                <a:latin typeface="Calibri" panose="020F0502020204030204" pitchFamily="34" charset="0"/>
                <a:cs typeface="Calibri" panose="020F0502020204030204" pitchFamily="34" charset="0"/>
              </a:rPr>
              <a:t>belirlenir.</a:t>
            </a:r>
          </a:p>
          <a:p>
            <a:r>
              <a:rPr lang="tr-TR" dirty="0">
                <a:latin typeface="Calibri" panose="020F0502020204030204" pitchFamily="34" charset="0"/>
                <a:cs typeface="Calibri" panose="020F0502020204030204" pitchFamily="34" charset="0"/>
              </a:rPr>
              <a:t>Konaklama ücreti de gündeliğinin </a:t>
            </a:r>
            <a:r>
              <a:rPr lang="tr-TR" dirty="0">
                <a:solidFill>
                  <a:srgbClr val="FF0000"/>
                </a:solidFill>
                <a:latin typeface="Calibri" panose="020F0502020204030204" pitchFamily="34" charset="0"/>
                <a:cs typeface="Calibri" panose="020F0502020204030204" pitchFamily="34" charset="0"/>
              </a:rPr>
              <a:t>2 katı </a:t>
            </a:r>
            <a:r>
              <a:rPr lang="tr-TR" dirty="0">
                <a:latin typeface="Calibri" panose="020F0502020204030204" pitchFamily="34" charset="0"/>
                <a:cs typeface="Calibri" panose="020F0502020204030204" pitchFamily="34" charset="0"/>
              </a:rPr>
              <a:t>olarak ödenir.</a:t>
            </a:r>
          </a:p>
        </p:txBody>
      </p:sp>
      <p:pic>
        <p:nvPicPr>
          <p:cNvPr id="4098" name="Picture 2" descr="yol gideri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140" y="4236387"/>
            <a:ext cx="3295883" cy="2193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6575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002060"/>
                </a:solidFill>
                <a:latin typeface="Book Antiqua" panose="02040602050305030304" pitchFamily="18" charset="0"/>
                <a:cs typeface="Calibri" panose="020F0502020204030204" pitchFamily="34" charset="0"/>
              </a:rPr>
              <a:t>HARCIRAH VERİLECEK KİMSELER:</a:t>
            </a:r>
            <a:r>
              <a:rPr lang="tr-TR" dirty="0">
                <a:solidFill>
                  <a:srgbClr val="002060"/>
                </a:solidFill>
                <a:latin typeface="Book Antiqua" panose="02040602050305030304" pitchFamily="18" charset="0"/>
                <a:cs typeface="Calibri" panose="020F0502020204030204" pitchFamily="34" charset="0"/>
              </a:rPr>
              <a:t> </a:t>
            </a:r>
          </a:p>
        </p:txBody>
      </p:sp>
      <p:sp>
        <p:nvSpPr>
          <p:cNvPr id="3" name="İçerik Yer Tutucusu 2"/>
          <p:cNvSpPr>
            <a:spLocks noGrp="1"/>
          </p:cNvSpPr>
          <p:nvPr>
            <p:ph idx="1"/>
          </p:nvPr>
        </p:nvSpPr>
        <p:spPr>
          <a:xfrm>
            <a:off x="1059654" y="1304694"/>
            <a:ext cx="10868025" cy="5379398"/>
          </a:xfrm>
        </p:spPr>
        <p:txBody>
          <a:bodyPr>
            <a:normAutofit/>
          </a:bodyPr>
          <a:lstStyle/>
          <a:p>
            <a:r>
              <a:rPr lang="tr-TR" sz="2000" dirty="0">
                <a:latin typeface="Calibri" panose="020F0502020204030204" pitchFamily="34" charset="0"/>
                <a:cs typeface="Calibri" panose="020F0502020204030204" pitchFamily="34" charset="0"/>
              </a:rPr>
              <a:t>Bu Kanun kapsamına giren kurumlarda çalışan memur ve hizmetliler ile aile fertlerine ve aynı kurumlarda fahri(gönüllü) olarak çalışanlara; </a:t>
            </a:r>
          </a:p>
          <a:p>
            <a:r>
              <a:rPr lang="tr-TR" sz="2000" dirty="0">
                <a:latin typeface="Calibri" panose="020F0502020204030204" pitchFamily="34" charset="0"/>
                <a:cs typeface="Calibri" panose="020F0502020204030204" pitchFamily="34" charset="0"/>
              </a:rPr>
              <a:t>Memur veya hizmetli olmamakla beraber kurumlarca geçici bir vazife ile görevlendirilenlere; </a:t>
            </a:r>
          </a:p>
          <a:p>
            <a:r>
              <a:rPr lang="tr-TR" sz="2000" dirty="0">
                <a:latin typeface="Calibri" panose="020F0502020204030204" pitchFamily="34" charset="0"/>
                <a:cs typeface="Calibri" panose="020F0502020204030204" pitchFamily="34" charset="0"/>
              </a:rPr>
              <a:t>Kadrosuzluk dolayısıyla açıkta kalan memurlara ve bunların aile fertlerine; </a:t>
            </a:r>
          </a:p>
          <a:p>
            <a:r>
              <a:rPr lang="tr-TR" sz="2000" dirty="0">
                <a:latin typeface="Calibri" panose="020F0502020204030204" pitchFamily="34" charset="0"/>
                <a:cs typeface="Calibri" panose="020F0502020204030204" pitchFamily="34" charset="0"/>
              </a:rPr>
              <a:t>Hizmetlilerden </a:t>
            </a:r>
            <a:r>
              <a:rPr lang="tr-TR" sz="2000" dirty="0" err="1">
                <a:latin typeface="Calibri" panose="020F0502020204030204" pitchFamily="34" charset="0"/>
                <a:cs typeface="Calibri" panose="020F0502020204030204" pitchFamily="34" charset="0"/>
              </a:rPr>
              <a:t>cezaen</a:t>
            </a:r>
            <a:r>
              <a:rPr lang="tr-TR" sz="2000" dirty="0">
                <a:latin typeface="Calibri" panose="020F0502020204030204" pitchFamily="34" charset="0"/>
                <a:cs typeface="Calibri" panose="020F0502020204030204" pitchFamily="34" charset="0"/>
              </a:rPr>
              <a:t> olmamak üzere vazifelerine son verilenlere ve bunların aile fertlerine; </a:t>
            </a:r>
          </a:p>
          <a:p>
            <a:r>
              <a:rPr lang="tr-TR" sz="2000" dirty="0">
                <a:latin typeface="Calibri" panose="020F0502020204030204" pitchFamily="34" charset="0"/>
                <a:cs typeface="Calibri" panose="020F0502020204030204" pitchFamily="34" charset="0"/>
              </a:rPr>
              <a:t>Memur veya hizmetlinin vefatında aile fertlerine, çocuklara refakat</a:t>
            </a:r>
          </a:p>
          <a:p>
            <a:pPr marL="0" indent="0">
              <a:buNone/>
            </a:pPr>
            <a:r>
              <a:rPr lang="tr-TR" sz="2000" dirty="0">
                <a:latin typeface="Calibri" panose="020F0502020204030204" pitchFamily="34" charset="0"/>
                <a:cs typeface="Calibri" panose="020F0502020204030204" pitchFamily="34" charset="0"/>
              </a:rPr>
              <a:t> ettirilecek memur ve hizmetlilere; </a:t>
            </a:r>
          </a:p>
          <a:p>
            <a:endParaRPr lang="tr-TR" sz="2000" dirty="0"/>
          </a:p>
        </p:txBody>
      </p:sp>
      <p:pic>
        <p:nvPicPr>
          <p:cNvPr id="4" name="Resim 3"/>
          <p:cNvPicPr>
            <a:picLocks noChangeAspect="1"/>
          </p:cNvPicPr>
          <p:nvPr/>
        </p:nvPicPr>
        <p:blipFill>
          <a:blip r:embed="rId2"/>
          <a:stretch>
            <a:fillRect/>
          </a:stretch>
        </p:blipFill>
        <p:spPr>
          <a:xfrm>
            <a:off x="8489056" y="4492770"/>
            <a:ext cx="2133600" cy="1948033"/>
          </a:xfrm>
          <a:prstGeom prst="rect">
            <a:avLst/>
          </a:prstGeom>
        </p:spPr>
      </p:pic>
    </p:spTree>
    <p:extLst>
      <p:ext uri="{BB962C8B-B14F-4D97-AF65-F5344CB8AC3E}">
        <p14:creationId xmlns:p14="http://schemas.microsoft.com/office/powerpoint/2010/main" val="33439351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60448" y="110842"/>
            <a:ext cx="10493297" cy="5909310"/>
          </a:xfrm>
          <a:prstGeom prst="rect">
            <a:avLst/>
          </a:prstGeom>
        </p:spPr>
        <p:txBody>
          <a:bodyPr wrap="square">
            <a:spAutoFit/>
          </a:bodyPr>
          <a:lstStyle/>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p>
        </p:txBody>
      </p:sp>
      <p:sp>
        <p:nvSpPr>
          <p:cNvPr id="3" name="Dikdörtgen 2"/>
          <p:cNvSpPr/>
          <p:nvPr/>
        </p:nvSpPr>
        <p:spPr>
          <a:xfrm>
            <a:off x="1712672" y="140394"/>
            <a:ext cx="10141073" cy="8956298"/>
          </a:xfrm>
          <a:prstGeom prst="rect">
            <a:avLst/>
          </a:prstGeom>
        </p:spPr>
        <p:txBody>
          <a:bodyPr wrap="square">
            <a:spAutoFit/>
          </a:bodyPr>
          <a:lstStyle/>
          <a:p>
            <a:endParaRPr lang="tr-TR" sz="2400" dirty="0">
              <a:latin typeface="Calibri" panose="020F0502020204030204" pitchFamily="34" charset="0"/>
              <a:cs typeface="Calibri" panose="020F0502020204030204" pitchFamily="34" charset="0"/>
            </a:endParaRPr>
          </a:p>
          <a:p>
            <a:r>
              <a:rPr lang="tr-TR" sz="2400" b="1" u="sng" dirty="0">
                <a:solidFill>
                  <a:srgbClr val="002060"/>
                </a:solidFill>
                <a:latin typeface="Calibri" panose="020F0502020204030204" pitchFamily="34" charset="0"/>
                <a:cs typeface="Calibri" panose="020F0502020204030204" pitchFamily="34" charset="0"/>
              </a:rPr>
              <a:t>Ayrıca </a:t>
            </a:r>
            <a:r>
              <a:rPr lang="tr-TR" sz="2400" b="1" u="sng" dirty="0" err="1">
                <a:solidFill>
                  <a:srgbClr val="002060"/>
                </a:solidFill>
                <a:latin typeface="Calibri" panose="020F0502020204030204" pitchFamily="34" charset="0"/>
                <a:cs typeface="Calibri" panose="020F0502020204030204" pitchFamily="34" charset="0"/>
              </a:rPr>
              <a:t>Erasmus</a:t>
            </a:r>
            <a:r>
              <a:rPr lang="tr-TR" sz="2400" b="1" u="sng" dirty="0">
                <a:solidFill>
                  <a:srgbClr val="002060"/>
                </a:solidFill>
                <a:latin typeface="Calibri" panose="020F0502020204030204" pitchFamily="34" charset="0"/>
                <a:cs typeface="Calibri" panose="020F0502020204030204" pitchFamily="34" charset="0"/>
              </a:rPr>
              <a:t> Kapsamında Yurtiçi Görevlendirmelerde;</a:t>
            </a:r>
          </a:p>
          <a:p>
            <a:endParaRPr lang="tr-TR" sz="2400" u="sng"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tr-TR" sz="2400" u="sng" dirty="0">
                <a:solidFill>
                  <a:srgbClr val="002060"/>
                </a:solidFill>
                <a:latin typeface="Calibri" panose="020F0502020204030204" pitchFamily="34" charset="0"/>
                <a:cs typeface="Calibri" panose="020F0502020204030204" pitchFamily="34" charset="0"/>
              </a:rPr>
              <a:t>Gündeliği</a:t>
            </a:r>
            <a:r>
              <a:rPr lang="tr-TR" sz="2400" dirty="0">
                <a:solidFill>
                  <a:srgbClr val="002060"/>
                </a:solidFill>
                <a:latin typeface="Calibri" panose="020F0502020204030204" pitchFamily="34" charset="0"/>
                <a:cs typeface="Calibri" panose="020F0502020204030204" pitchFamily="34" charset="0"/>
              </a:rPr>
              <a:t> </a:t>
            </a:r>
            <a:r>
              <a:rPr lang="tr-TR" sz="2400" dirty="0">
                <a:solidFill>
                  <a:srgbClr val="002060"/>
                </a:solidFill>
                <a:latin typeface="Calibri" panose="020F0502020204030204" pitchFamily="34" charset="0"/>
                <a:cs typeface="Calibri" panose="020F0502020204030204" pitchFamily="34" charset="0"/>
                <a:sym typeface="Wingdings" panose="05000000000000000000" pitchFamily="2" charset="2"/>
              </a:rPr>
              <a:t></a:t>
            </a:r>
            <a:r>
              <a:rPr lang="tr-TR" sz="2400" dirty="0">
                <a:latin typeface="Calibri" panose="020F0502020204030204" pitchFamily="34" charset="0"/>
                <a:cs typeface="Calibri" panose="020F0502020204030204" pitchFamily="34" charset="0"/>
                <a:sym typeface="Wingdings" panose="05000000000000000000" pitchFamily="2" charset="2"/>
              </a:rPr>
              <a:t> Normal gündeliğinin </a:t>
            </a:r>
            <a:r>
              <a:rPr lang="tr-TR" sz="2400" dirty="0">
                <a:solidFill>
                  <a:srgbClr val="FF0000"/>
                </a:solidFill>
                <a:latin typeface="Calibri" panose="020F0502020204030204" pitchFamily="34" charset="0"/>
                <a:cs typeface="Calibri" panose="020F0502020204030204" pitchFamily="34" charset="0"/>
                <a:sym typeface="Wingdings" panose="05000000000000000000" pitchFamily="2" charset="2"/>
              </a:rPr>
              <a:t>2 katı</a:t>
            </a:r>
          </a:p>
          <a:p>
            <a:pPr marL="342900" indent="-342900">
              <a:buFont typeface="Wingdings" panose="05000000000000000000" pitchFamily="2" charset="2"/>
              <a:buChar char="Ø"/>
            </a:pPr>
            <a:endParaRPr lang="tr-TR" sz="2400" dirty="0">
              <a:latin typeface="Calibri" panose="020F0502020204030204" pitchFamily="34" charset="0"/>
              <a:cs typeface="Calibri" panose="020F0502020204030204" pitchFamily="34" charset="0"/>
              <a:sym typeface="Wingdings" panose="05000000000000000000" pitchFamily="2" charset="2"/>
            </a:endParaRPr>
          </a:p>
          <a:p>
            <a:endParaRPr lang="tr-TR" sz="2400" dirty="0">
              <a:latin typeface="Calibri" panose="020F0502020204030204" pitchFamily="34" charset="0"/>
              <a:cs typeface="Calibri" panose="020F0502020204030204" pitchFamily="34" charset="0"/>
              <a:sym typeface="Wingdings" panose="05000000000000000000" pitchFamily="2" charset="2"/>
            </a:endParaRPr>
          </a:p>
          <a:p>
            <a:pPr marL="342900" indent="-342900">
              <a:buFont typeface="Wingdings" panose="05000000000000000000" pitchFamily="2" charset="2"/>
              <a:buChar char="Ø"/>
            </a:pPr>
            <a:r>
              <a:rPr lang="tr-TR" sz="2400" u="sng" dirty="0">
                <a:solidFill>
                  <a:srgbClr val="002060"/>
                </a:solidFill>
                <a:latin typeface="Calibri" panose="020F0502020204030204" pitchFamily="34" charset="0"/>
                <a:cs typeface="Calibri" panose="020F0502020204030204" pitchFamily="34" charset="0"/>
                <a:sym typeface="Wingdings" panose="05000000000000000000" pitchFamily="2" charset="2"/>
              </a:rPr>
              <a:t>Konaklama Ücreti</a:t>
            </a:r>
            <a:r>
              <a:rPr lang="tr-TR" sz="2400" dirty="0">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tr-TR" sz="2400" dirty="0">
                <a:latin typeface="Calibri" panose="020F0502020204030204" pitchFamily="34" charset="0"/>
                <a:cs typeface="Calibri" panose="020F0502020204030204" pitchFamily="34" charset="0"/>
                <a:sym typeface="Wingdings" panose="05000000000000000000" pitchFamily="2" charset="2"/>
              </a:rPr>
              <a:t> Normal gündeliğinin </a:t>
            </a:r>
            <a:r>
              <a:rPr lang="tr-TR" sz="2400" dirty="0">
                <a:solidFill>
                  <a:srgbClr val="FF0000"/>
                </a:solidFill>
                <a:latin typeface="Calibri" panose="020F0502020204030204" pitchFamily="34" charset="0"/>
                <a:cs typeface="Calibri" panose="020F0502020204030204" pitchFamily="34" charset="0"/>
                <a:sym typeface="Wingdings" panose="05000000000000000000" pitchFamily="2" charset="2"/>
              </a:rPr>
              <a:t>4 katı </a:t>
            </a:r>
            <a:r>
              <a:rPr lang="tr-TR" sz="2400" dirty="0">
                <a:latin typeface="Calibri" panose="020F0502020204030204" pitchFamily="34" charset="0"/>
                <a:cs typeface="Calibri" panose="020F0502020204030204" pitchFamily="34" charset="0"/>
                <a:sym typeface="Wingdings" panose="05000000000000000000" pitchFamily="2" charset="2"/>
              </a:rPr>
              <a:t>tutarında ödenir.</a:t>
            </a:r>
            <a:endParaRPr lang="tr-TR" sz="2400" dirty="0">
              <a:latin typeface="Calibri" panose="020F0502020204030204" pitchFamily="34" charset="0"/>
              <a:cs typeface="Calibri" panose="020F0502020204030204" pitchFamily="34" charset="0"/>
            </a:endParaRPr>
          </a:p>
          <a:p>
            <a:endParaRPr lang="tr-TR" sz="2400" dirty="0">
              <a:latin typeface="Calibri" panose="020F0502020204030204" pitchFamily="34" charset="0"/>
              <a:cs typeface="Calibri" panose="020F0502020204030204" pitchFamily="34" charset="0"/>
            </a:endParaRPr>
          </a:p>
          <a:p>
            <a:endParaRPr lang="tr-TR" sz="2400" dirty="0">
              <a:latin typeface="Calibri" panose="020F0502020204030204" pitchFamily="34" charset="0"/>
              <a:cs typeface="Calibri" panose="020F0502020204030204" pitchFamily="34"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a:p>
            <a:endParaRPr lang="tr-TR" dirty="0">
              <a:latin typeface="Times" panose="02020603050405020304" pitchFamily="18" charset="0"/>
            </a:endParaRPr>
          </a:p>
        </p:txBody>
      </p:sp>
      <p:pic>
        <p:nvPicPr>
          <p:cNvPr id="4" name="Resim 3"/>
          <p:cNvPicPr>
            <a:picLocks noChangeAspect="1"/>
          </p:cNvPicPr>
          <p:nvPr/>
        </p:nvPicPr>
        <p:blipFill>
          <a:blip r:embed="rId2"/>
          <a:stretch>
            <a:fillRect/>
          </a:stretch>
        </p:blipFill>
        <p:spPr>
          <a:xfrm>
            <a:off x="6133274" y="3216934"/>
            <a:ext cx="5486296" cy="2803217"/>
          </a:xfrm>
          <a:prstGeom prst="rect">
            <a:avLst/>
          </a:prstGeom>
        </p:spPr>
      </p:pic>
    </p:spTree>
    <p:extLst>
      <p:ext uri="{BB962C8B-B14F-4D97-AF65-F5344CB8AC3E}">
        <p14:creationId xmlns:p14="http://schemas.microsoft.com/office/powerpoint/2010/main" val="41940185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32230" y="2523893"/>
            <a:ext cx="10320433" cy="8430000"/>
          </a:xfrm>
          <a:prstGeom prst="rect">
            <a:avLst/>
          </a:prstGeom>
        </p:spPr>
        <p:txBody>
          <a:bodyPr wrap="square">
            <a:spAutoFit/>
          </a:bodyPr>
          <a:lstStyle/>
          <a:p>
            <a:pPr marL="457200" indent="-457200">
              <a:lnSpc>
                <a:spcPct val="107000"/>
              </a:lnSpc>
              <a:spcAft>
                <a:spcPts val="800"/>
              </a:spcAft>
              <a:buFont typeface="Wingdings" panose="05000000000000000000" pitchFamily="2" charset="2"/>
              <a:buChar char="v"/>
            </a:pPr>
            <a:r>
              <a:rPr lang="tr-TR" sz="3200" dirty="0">
                <a:solidFill>
                  <a:srgbClr val="002060"/>
                </a:solidFill>
                <a:latin typeface="Calibri" panose="020F0502020204030204" pitchFamily="34" charset="0"/>
                <a:cs typeface="Calibri" panose="020F0502020204030204" pitchFamily="34" charset="0"/>
              </a:rPr>
              <a:t>Son olarak BİLİMSEL ARAŞTIRMA PROJELERİ kapsamında</a:t>
            </a:r>
          </a:p>
          <a:p>
            <a:pPr>
              <a:lnSpc>
                <a:spcPct val="107000"/>
              </a:lnSpc>
              <a:spcAft>
                <a:spcPts val="800"/>
              </a:spcAft>
            </a:pPr>
            <a:r>
              <a:rPr lang="tr-TR" sz="3200" dirty="0">
                <a:solidFill>
                  <a:srgbClr val="002060"/>
                </a:solidFill>
                <a:latin typeface="Calibri" panose="020F0502020204030204" pitchFamily="34" charset="0"/>
                <a:cs typeface="Calibri" panose="020F0502020204030204" pitchFamily="34" charset="0"/>
              </a:rPr>
              <a:t>yapılan görevlendirmeler </a:t>
            </a:r>
            <a:r>
              <a:rPr lang="tr-TR" sz="3200" u="sng" dirty="0">
                <a:solidFill>
                  <a:srgbClr val="002060"/>
                </a:solidFill>
                <a:latin typeface="Calibri" panose="020F0502020204030204" pitchFamily="34" charset="0"/>
                <a:cs typeface="Calibri" panose="020F0502020204030204" pitchFamily="34" charset="0"/>
              </a:rPr>
              <a:t>HARCIRAH </a:t>
            </a:r>
            <a:r>
              <a:rPr lang="tr-TR" sz="3200" u="sng" dirty="0" err="1">
                <a:solidFill>
                  <a:srgbClr val="002060"/>
                </a:solidFill>
                <a:latin typeface="Calibri" panose="020F0502020204030204" pitchFamily="34" charset="0"/>
                <a:cs typeface="Calibri" panose="020F0502020204030204" pitchFamily="34" charset="0"/>
              </a:rPr>
              <a:t>KANUNU</a:t>
            </a:r>
            <a:r>
              <a:rPr lang="tr-TR" sz="3200" dirty="0" err="1">
                <a:solidFill>
                  <a:srgbClr val="002060"/>
                </a:solidFill>
                <a:latin typeface="Calibri" panose="020F0502020204030204" pitchFamily="34" charset="0"/>
                <a:cs typeface="Calibri" panose="020F0502020204030204" pitchFamily="34" charset="0"/>
              </a:rPr>
              <a:t>’na</a:t>
            </a:r>
            <a:r>
              <a:rPr lang="tr-TR" sz="3200" dirty="0">
                <a:solidFill>
                  <a:srgbClr val="002060"/>
                </a:solidFill>
                <a:latin typeface="Calibri" panose="020F0502020204030204" pitchFamily="34" charset="0"/>
                <a:cs typeface="Calibri" panose="020F0502020204030204" pitchFamily="34" charset="0"/>
              </a:rPr>
              <a:t> tabidir.</a:t>
            </a: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4356233" y="4505094"/>
            <a:ext cx="3784157" cy="1851101"/>
          </a:xfrm>
          <a:prstGeom prst="rect">
            <a:avLst/>
          </a:prstGeom>
        </p:spPr>
      </p:pic>
      <p:pic>
        <p:nvPicPr>
          <p:cNvPr id="4" name="Resim 3"/>
          <p:cNvPicPr>
            <a:picLocks noChangeAspect="1"/>
          </p:cNvPicPr>
          <p:nvPr/>
        </p:nvPicPr>
        <p:blipFill>
          <a:blip r:embed="rId3"/>
          <a:stretch>
            <a:fillRect/>
          </a:stretch>
        </p:blipFill>
        <p:spPr>
          <a:xfrm>
            <a:off x="4356233" y="416313"/>
            <a:ext cx="3784157" cy="1717287"/>
          </a:xfrm>
          <a:prstGeom prst="rect">
            <a:avLst/>
          </a:prstGeom>
        </p:spPr>
      </p:pic>
    </p:spTree>
    <p:extLst>
      <p:ext uri="{BB962C8B-B14F-4D97-AF65-F5344CB8AC3E}">
        <p14:creationId xmlns:p14="http://schemas.microsoft.com/office/powerpoint/2010/main" val="341529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38336" y="358952"/>
            <a:ext cx="8574622" cy="2616199"/>
          </a:xfrm>
        </p:spPr>
        <p:txBody>
          <a:bodyPr>
            <a:normAutofit/>
          </a:bodyPr>
          <a:lstStyle/>
          <a:p>
            <a:r>
              <a:rPr lang="tr-TR" sz="9600" b="1" dirty="0">
                <a:solidFill>
                  <a:srgbClr val="002060"/>
                </a:solidFill>
                <a:latin typeface="Calibri" panose="020F0502020204030204" pitchFamily="34" charset="0"/>
                <a:cs typeface="Calibri" panose="020F0502020204030204" pitchFamily="34" charset="0"/>
              </a:rPr>
              <a:t>TEŞEKKÜRLER..</a:t>
            </a:r>
          </a:p>
        </p:txBody>
      </p:sp>
      <p:sp>
        <p:nvSpPr>
          <p:cNvPr id="3" name="Alt Başlık 2"/>
          <p:cNvSpPr>
            <a:spLocks noGrp="1"/>
          </p:cNvSpPr>
          <p:nvPr>
            <p:ph type="subTitle" idx="1"/>
          </p:nvPr>
        </p:nvSpPr>
        <p:spPr>
          <a:xfrm>
            <a:off x="1806498" y="2975151"/>
            <a:ext cx="8686800" cy="4061269"/>
          </a:xfrm>
        </p:spPr>
        <p:txBody>
          <a:bodyPr>
            <a:normAutofit/>
          </a:bodyPr>
          <a:lstStyle/>
          <a:p>
            <a:r>
              <a:rPr lang="tr-TR" sz="3200" dirty="0"/>
              <a:t>E-Mail: </a:t>
            </a:r>
            <a:r>
              <a:rPr lang="tr-TR" sz="3200" u="sng" dirty="0">
                <a:solidFill>
                  <a:schemeClr val="accent1">
                    <a:lumMod val="75000"/>
                  </a:schemeClr>
                </a:solidFill>
                <a:hlinkClick r:id="rId2"/>
              </a:rPr>
              <a:t>muratdogan@karabuk.edu.tr</a:t>
            </a:r>
            <a:endParaRPr lang="tr-TR" sz="3200" u="sng" dirty="0">
              <a:solidFill>
                <a:schemeClr val="accent1">
                  <a:lumMod val="75000"/>
                </a:schemeClr>
              </a:solidFill>
            </a:endParaRPr>
          </a:p>
          <a:p>
            <a:r>
              <a:rPr lang="tr-TR" sz="3200" u="sng" dirty="0">
                <a:solidFill>
                  <a:schemeClr val="accent1">
                    <a:lumMod val="75000"/>
                  </a:schemeClr>
                </a:solidFill>
                <a:hlinkClick r:id="rId3"/>
              </a:rPr>
              <a:t>elvancalhan@karabuk.edu.tr</a:t>
            </a:r>
            <a:endParaRPr lang="tr-TR" sz="3200" u="sng" dirty="0">
              <a:solidFill>
                <a:schemeClr val="accent1">
                  <a:lumMod val="75000"/>
                </a:schemeClr>
              </a:solidFill>
            </a:endParaRPr>
          </a:p>
          <a:p>
            <a:r>
              <a:rPr lang="tr-TR" sz="3200" dirty="0">
                <a:solidFill>
                  <a:schemeClr val="accent1">
                    <a:lumMod val="75000"/>
                  </a:schemeClr>
                </a:solidFill>
              </a:rPr>
              <a:t>   </a:t>
            </a:r>
            <a:r>
              <a:rPr lang="tr-TR" sz="3200" u="sng" dirty="0">
                <a:solidFill>
                  <a:schemeClr val="accent1">
                    <a:lumMod val="75000"/>
                  </a:schemeClr>
                </a:solidFill>
              </a:rPr>
              <a:t>recepyildirim@karabuk.edu.tr</a:t>
            </a:r>
          </a:p>
        </p:txBody>
      </p:sp>
    </p:spTree>
    <p:extLst>
      <p:ext uri="{BB962C8B-B14F-4D97-AF65-F5344CB8AC3E}">
        <p14:creationId xmlns:p14="http://schemas.microsoft.com/office/powerpoint/2010/main" val="41874149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1" y="685800"/>
            <a:ext cx="7807173" cy="1752599"/>
          </a:xfrm>
        </p:spPr>
        <p:txBody>
          <a:bodyPr/>
          <a:lstStyle/>
          <a:p>
            <a:r>
              <a:rPr lang="tr-TR" b="1" dirty="0">
                <a:solidFill>
                  <a:srgbClr val="002060"/>
                </a:solidFill>
                <a:latin typeface="Book Antiqua" panose="02040602050305030304" pitchFamily="18" charset="0"/>
                <a:cs typeface="Calibri" panose="020F0502020204030204" pitchFamily="34" charset="0"/>
              </a:rPr>
              <a:t>AİLE FERTLERİ                  </a:t>
            </a:r>
            <a:endParaRPr lang="tr-TR" dirty="0">
              <a:solidFill>
                <a:srgbClr val="002060"/>
              </a:solidFill>
              <a:latin typeface="Book Antiqua" panose="02040602050305030304" pitchFamily="18" charset="0"/>
              <a:cs typeface="Calibri" panose="020F0502020204030204" pitchFamily="34" charset="0"/>
            </a:endParaRPr>
          </a:p>
        </p:txBody>
      </p:sp>
      <p:sp>
        <p:nvSpPr>
          <p:cNvPr id="3" name="İçerik Yer Tutucusu 2"/>
          <p:cNvSpPr>
            <a:spLocks noGrp="1"/>
          </p:cNvSpPr>
          <p:nvPr>
            <p:ph idx="1"/>
          </p:nvPr>
        </p:nvSpPr>
        <p:spPr/>
        <p:txBody>
          <a:bodyPr>
            <a:normAutofit fontScale="92500" lnSpcReduction="10000"/>
          </a:bodyPr>
          <a:lstStyle/>
          <a:p>
            <a:pPr marL="0" indent="0">
              <a:buNone/>
            </a:pPr>
            <a:r>
              <a:rPr lang="tr-TR" dirty="0">
                <a:latin typeface="Calibri" panose="020F0502020204030204" pitchFamily="34" charset="0"/>
                <a:cs typeface="Calibri" panose="020F0502020204030204" pitchFamily="34" charset="0"/>
              </a:rPr>
              <a:t>Memur ve hizmetlinin; </a:t>
            </a:r>
          </a:p>
          <a:p>
            <a:r>
              <a:rPr lang="tr-TR" dirty="0">
                <a:latin typeface="Calibri" panose="020F0502020204030204" pitchFamily="34" charset="0"/>
                <a:cs typeface="Calibri" panose="020F0502020204030204" pitchFamily="34" charset="0"/>
              </a:rPr>
              <a:t>Harcırah verilmesini gerektiren olay sırasında evlilik </a:t>
            </a:r>
          </a:p>
          <a:p>
            <a:pPr marL="0" indent="0">
              <a:buNone/>
            </a:pPr>
            <a:r>
              <a:rPr lang="tr-TR" dirty="0">
                <a:latin typeface="Calibri" panose="020F0502020204030204" pitchFamily="34" charset="0"/>
                <a:cs typeface="Calibri" panose="020F0502020204030204" pitchFamily="34" charset="0"/>
              </a:rPr>
              <a:t>bağıyla bağlı olduğu eşi</a:t>
            </a:r>
          </a:p>
          <a:p>
            <a:r>
              <a:rPr lang="tr-TR" dirty="0">
                <a:latin typeface="Calibri" panose="020F0502020204030204" pitchFamily="34" charset="0"/>
                <a:cs typeface="Calibri" panose="020F0502020204030204" pitchFamily="34" charset="0"/>
              </a:rPr>
              <a:t>Bakmakla yükümlü olduğu usul(</a:t>
            </a:r>
            <a:r>
              <a:rPr lang="tr-TR" dirty="0" err="1">
                <a:latin typeface="Calibri" panose="020F0502020204030204" pitchFamily="34" charset="0"/>
                <a:cs typeface="Calibri" panose="020F0502020204030204" pitchFamily="34" charset="0"/>
              </a:rPr>
              <a:t>anne,baba,dede</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vb</a:t>
            </a:r>
            <a:r>
              <a:rPr lang="tr-TR" dirty="0">
                <a:latin typeface="Calibri" panose="020F0502020204030204" pitchFamily="34" charset="0"/>
                <a:cs typeface="Calibri" panose="020F0502020204030204" pitchFamily="34" charset="0"/>
              </a:rPr>
              <a:t>) ve füruu(çocuklar, torunlar) ile erkek ve kız kardeşlerini ifade eder. </a:t>
            </a:r>
          </a:p>
          <a:p>
            <a:r>
              <a:rPr lang="tr-TR" dirty="0">
                <a:latin typeface="Calibri" panose="020F0502020204030204" pitchFamily="34" charset="0"/>
                <a:cs typeface="Calibri" panose="020F0502020204030204" pitchFamily="34" charset="0"/>
              </a:rPr>
              <a:t>Kan bağı olmayanlara (üvey evlat, kayın valide, kayın ata gibi) harcırah ödenmez. </a:t>
            </a:r>
          </a:p>
          <a:p>
            <a:pPr marL="0" indent="0">
              <a:buNone/>
            </a:pPr>
            <a:r>
              <a:rPr lang="tr-TR" dirty="0"/>
              <a:t> </a:t>
            </a:r>
          </a:p>
        </p:txBody>
      </p:sp>
      <p:pic>
        <p:nvPicPr>
          <p:cNvPr id="4" name="Resim 3"/>
          <p:cNvPicPr>
            <a:picLocks noChangeAspect="1"/>
          </p:cNvPicPr>
          <p:nvPr/>
        </p:nvPicPr>
        <p:blipFill>
          <a:blip r:embed="rId2"/>
          <a:stretch>
            <a:fillRect/>
          </a:stretch>
        </p:blipFill>
        <p:spPr>
          <a:xfrm>
            <a:off x="7830913" y="1696336"/>
            <a:ext cx="2921141" cy="2184772"/>
          </a:xfrm>
          <a:prstGeom prst="rect">
            <a:avLst/>
          </a:prstGeom>
        </p:spPr>
      </p:pic>
    </p:spTree>
    <p:extLst>
      <p:ext uri="{BB962C8B-B14F-4D97-AF65-F5344CB8AC3E}">
        <p14:creationId xmlns:p14="http://schemas.microsoft.com/office/powerpoint/2010/main" val="1641661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002060"/>
                </a:solidFill>
                <a:latin typeface="Book Antiqua" panose="02040602050305030304" pitchFamily="18" charset="0"/>
                <a:cs typeface="Calibri" panose="020F0502020204030204" pitchFamily="34" charset="0"/>
              </a:rPr>
              <a:t>HARCIRAHIN UNSURLARI: </a:t>
            </a:r>
          </a:p>
        </p:txBody>
      </p:sp>
      <p:sp>
        <p:nvSpPr>
          <p:cNvPr id="3" name="İçerik Yer Tutucusu 2"/>
          <p:cNvSpPr>
            <a:spLocks noGrp="1"/>
          </p:cNvSpPr>
          <p:nvPr>
            <p:ph idx="1"/>
          </p:nvPr>
        </p:nvSpPr>
        <p:spPr/>
        <p:txBody>
          <a:bodyPr>
            <a:normAutofit fontScale="92500" lnSpcReduction="10000"/>
          </a:bodyPr>
          <a:lstStyle/>
          <a:p>
            <a:r>
              <a:rPr lang="tr-TR" dirty="0">
                <a:latin typeface="Calibri" panose="020F0502020204030204" pitchFamily="34" charset="0"/>
                <a:cs typeface="Calibri" panose="020F0502020204030204" pitchFamily="34" charset="0"/>
              </a:rPr>
              <a:t>Yol masrafı, </a:t>
            </a:r>
          </a:p>
          <a:p>
            <a:r>
              <a:rPr lang="tr-TR" dirty="0">
                <a:latin typeface="Calibri" panose="020F0502020204030204" pitchFamily="34" charset="0"/>
                <a:cs typeface="Calibri" panose="020F0502020204030204" pitchFamily="34" charset="0"/>
              </a:rPr>
              <a:t>Yevmiye,</a:t>
            </a:r>
          </a:p>
          <a:p>
            <a:r>
              <a:rPr lang="tr-TR" dirty="0">
                <a:latin typeface="Calibri" panose="020F0502020204030204" pitchFamily="34" charset="0"/>
                <a:cs typeface="Calibri" panose="020F0502020204030204" pitchFamily="34" charset="0"/>
              </a:rPr>
              <a:t>Aile masrafı ve </a:t>
            </a:r>
          </a:p>
          <a:p>
            <a:r>
              <a:rPr lang="tr-TR" dirty="0">
                <a:latin typeface="Calibri" panose="020F0502020204030204" pitchFamily="34" charset="0"/>
                <a:cs typeface="Calibri" panose="020F0502020204030204" pitchFamily="34" charset="0"/>
              </a:rPr>
              <a:t>Yer değiştirme masrafını ihtiva eder.</a:t>
            </a:r>
          </a:p>
          <a:p>
            <a:endParaRPr lang="tr-TR" dirty="0">
              <a:latin typeface="Calibri" panose="020F0502020204030204" pitchFamily="34" charset="0"/>
              <a:cs typeface="Calibri" panose="020F0502020204030204" pitchFamily="34" charset="0"/>
            </a:endParaRPr>
          </a:p>
          <a:p>
            <a:pPr marL="0" indent="0">
              <a:buNone/>
            </a:pPr>
            <a:r>
              <a:rPr lang="tr-TR" dirty="0">
                <a:latin typeface="Calibri" panose="020F0502020204030204" pitchFamily="34" charset="0"/>
                <a:cs typeface="Calibri" panose="020F0502020204030204" pitchFamily="34" charset="0"/>
              </a:rPr>
              <a:t> İlgili, bu kanun hükümlerine göre bunlardan birine, birkaçına veya tamamına müstahak olabilir. </a:t>
            </a:r>
          </a:p>
        </p:txBody>
      </p:sp>
      <p:pic>
        <p:nvPicPr>
          <p:cNvPr id="4" name="Resim 3"/>
          <p:cNvPicPr>
            <a:picLocks noChangeAspect="1"/>
          </p:cNvPicPr>
          <p:nvPr/>
        </p:nvPicPr>
        <p:blipFill>
          <a:blip r:embed="rId2"/>
          <a:stretch>
            <a:fillRect/>
          </a:stretch>
        </p:blipFill>
        <p:spPr>
          <a:xfrm>
            <a:off x="7048805" y="2130211"/>
            <a:ext cx="3902006" cy="2330664"/>
          </a:xfrm>
          <a:prstGeom prst="rect">
            <a:avLst/>
          </a:prstGeom>
        </p:spPr>
      </p:pic>
    </p:spTree>
    <p:extLst>
      <p:ext uri="{BB962C8B-B14F-4D97-AF65-F5344CB8AC3E}">
        <p14:creationId xmlns:p14="http://schemas.microsoft.com/office/powerpoint/2010/main" val="2135567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3526" y="-61158"/>
            <a:ext cx="12052301" cy="2134878"/>
          </a:xfrm>
        </p:spPr>
        <p:txBody>
          <a:bodyPr>
            <a:noAutofit/>
          </a:bodyPr>
          <a:lstStyle/>
          <a:p>
            <a:r>
              <a:rPr lang="tr-TR" sz="3100" b="1" dirty="0">
                <a:solidFill>
                  <a:srgbClr val="002060"/>
                </a:solidFill>
                <a:latin typeface="Book Antiqua" panose="02040602050305030304" pitchFamily="18" charset="0"/>
                <a:cs typeface="Calibri" panose="020F0502020204030204" pitchFamily="34" charset="0"/>
              </a:rPr>
              <a:t>HARCIRAH HESABINDA     HARCIRAH HESABINDA ESAS</a:t>
            </a:r>
            <a:r>
              <a:rPr lang="tr-TR" sz="3100" b="1" i="1" dirty="0">
                <a:solidFill>
                  <a:srgbClr val="002060"/>
                </a:solidFill>
                <a:latin typeface="Book Antiqua" panose="02040602050305030304" pitchFamily="18" charset="0"/>
                <a:cs typeface="Calibri" panose="020F0502020204030204" pitchFamily="34" charset="0"/>
              </a:rPr>
              <a:t>       </a:t>
            </a:r>
            <a:r>
              <a:rPr lang="tr-TR" sz="3100" b="1" dirty="0">
                <a:solidFill>
                  <a:srgbClr val="002060"/>
                </a:solidFill>
                <a:latin typeface="Book Antiqua" panose="02040602050305030304" pitchFamily="18" charset="0"/>
                <a:cs typeface="Calibri" panose="020F0502020204030204" pitchFamily="34" charset="0"/>
              </a:rPr>
              <a:t>ESAS</a:t>
            </a:r>
            <a:r>
              <a:rPr lang="tr-TR" sz="3100" b="1" i="1" dirty="0">
                <a:solidFill>
                  <a:srgbClr val="002060"/>
                </a:solidFill>
                <a:latin typeface="Book Antiqua" panose="02040602050305030304" pitchFamily="18" charset="0"/>
                <a:cs typeface="Calibri" panose="020F0502020204030204" pitchFamily="34" charset="0"/>
              </a:rPr>
              <a:t> </a:t>
            </a:r>
            <a:r>
              <a:rPr lang="tr-TR" sz="3100" b="1" dirty="0">
                <a:solidFill>
                  <a:srgbClr val="002060"/>
                </a:solidFill>
                <a:latin typeface="Book Antiqua" panose="02040602050305030304" pitchFamily="18" charset="0"/>
                <a:cs typeface="Calibri" panose="020F0502020204030204" pitchFamily="34" charset="0"/>
              </a:rPr>
              <a:t>TUTULACAK YOL        TUTULACAK AYLIKLAR</a:t>
            </a:r>
            <a:r>
              <a:rPr lang="tr-TR" sz="3100" b="1" dirty="0">
                <a:solidFill>
                  <a:srgbClr val="002060"/>
                </a:solidFill>
                <a:latin typeface="Book Antiqua" panose="02040602050305030304" pitchFamily="18" charset="0"/>
              </a:rPr>
              <a:t>                                       </a:t>
            </a:r>
          </a:p>
        </p:txBody>
      </p:sp>
      <p:sp>
        <p:nvSpPr>
          <p:cNvPr id="3" name="İçerik Yer Tutucusu 2"/>
          <p:cNvSpPr>
            <a:spLocks noGrp="1"/>
          </p:cNvSpPr>
          <p:nvPr>
            <p:ph sz="half" idx="1"/>
          </p:nvPr>
        </p:nvSpPr>
        <p:spPr>
          <a:xfrm>
            <a:off x="858643" y="1354008"/>
            <a:ext cx="5291254" cy="3768986"/>
          </a:xfrm>
        </p:spPr>
        <p:txBody>
          <a:bodyPr>
            <a:normAutofit fontScale="92500" lnSpcReduction="20000"/>
          </a:bodyPr>
          <a:lstStyle/>
          <a:p>
            <a:endParaRPr lang="tr-TR" sz="2000" dirty="0"/>
          </a:p>
          <a:p>
            <a:r>
              <a:rPr lang="tr-TR" sz="2100" dirty="0">
                <a:latin typeface="Calibri" panose="020F0502020204030204" pitchFamily="34" charset="0"/>
                <a:cs typeface="Calibri" panose="020F0502020204030204" pitchFamily="34" charset="0"/>
              </a:rPr>
              <a:t>Harcırah, bu kanunda aksine hüküm bulunmadıkça, gidip gelmeye en uygun ve kullanılması mutat olan yol ve taşıt araçları üzerinden verilir. </a:t>
            </a:r>
          </a:p>
          <a:p>
            <a:r>
              <a:rPr lang="tr-TR" sz="2100" dirty="0">
                <a:latin typeface="Calibri" panose="020F0502020204030204" pitchFamily="34" charset="0"/>
                <a:cs typeface="Calibri" panose="020F0502020204030204" pitchFamily="34" charset="0"/>
              </a:rPr>
              <a:t>Gidip gelmeye en uygun ve kullanılması mutat olan bu yolda hem muayyen, hem gayrimuayyen tarifeli taşıt işletilmekte ise harcırah hesabında muayyen tarifeli taşıt esas alınır. </a:t>
            </a:r>
          </a:p>
          <a:p>
            <a:r>
              <a:rPr lang="tr-TR" sz="2100" dirty="0">
                <a:latin typeface="Calibri" panose="020F0502020204030204" pitchFamily="34" charset="0"/>
                <a:cs typeface="Calibri" panose="020F0502020204030204" pitchFamily="34" charset="0"/>
              </a:rPr>
              <a:t>Bu yol ve taşıt, yolculukta geçen süreye göre memur veya hizmetli ile ailesi için ödenmesi gereken gündelik ve taşıt ücretleri toplamı dikkate alınarak memur veya hizmetlinin mensup bulunduğu dairece tespit olunur. </a:t>
            </a:r>
          </a:p>
        </p:txBody>
      </p:sp>
      <p:sp>
        <p:nvSpPr>
          <p:cNvPr id="4" name="İçerik Yer Tutucusu 3"/>
          <p:cNvSpPr>
            <a:spLocks noGrp="1"/>
          </p:cNvSpPr>
          <p:nvPr>
            <p:ph sz="half" idx="2"/>
          </p:nvPr>
        </p:nvSpPr>
        <p:spPr>
          <a:xfrm>
            <a:off x="6250379" y="1354008"/>
            <a:ext cx="5592215" cy="3190649"/>
          </a:xfrm>
        </p:spPr>
        <p:txBody>
          <a:bodyPr>
            <a:normAutofit fontScale="92500" lnSpcReduction="20000"/>
          </a:bodyPr>
          <a:lstStyle/>
          <a:p>
            <a:r>
              <a:rPr lang="tr-TR" sz="2100" dirty="0">
                <a:latin typeface="Calibri" panose="020F0502020204030204" pitchFamily="34" charset="0"/>
                <a:cs typeface="Calibri" panose="020F0502020204030204" pitchFamily="34" charset="0"/>
              </a:rPr>
              <a:t>Harcırahın verilmesinde memurun </a:t>
            </a:r>
            <a:r>
              <a:rPr lang="tr-TR" sz="2100" b="1" dirty="0">
                <a:solidFill>
                  <a:srgbClr val="FF0000"/>
                </a:solidFill>
                <a:latin typeface="Calibri" panose="020F0502020204030204" pitchFamily="34" charset="0"/>
                <a:cs typeface="Calibri" panose="020F0502020204030204" pitchFamily="34" charset="0"/>
              </a:rPr>
              <a:t>fiilen almakta olduğu aylık</a:t>
            </a:r>
            <a:r>
              <a:rPr lang="tr-TR" sz="2100" b="1" dirty="0">
                <a:latin typeface="Calibri" panose="020F0502020204030204" pitchFamily="34" charset="0"/>
                <a:cs typeface="Calibri" panose="020F0502020204030204" pitchFamily="34" charset="0"/>
              </a:rPr>
              <a:t> </a:t>
            </a:r>
            <a:r>
              <a:rPr lang="tr-TR" sz="2100" dirty="0">
                <a:latin typeface="Calibri" panose="020F0502020204030204" pitchFamily="34" charset="0"/>
                <a:cs typeface="Calibri" panose="020F0502020204030204" pitchFamily="34" charset="0"/>
              </a:rPr>
              <a:t>derecesi esas alınır.</a:t>
            </a:r>
          </a:p>
          <a:p>
            <a:r>
              <a:rPr lang="tr-TR" sz="2100" dirty="0">
                <a:latin typeface="Calibri" panose="020F0502020204030204" pitchFamily="34" charset="0"/>
                <a:cs typeface="Calibri" panose="020F0502020204030204" pitchFamily="34" charset="0"/>
              </a:rPr>
              <a:t>Terfi suretiyle atananların harcırahı, </a:t>
            </a:r>
            <a:r>
              <a:rPr lang="tr-TR" sz="2100" b="1" dirty="0">
                <a:solidFill>
                  <a:srgbClr val="FF0000"/>
                </a:solidFill>
                <a:latin typeface="Calibri" panose="020F0502020204030204" pitchFamily="34" charset="0"/>
                <a:cs typeface="Calibri" panose="020F0502020204030204" pitchFamily="34" charset="0"/>
              </a:rPr>
              <a:t>terfi ettikleri aylık derecesi</a:t>
            </a:r>
            <a:r>
              <a:rPr lang="tr-TR" sz="2100" b="1" dirty="0">
                <a:latin typeface="Calibri" panose="020F0502020204030204" pitchFamily="34" charset="0"/>
                <a:cs typeface="Calibri" panose="020F0502020204030204" pitchFamily="34" charset="0"/>
              </a:rPr>
              <a:t> </a:t>
            </a:r>
            <a:r>
              <a:rPr lang="tr-TR" sz="2100" dirty="0">
                <a:latin typeface="Calibri" panose="020F0502020204030204" pitchFamily="34" charset="0"/>
                <a:cs typeface="Calibri" panose="020F0502020204030204" pitchFamily="34" charset="0"/>
              </a:rPr>
              <a:t>üzerinden ödenir. </a:t>
            </a:r>
          </a:p>
          <a:p>
            <a:endParaRPr lang="tr-TR" dirty="0"/>
          </a:p>
          <a:p>
            <a:endParaRPr lang="tr-TR" dirty="0"/>
          </a:p>
          <a:p>
            <a:endParaRPr lang="tr-TR" dirty="0"/>
          </a:p>
        </p:txBody>
      </p:sp>
      <p:pic>
        <p:nvPicPr>
          <p:cNvPr id="5" name="Resim 4"/>
          <p:cNvPicPr>
            <a:picLocks noChangeAspect="1"/>
          </p:cNvPicPr>
          <p:nvPr/>
        </p:nvPicPr>
        <p:blipFill>
          <a:blip r:embed="rId2"/>
          <a:stretch>
            <a:fillRect/>
          </a:stretch>
        </p:blipFill>
        <p:spPr>
          <a:xfrm>
            <a:off x="7834451" y="3698384"/>
            <a:ext cx="2473353" cy="2470937"/>
          </a:xfrm>
          <a:prstGeom prst="rect">
            <a:avLst/>
          </a:prstGeom>
        </p:spPr>
      </p:pic>
      <p:pic>
        <p:nvPicPr>
          <p:cNvPr id="6" name="Resim 5"/>
          <p:cNvPicPr>
            <a:picLocks noChangeAspect="1"/>
          </p:cNvPicPr>
          <p:nvPr/>
        </p:nvPicPr>
        <p:blipFill>
          <a:blip r:embed="rId3"/>
          <a:stretch>
            <a:fillRect/>
          </a:stretch>
        </p:blipFill>
        <p:spPr>
          <a:xfrm>
            <a:off x="3243250" y="5203451"/>
            <a:ext cx="2410419" cy="1514583"/>
          </a:xfrm>
          <a:prstGeom prst="rect">
            <a:avLst/>
          </a:prstGeom>
        </p:spPr>
      </p:pic>
    </p:spTree>
    <p:extLst>
      <p:ext uri="{BB962C8B-B14F-4D97-AF65-F5344CB8AC3E}">
        <p14:creationId xmlns:p14="http://schemas.microsoft.com/office/powerpoint/2010/main" val="2818714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64647" y="282678"/>
            <a:ext cx="10018713" cy="1015181"/>
          </a:xfrm>
        </p:spPr>
        <p:txBody>
          <a:bodyPr>
            <a:normAutofit/>
          </a:bodyPr>
          <a:lstStyle/>
          <a:p>
            <a:r>
              <a:rPr lang="tr-TR" dirty="0">
                <a:solidFill>
                  <a:srgbClr val="002060"/>
                </a:solidFill>
                <a:latin typeface="Book Antiqua" panose="02040602050305030304" pitchFamily="18" charset="0"/>
                <a:cs typeface="Calibri" panose="020F0502020204030204" pitchFamily="34" charset="0"/>
              </a:rPr>
              <a:t>MEMUR OLMAYANLARIN HARCIRAHI </a:t>
            </a:r>
          </a:p>
        </p:txBody>
      </p:sp>
      <p:sp>
        <p:nvSpPr>
          <p:cNvPr id="3" name="İçerik Yer Tutucusu 2"/>
          <p:cNvSpPr>
            <a:spLocks noGrp="1"/>
          </p:cNvSpPr>
          <p:nvPr>
            <p:ph idx="1"/>
          </p:nvPr>
        </p:nvSpPr>
        <p:spPr>
          <a:xfrm>
            <a:off x="838199" y="1556427"/>
            <a:ext cx="10844720" cy="5087564"/>
          </a:xfrm>
        </p:spPr>
        <p:txBody>
          <a:bodyPr>
            <a:normAutofit/>
          </a:bodyPr>
          <a:lstStyle/>
          <a:p>
            <a:r>
              <a:rPr lang="tr-TR" sz="2000" dirty="0">
                <a:latin typeface="Calibri" panose="020F0502020204030204" pitchFamily="34" charset="0"/>
                <a:cs typeface="Calibri" panose="020F0502020204030204" pitchFamily="34" charset="0"/>
              </a:rPr>
              <a:t>Bilgi seviyeleri ve faaliyet sahaları ile mahalli şartlar dikkate alınarak </a:t>
            </a:r>
            <a:r>
              <a:rPr lang="tr-TR" sz="2000" b="1" dirty="0">
                <a:solidFill>
                  <a:srgbClr val="FF0000"/>
                </a:solidFill>
                <a:latin typeface="Calibri" panose="020F0502020204030204" pitchFamily="34" charset="0"/>
                <a:cs typeface="Calibri" panose="020F0502020204030204" pitchFamily="34" charset="0"/>
              </a:rPr>
              <a:t>4 üncü dereceye kadar olan memurlardan</a:t>
            </a:r>
            <a:r>
              <a:rPr lang="tr-TR" sz="2000" b="1" dirty="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herhangi birine verilen yol masrafı ve gündeliğe kıyasen ilgili kurumca takdir olunur.</a:t>
            </a:r>
          </a:p>
          <a:p>
            <a:r>
              <a:rPr lang="tr-TR" sz="2000" dirty="0">
                <a:latin typeface="Calibri" panose="020F0502020204030204" pitchFamily="34" charset="0"/>
                <a:cs typeface="Calibri" panose="020F0502020204030204" pitchFamily="34" charset="0"/>
              </a:rPr>
              <a:t>Ancak, ilgili Bakanlığın teklifi ve Maliye Bakanlığının olumlu görüşü üzerine, bu gibi kimselerden </a:t>
            </a:r>
            <a:r>
              <a:rPr lang="tr-TR" sz="2000" dirty="0" err="1">
                <a:latin typeface="Calibri" panose="020F0502020204030204" pitchFamily="34" charset="0"/>
                <a:cs typeface="Calibri" panose="020F0502020204030204" pitchFamily="34" charset="0"/>
              </a:rPr>
              <a:t>icab</a:t>
            </a:r>
            <a:r>
              <a:rPr lang="tr-TR" sz="2000" dirty="0">
                <a:latin typeface="Calibri" panose="020F0502020204030204" pitchFamily="34" charset="0"/>
                <a:cs typeface="Calibri" panose="020F0502020204030204" pitchFamily="34" charset="0"/>
              </a:rPr>
              <a:t> edenlere </a:t>
            </a:r>
            <a:r>
              <a:rPr lang="tr-TR" sz="2000" b="1" dirty="0">
                <a:solidFill>
                  <a:srgbClr val="FF0000"/>
                </a:solidFill>
                <a:latin typeface="Calibri" panose="020F0502020204030204" pitchFamily="34" charset="0"/>
                <a:cs typeface="Calibri" panose="020F0502020204030204" pitchFamily="34" charset="0"/>
              </a:rPr>
              <a:t>4 üncü dereceden daha yüksek </a:t>
            </a:r>
            <a:r>
              <a:rPr lang="tr-TR" sz="2000" dirty="0">
                <a:latin typeface="Calibri" panose="020F0502020204030204" pitchFamily="34" charset="0"/>
                <a:cs typeface="Calibri" panose="020F0502020204030204" pitchFamily="34" charset="0"/>
              </a:rPr>
              <a:t>memurlara ödenebilecek yol masrafı ve gündelik verilebilir.</a:t>
            </a:r>
          </a:p>
          <a:p>
            <a:r>
              <a:rPr lang="tr-TR" sz="2000" dirty="0">
                <a:latin typeface="Calibri" panose="020F0502020204030204" pitchFamily="34" charset="0"/>
                <a:cs typeface="Calibri" panose="020F0502020204030204" pitchFamily="34" charset="0"/>
              </a:rPr>
              <a:t>Hizmetlilerin harcırahı, aldıkları aylık ücret veya ödeneklerine; gündelik ile </a:t>
            </a:r>
          </a:p>
          <a:p>
            <a:pPr marL="0" indent="0">
              <a:buNone/>
            </a:pPr>
            <a:r>
              <a:rPr lang="tr-TR" sz="2000" dirty="0">
                <a:latin typeface="Calibri" panose="020F0502020204030204" pitchFamily="34" charset="0"/>
                <a:cs typeface="Calibri" panose="020F0502020204030204" pitchFamily="34" charset="0"/>
              </a:rPr>
              <a:t>çalışanların harcırahı da gündeliklerinin 30 katına en yakın memur aylık tutarı </a:t>
            </a:r>
          </a:p>
          <a:p>
            <a:pPr marL="0" indent="0">
              <a:buNone/>
            </a:pPr>
            <a:r>
              <a:rPr lang="tr-TR" sz="2000" dirty="0">
                <a:latin typeface="Calibri" panose="020F0502020204030204" pitchFamily="34" charset="0"/>
                <a:cs typeface="Calibri" panose="020F0502020204030204" pitchFamily="34" charset="0"/>
              </a:rPr>
              <a:t>üzerinden hesaplanır. Şu kadar ki (Ödenek mukabili çalışanlar hariç) bunların </a:t>
            </a:r>
          </a:p>
          <a:p>
            <a:pPr marL="0" indent="0">
              <a:buNone/>
            </a:pPr>
            <a:r>
              <a:rPr lang="tr-TR" sz="2000" dirty="0">
                <a:latin typeface="Calibri" panose="020F0502020204030204" pitchFamily="34" charset="0"/>
                <a:cs typeface="Calibri" panose="020F0502020204030204" pitchFamily="34" charset="0"/>
              </a:rPr>
              <a:t>harcırahları hiçbir suretle 4 üncü derecedeki memurlara verilen miktarı geçemez. </a:t>
            </a:r>
          </a:p>
          <a:p>
            <a:r>
              <a:rPr lang="tr-TR" sz="2000" b="1" dirty="0">
                <a:solidFill>
                  <a:srgbClr val="FF0000"/>
                </a:solidFill>
                <a:latin typeface="Calibri" panose="020F0502020204030204" pitchFamily="34" charset="0"/>
                <a:cs typeface="Calibri" panose="020F0502020204030204" pitchFamily="34" charset="0"/>
              </a:rPr>
              <a:t>Sözleşmeli olarak </a:t>
            </a:r>
            <a:r>
              <a:rPr lang="tr-TR" sz="2000" dirty="0">
                <a:latin typeface="Calibri" panose="020F0502020204030204" pitchFamily="34" charset="0"/>
                <a:cs typeface="Calibri" panose="020F0502020204030204" pitchFamily="34" charset="0"/>
              </a:rPr>
              <a:t>çalıştırılıp da sözleşmelerinde verilecek harcırah belirtilmiş olan kimseler hakkında bu madde hükmü uygulanmaz. </a:t>
            </a:r>
          </a:p>
          <a:p>
            <a:endParaRPr lang="tr-TR" dirty="0"/>
          </a:p>
        </p:txBody>
      </p:sp>
      <p:pic>
        <p:nvPicPr>
          <p:cNvPr id="2052" name="Picture 4" descr="memuriyet mahalli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8847" y="3449964"/>
            <a:ext cx="2584072" cy="1300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0961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002060"/>
                </a:solidFill>
                <a:latin typeface="Book Antiqua" panose="02040602050305030304" pitchFamily="18" charset="0"/>
                <a:cs typeface="Calibri" panose="020F0502020204030204" pitchFamily="34" charset="0"/>
              </a:rPr>
              <a:t>GÜNDELİKLERİN BELİRLENMESİ </a:t>
            </a:r>
            <a:endParaRPr lang="tr-TR" dirty="0">
              <a:solidFill>
                <a:srgbClr val="002060"/>
              </a:solidFill>
              <a:latin typeface="Book Antiqua" panose="02040602050305030304" pitchFamily="18" charset="0"/>
              <a:cs typeface="Calibri" panose="020F0502020204030204" pitchFamily="34" charset="0"/>
            </a:endParaRPr>
          </a:p>
        </p:txBody>
      </p:sp>
      <p:sp>
        <p:nvSpPr>
          <p:cNvPr id="3" name="İçerik Yer Tutucusu 2"/>
          <p:cNvSpPr>
            <a:spLocks noGrp="1"/>
          </p:cNvSpPr>
          <p:nvPr>
            <p:ph idx="1"/>
          </p:nvPr>
        </p:nvSpPr>
        <p:spPr>
          <a:xfrm>
            <a:off x="838199" y="1825625"/>
            <a:ext cx="10696575" cy="4870450"/>
          </a:xfrm>
        </p:spPr>
        <p:txBody>
          <a:bodyPr/>
          <a:lstStyle/>
          <a:p>
            <a:pPr marL="0" indent="0">
              <a:buNone/>
            </a:pPr>
            <a:r>
              <a:rPr lang="tr-TR" b="1" dirty="0">
                <a:solidFill>
                  <a:srgbClr val="002060"/>
                </a:solidFill>
                <a:latin typeface="Calibri" panose="020F0502020204030204" pitchFamily="34" charset="0"/>
                <a:cs typeface="Calibri" panose="020F0502020204030204" pitchFamily="34" charset="0"/>
              </a:rPr>
              <a:t>Yurt içi gündelikler; </a:t>
            </a:r>
          </a:p>
          <a:p>
            <a:r>
              <a:rPr lang="tr-TR" dirty="0">
                <a:latin typeface="Calibri" panose="020F0502020204030204" pitchFamily="34" charset="0"/>
                <a:cs typeface="Calibri" panose="020F0502020204030204" pitchFamily="34" charset="0"/>
              </a:rPr>
              <a:t>Her yıl Merkezi Yönetim Bütçe Kanunu ile belirlenir. (H Cetveli)</a:t>
            </a:r>
          </a:p>
          <a:p>
            <a:pPr marL="0" indent="0">
              <a:buNone/>
            </a:pPr>
            <a:endParaRPr lang="tr-TR" dirty="0">
              <a:latin typeface="Calibri" panose="020F0502020204030204" pitchFamily="34" charset="0"/>
              <a:cs typeface="Calibri" panose="020F0502020204030204" pitchFamily="34" charset="0"/>
            </a:endParaRPr>
          </a:p>
          <a:p>
            <a:pPr marL="0" indent="0">
              <a:buNone/>
            </a:pPr>
            <a:r>
              <a:rPr lang="tr-TR" b="1" dirty="0">
                <a:solidFill>
                  <a:srgbClr val="002060"/>
                </a:solidFill>
                <a:latin typeface="Calibri" panose="020F0502020204030204" pitchFamily="34" charset="0"/>
                <a:cs typeface="Calibri" panose="020F0502020204030204" pitchFamily="34" charset="0"/>
              </a:rPr>
              <a:t>Yurtdışı gündelikler; </a:t>
            </a:r>
            <a:r>
              <a:rPr lang="tr-TR" dirty="0">
                <a:solidFill>
                  <a:srgbClr val="002060"/>
                </a:solidFill>
                <a:latin typeface="Calibri" panose="020F0502020204030204" pitchFamily="34" charset="0"/>
                <a:cs typeface="Calibri" panose="020F0502020204030204" pitchFamily="34" charset="0"/>
              </a:rPr>
              <a:t> </a:t>
            </a:r>
          </a:p>
          <a:p>
            <a:r>
              <a:rPr lang="tr-TR" dirty="0">
                <a:latin typeface="Calibri" panose="020F0502020204030204" pitchFamily="34" charset="0"/>
                <a:cs typeface="Calibri" panose="020F0502020204030204" pitchFamily="34" charset="0"/>
              </a:rPr>
              <a:t>Maliye Bakanlığının teklifi üzerine her yıl Bakanlar Kurulu Kararı ile belirlenir. </a:t>
            </a:r>
          </a:p>
          <a:p>
            <a:pPr marL="0" indent="0">
              <a:buNone/>
            </a:pPr>
            <a:endParaRPr lang="tr-TR" dirty="0"/>
          </a:p>
          <a:p>
            <a:pPr marL="0" indent="0">
              <a:buNone/>
            </a:pPr>
            <a:endParaRPr lang="tr-TR" dirty="0"/>
          </a:p>
        </p:txBody>
      </p:sp>
      <p:pic>
        <p:nvPicPr>
          <p:cNvPr id="4" name="Resim 3"/>
          <p:cNvPicPr>
            <a:picLocks noChangeAspect="1"/>
          </p:cNvPicPr>
          <p:nvPr/>
        </p:nvPicPr>
        <p:blipFill>
          <a:blip r:embed="rId2"/>
          <a:stretch>
            <a:fillRect/>
          </a:stretch>
        </p:blipFill>
        <p:spPr>
          <a:xfrm>
            <a:off x="6493667" y="3491985"/>
            <a:ext cx="2166465" cy="1075251"/>
          </a:xfrm>
          <a:prstGeom prst="rect">
            <a:avLst/>
          </a:prstGeom>
        </p:spPr>
      </p:pic>
      <p:pic>
        <p:nvPicPr>
          <p:cNvPr id="5" name="Resim 4"/>
          <p:cNvPicPr>
            <a:picLocks noChangeAspect="1"/>
          </p:cNvPicPr>
          <p:nvPr/>
        </p:nvPicPr>
        <p:blipFill>
          <a:blip r:embed="rId3"/>
          <a:stretch>
            <a:fillRect/>
          </a:stretch>
        </p:blipFill>
        <p:spPr>
          <a:xfrm>
            <a:off x="8446592" y="5002484"/>
            <a:ext cx="2611082" cy="1855516"/>
          </a:xfrm>
          <a:prstGeom prst="rect">
            <a:avLst/>
          </a:prstGeom>
        </p:spPr>
      </p:pic>
    </p:spTree>
    <p:extLst>
      <p:ext uri="{BB962C8B-B14F-4D97-AF65-F5344CB8AC3E}">
        <p14:creationId xmlns:p14="http://schemas.microsoft.com/office/powerpoint/2010/main" val="825659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ak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ralaks">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aks">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TM03457496[[fn=Paralaks]]</Template>
  <TotalTime>4704</TotalTime>
  <Words>2966</Words>
  <Application>Microsoft Office PowerPoint</Application>
  <PresentationFormat>Özel</PresentationFormat>
  <Paragraphs>399</Paragraphs>
  <Slides>42</Slides>
  <Notes>0</Notes>
  <HiddenSlides>0</HiddenSlides>
  <MMClips>0</MMClips>
  <ScaleCrop>false</ScaleCrop>
  <HeadingPairs>
    <vt:vector size="4" baseType="variant">
      <vt:variant>
        <vt:lpstr>Tema</vt:lpstr>
      </vt:variant>
      <vt:variant>
        <vt:i4>1</vt:i4>
      </vt:variant>
      <vt:variant>
        <vt:lpstr>Slayt Başlıkları</vt:lpstr>
      </vt:variant>
      <vt:variant>
        <vt:i4>42</vt:i4>
      </vt:variant>
    </vt:vector>
  </HeadingPairs>
  <TitlesOfParts>
    <vt:vector size="43" baseType="lpstr">
      <vt:lpstr>Paralaks</vt:lpstr>
      <vt:lpstr>HARCIRAH KANUNU</vt:lpstr>
      <vt:lpstr>SUNUM PLANI</vt:lpstr>
      <vt:lpstr>BU KANUNDA GEÇEN; </vt:lpstr>
      <vt:lpstr>HARCIRAH VERİLECEK KİMSELER: </vt:lpstr>
      <vt:lpstr>AİLE FERTLERİ                  </vt:lpstr>
      <vt:lpstr>HARCIRAHIN UNSURLARI: </vt:lpstr>
      <vt:lpstr>HARCIRAH HESABINDA     HARCIRAH HESABINDA ESAS       ESAS TUTULACAK YOL        TUTULACAK AYLIKLAR                                       </vt:lpstr>
      <vt:lpstr>MEMUR OLMAYANLARIN HARCIRAHI </vt:lpstr>
      <vt:lpstr>GÜNDELİKLERİN BELİRLENMESİ </vt:lpstr>
      <vt:lpstr>GEÇİCİ GÖREV YOLLUĞU </vt:lpstr>
      <vt:lpstr>GEÇİCİ GÖREV GÜNDELİĞİNİN VERİLECEĞİ AZAMİ SÜRELER</vt:lpstr>
      <vt:lpstr>YURTİÇİ KONAKLAMA GİDERİ</vt:lpstr>
      <vt:lpstr>            ÖRNEK: Derecesi 5-15 arası olan bir memurun, 180 günlük konaklama ücretini hesaplayalım</vt:lpstr>
      <vt:lpstr>YEVMİYELER(GÜNDELİKLER)</vt:lpstr>
      <vt:lpstr>GÜNDELİK                                        </vt:lpstr>
      <vt:lpstr>EHLİYET TESPİTİ, İMTİHAN VE HAVA DEĞİŞİMİ İÇİN BAŞKA YERE GÖNDERİLENLER</vt:lpstr>
      <vt:lpstr>MUVAKKAT VAZİFE MAHALLERİNDE HASTALANANLARA VERİLECEK YEVMİYE:</vt:lpstr>
      <vt:lpstr>YURTDIŞI GÜNDELİKLERİNİN HESAPLANMASINA İLİŞKİN KARAR</vt:lpstr>
      <vt:lpstr>YURT DIŞI GÜNDELİKLERİ</vt:lpstr>
      <vt:lpstr>KUZEY KIBRIS TÜRK CUMHURİYETİNE YAPILACAK YOLCULUKLARDA  VERİLECEK GÜNDELİKLERE DAİR KARAR</vt:lpstr>
      <vt:lpstr>YURTDIŞI KONAKLAMA GİDERİ</vt:lpstr>
      <vt:lpstr>SAYIŞTAY SORGUSU</vt:lpstr>
      <vt:lpstr>ÖRNEK: 1’inci derecede görevli Daire Başkanı (D) yol dahil 14 günlüğüne geçici görevle ABD’ye  gönderiliyor. Kişi 12 gün konaklıyor. Daire Başkanı (D)’ye ödenecek yurtdışı konaklama  giderini hesaplayınız? </vt:lpstr>
      <vt:lpstr>PowerPoint Sunusu</vt:lpstr>
      <vt:lpstr>SÜREKLİ GÖREV YOLLUĞU </vt:lpstr>
      <vt:lpstr>YURTİÇİNDEN YER DEĞİŞTİRME MASRAFI:</vt:lpstr>
      <vt:lpstr>YURTDIŞI YER DEĞİŞTİRME MASRAFI:</vt:lpstr>
      <vt:lpstr>YOL MASRAFI</vt:lpstr>
      <vt:lpstr>SAYIŞTAY SORGUSU</vt:lpstr>
      <vt:lpstr>YURT İÇİ YOL GİDERİ</vt:lpstr>
      <vt:lpstr>YURT DIŞI YOL GİDERİ</vt:lpstr>
      <vt:lpstr>MEMLEKET İÇ VE DIŞINDA SEYAHAT GÜNLERİNİN HESABI:</vt:lpstr>
      <vt:lpstr>HARCIRAHIN ÖDENME BİÇİMİ</vt:lpstr>
      <vt:lpstr>SAYIŞTAY SORGUSU</vt:lpstr>
      <vt:lpstr>ÖDEME EMRİ BELGESİNDE DİKKAT EDİLMESİ GEREKEN HUSUS</vt:lpstr>
      <vt:lpstr>KBÜ HARCAMA GENELGESİ</vt:lpstr>
      <vt:lpstr>PowerPoint Sunusu</vt:lpstr>
      <vt:lpstr>TÜRKİYE BİLİMSEL VE TEKNİK ARAŞTIRMA KURUMU(TUBİTAK) YOLLUK YONETMELİĞİ</vt:lpstr>
      <vt:lpstr>SEYAHAT GÜNDELİĞİ ve KONAKLAMA GİDERİ</vt:lpstr>
      <vt:lpstr>PowerPoint Sunusu</vt:lpstr>
      <vt:lpstr>PowerPoint Sunusu</vt:lpstr>
      <vt:lpstr>TEŞEKKÜRLER..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HARCIRAH KANUNU</dc:title>
  <dc:creator>Murat DOĞAN</dc:creator>
  <cp:lastModifiedBy>Murat Doğan</cp:lastModifiedBy>
  <cp:revision>235</cp:revision>
  <cp:lastPrinted>2016-10-21T11:00:48Z</cp:lastPrinted>
  <dcterms:created xsi:type="dcterms:W3CDTF">2016-10-03T08:06:24Z</dcterms:created>
  <dcterms:modified xsi:type="dcterms:W3CDTF">2017-04-28T13:39:20Z</dcterms:modified>
</cp:coreProperties>
</file>