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0.jpg" ContentType="image/jpeg"/>
  <Override PartName="/ppt/media/image21.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4" r:id="rId3"/>
    <p:sldMasterId id="2147483769" r:id="rId4"/>
    <p:sldMasterId id="2147483781" r:id="rId5"/>
  </p:sldMasterIdLst>
  <p:notesMasterIdLst>
    <p:notesMasterId r:id="rId125"/>
  </p:notesMasterIdLst>
  <p:sldIdLst>
    <p:sldId id="257" r:id="rId6"/>
    <p:sldId id="622" r:id="rId7"/>
    <p:sldId id="639" r:id="rId8"/>
    <p:sldId id="638" r:id="rId9"/>
    <p:sldId id="640" r:id="rId10"/>
    <p:sldId id="842" r:id="rId11"/>
    <p:sldId id="843" r:id="rId12"/>
    <p:sldId id="839" r:id="rId13"/>
    <p:sldId id="267" r:id="rId14"/>
    <p:sldId id="641" r:id="rId15"/>
    <p:sldId id="841" r:id="rId16"/>
    <p:sldId id="656" r:id="rId17"/>
    <p:sldId id="263" r:id="rId18"/>
    <p:sldId id="845" r:id="rId19"/>
    <p:sldId id="273" r:id="rId20"/>
    <p:sldId id="296" r:id="rId21"/>
    <p:sldId id="297" r:id="rId22"/>
    <p:sldId id="298" r:id="rId23"/>
    <p:sldId id="299" r:id="rId24"/>
    <p:sldId id="300" r:id="rId25"/>
    <p:sldId id="301" r:id="rId26"/>
    <p:sldId id="302" r:id="rId27"/>
    <p:sldId id="289" r:id="rId28"/>
    <p:sldId id="291" r:id="rId29"/>
    <p:sldId id="292" r:id="rId30"/>
    <p:sldId id="293" r:id="rId31"/>
    <p:sldId id="294" r:id="rId32"/>
    <p:sldId id="295"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7" r:id="rId52"/>
    <p:sldId id="326" r:id="rId53"/>
    <p:sldId id="328" r:id="rId54"/>
    <p:sldId id="329" r:id="rId55"/>
    <p:sldId id="330" r:id="rId56"/>
    <p:sldId id="331" r:id="rId57"/>
    <p:sldId id="332" r:id="rId58"/>
    <p:sldId id="333" r:id="rId59"/>
    <p:sldId id="334" r:id="rId60"/>
    <p:sldId id="335" r:id="rId61"/>
    <p:sldId id="337" r:id="rId62"/>
    <p:sldId id="339" r:id="rId63"/>
    <p:sldId id="336" r:id="rId64"/>
    <p:sldId id="338"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75"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p:cViewPr>
        <p:scale>
          <a:sx n="78" d="100"/>
          <a:sy n="78" d="100"/>
        </p:scale>
        <p:origin x="-16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1BB25-6CCC-4FFA-A179-7B07D10FCC5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5E24D5B1-398B-4E54-AF68-F029CE32A8F2}">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2400" b="1" i="1" dirty="0"/>
            <a:t>Stratejik planlama katılımcı bir planlama yaklaşımıdır. Üniversite içinde rektörden başlayarak her kademede çalışanların katılımını gerektirir. </a:t>
          </a:r>
        </a:p>
      </dgm:t>
    </dgm:pt>
    <dgm:pt modelId="{9BCA61FD-FA6C-4FB9-A792-BF1EC048BC05}" type="parTrans" cxnId="{E26301D9-6B0B-4CD0-AFED-230366923C94}">
      <dgm:prSet/>
      <dgm:spPr/>
      <dgm:t>
        <a:bodyPr/>
        <a:lstStyle/>
        <a:p>
          <a:endParaRPr lang="tr-TR"/>
        </a:p>
      </dgm:t>
    </dgm:pt>
    <dgm:pt modelId="{FFC7BDA5-DFF3-4CA5-B0CC-75CED1B9B78F}" type="sibTrans" cxnId="{E26301D9-6B0B-4CD0-AFED-230366923C94}">
      <dgm:prSet/>
      <dgm:spPr/>
      <dgm:t>
        <a:bodyPr/>
        <a:lstStyle/>
        <a:p>
          <a:endParaRPr lang="tr-TR"/>
        </a:p>
      </dgm:t>
    </dgm:pt>
    <dgm:pt modelId="{90910A2F-C31F-4009-AEAA-3F609311E97C}">
      <dgm:prSet/>
      <dgm:spPr/>
      <dgm:t>
        <a:bodyPr/>
        <a:lstStyle/>
        <a:p>
          <a:pPr rtl="0"/>
          <a:r>
            <a:rPr lang="tr-TR" b="1" i="1" dirty="0"/>
            <a:t>Stratejik planlama sürecinde temel aktörler ve üstlenilecek işlevler belirlenir. </a:t>
          </a:r>
        </a:p>
      </dgm:t>
    </dgm:pt>
    <dgm:pt modelId="{9590D0CB-30FB-4758-851C-D849B86201FE}" type="parTrans" cxnId="{2C67737D-598B-4AC6-91AC-34140C30AF52}">
      <dgm:prSet/>
      <dgm:spPr/>
      <dgm:t>
        <a:bodyPr/>
        <a:lstStyle/>
        <a:p>
          <a:endParaRPr lang="tr-TR"/>
        </a:p>
      </dgm:t>
    </dgm:pt>
    <dgm:pt modelId="{B2A01150-925E-48B2-9B55-9CAA213C9B48}" type="sibTrans" cxnId="{2C67737D-598B-4AC6-91AC-34140C30AF52}">
      <dgm:prSet/>
      <dgm:spPr/>
      <dgm:t>
        <a:bodyPr/>
        <a:lstStyle/>
        <a:p>
          <a:endParaRPr lang="tr-TR"/>
        </a:p>
      </dgm:t>
    </dgm:pt>
    <dgm:pt modelId="{EB5772BA-1FD5-47C4-A04E-0E60FFB9ABF1}" type="pres">
      <dgm:prSet presAssocID="{9531BB25-6CCC-4FFA-A179-7B07D10FCC51}" presName="rootnode" presStyleCnt="0">
        <dgm:presLayoutVars>
          <dgm:chMax/>
          <dgm:chPref/>
          <dgm:dir/>
          <dgm:animLvl val="lvl"/>
        </dgm:presLayoutVars>
      </dgm:prSet>
      <dgm:spPr/>
      <dgm:t>
        <a:bodyPr/>
        <a:lstStyle/>
        <a:p>
          <a:endParaRPr lang="tr-TR"/>
        </a:p>
      </dgm:t>
    </dgm:pt>
    <dgm:pt modelId="{F3EB8D09-2746-4838-8164-C50E4D074A64}" type="pres">
      <dgm:prSet presAssocID="{5E24D5B1-398B-4E54-AF68-F029CE32A8F2}" presName="composite" presStyleCnt="0"/>
      <dgm:spPr/>
    </dgm:pt>
    <dgm:pt modelId="{83CDF020-FAC9-430F-A469-400BC588C444}" type="pres">
      <dgm:prSet presAssocID="{5E24D5B1-398B-4E54-AF68-F029CE32A8F2}" presName="bentUpArrow1" presStyleLbl="alignImgPlace1" presStyleIdx="0" presStyleCnt="1" custScaleX="148783" custLinFactNeighborX="-37038" custLinFactNeighborY="17168"/>
      <dgm:spPr>
        <a:solidFill>
          <a:schemeClr val="accent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19781982-7A5C-4403-8534-96324BA16183}" type="pres">
      <dgm:prSet presAssocID="{5E24D5B1-398B-4E54-AF68-F029CE32A8F2}" presName="ParentText" presStyleLbl="node1" presStyleIdx="0" presStyleCnt="2" custScaleX="147009" custScaleY="117233" custLinFactNeighborX="-38482" custLinFactNeighborY="-11884">
        <dgm:presLayoutVars>
          <dgm:chMax val="1"/>
          <dgm:chPref val="1"/>
          <dgm:bulletEnabled val="1"/>
        </dgm:presLayoutVars>
      </dgm:prSet>
      <dgm:spPr/>
      <dgm:t>
        <a:bodyPr/>
        <a:lstStyle/>
        <a:p>
          <a:endParaRPr lang="tr-TR"/>
        </a:p>
      </dgm:t>
    </dgm:pt>
    <dgm:pt modelId="{9B685B39-3BF8-4B13-84CE-F63A8D2FDB5F}" type="pres">
      <dgm:prSet presAssocID="{5E24D5B1-398B-4E54-AF68-F029CE32A8F2}" presName="ChildText" presStyleLbl="revTx" presStyleIdx="0" presStyleCnt="1">
        <dgm:presLayoutVars>
          <dgm:chMax val="0"/>
          <dgm:chPref val="0"/>
          <dgm:bulletEnabled val="1"/>
        </dgm:presLayoutVars>
      </dgm:prSet>
      <dgm:spPr/>
    </dgm:pt>
    <dgm:pt modelId="{4788DD10-1198-4DBE-AE93-72FE406597E1}" type="pres">
      <dgm:prSet presAssocID="{FFC7BDA5-DFF3-4CA5-B0CC-75CED1B9B78F}" presName="sibTrans" presStyleCnt="0"/>
      <dgm:spPr/>
    </dgm:pt>
    <dgm:pt modelId="{D555D834-0C0E-4FB2-BAD0-526572F5DFD8}" type="pres">
      <dgm:prSet presAssocID="{90910A2F-C31F-4009-AEAA-3F609311E97C}" presName="composite" presStyleCnt="0"/>
      <dgm:spPr/>
    </dgm:pt>
    <dgm:pt modelId="{F4EF322E-86AC-46E4-85FC-EDB5AB04797D}" type="pres">
      <dgm:prSet presAssocID="{90910A2F-C31F-4009-AEAA-3F609311E97C}" presName="ParentText" presStyleLbl="node1" presStyleIdx="1" presStyleCnt="2" custLinFactNeighborX="1088" custLinFactNeighborY="5731">
        <dgm:presLayoutVars>
          <dgm:chMax val="1"/>
          <dgm:chPref val="1"/>
          <dgm:bulletEnabled val="1"/>
        </dgm:presLayoutVars>
      </dgm:prSet>
      <dgm:spPr/>
      <dgm:t>
        <a:bodyPr/>
        <a:lstStyle/>
        <a:p>
          <a:endParaRPr lang="tr-TR"/>
        </a:p>
      </dgm:t>
    </dgm:pt>
  </dgm:ptLst>
  <dgm:cxnLst>
    <dgm:cxn modelId="{5BE1D3B0-4FC8-4F19-BCFC-792F71A55654}" type="presOf" srcId="{5E24D5B1-398B-4E54-AF68-F029CE32A8F2}" destId="{19781982-7A5C-4403-8534-96324BA16183}" srcOrd="0" destOrd="0" presId="urn:microsoft.com/office/officeart/2005/8/layout/StepDownProcess"/>
    <dgm:cxn modelId="{B481B2B4-4BE6-4947-80C1-4F3E86C04762}" type="presOf" srcId="{9531BB25-6CCC-4FFA-A179-7B07D10FCC51}" destId="{EB5772BA-1FD5-47C4-A04E-0E60FFB9ABF1}" srcOrd="0" destOrd="0" presId="urn:microsoft.com/office/officeart/2005/8/layout/StepDownProcess"/>
    <dgm:cxn modelId="{E26301D9-6B0B-4CD0-AFED-230366923C94}" srcId="{9531BB25-6CCC-4FFA-A179-7B07D10FCC51}" destId="{5E24D5B1-398B-4E54-AF68-F029CE32A8F2}" srcOrd="0" destOrd="0" parTransId="{9BCA61FD-FA6C-4FB9-A792-BF1EC048BC05}" sibTransId="{FFC7BDA5-DFF3-4CA5-B0CC-75CED1B9B78F}"/>
    <dgm:cxn modelId="{2C67737D-598B-4AC6-91AC-34140C30AF52}" srcId="{9531BB25-6CCC-4FFA-A179-7B07D10FCC51}" destId="{90910A2F-C31F-4009-AEAA-3F609311E97C}" srcOrd="1" destOrd="0" parTransId="{9590D0CB-30FB-4758-851C-D849B86201FE}" sibTransId="{B2A01150-925E-48B2-9B55-9CAA213C9B48}"/>
    <dgm:cxn modelId="{F785C10E-5C37-4161-8D6D-B39919589024}" type="presOf" srcId="{90910A2F-C31F-4009-AEAA-3F609311E97C}" destId="{F4EF322E-86AC-46E4-85FC-EDB5AB04797D}" srcOrd="0" destOrd="0" presId="urn:microsoft.com/office/officeart/2005/8/layout/StepDownProcess"/>
    <dgm:cxn modelId="{7448BDF0-D648-4FCD-B599-90CEC93F904D}" type="presParOf" srcId="{EB5772BA-1FD5-47C4-A04E-0E60FFB9ABF1}" destId="{F3EB8D09-2746-4838-8164-C50E4D074A64}" srcOrd="0" destOrd="0" presId="urn:microsoft.com/office/officeart/2005/8/layout/StepDownProcess"/>
    <dgm:cxn modelId="{9C0F478D-AA40-4A2A-8B28-F0E448812E8C}" type="presParOf" srcId="{F3EB8D09-2746-4838-8164-C50E4D074A64}" destId="{83CDF020-FAC9-430F-A469-400BC588C444}" srcOrd="0" destOrd="0" presId="urn:microsoft.com/office/officeart/2005/8/layout/StepDownProcess"/>
    <dgm:cxn modelId="{E2725AB3-4E37-4ACF-8BC4-D1F55EAE60E0}" type="presParOf" srcId="{F3EB8D09-2746-4838-8164-C50E4D074A64}" destId="{19781982-7A5C-4403-8534-96324BA16183}" srcOrd="1" destOrd="0" presId="urn:microsoft.com/office/officeart/2005/8/layout/StepDownProcess"/>
    <dgm:cxn modelId="{DF6D1749-4F41-4E7D-BA8D-3130024DB98D}" type="presParOf" srcId="{F3EB8D09-2746-4838-8164-C50E4D074A64}" destId="{9B685B39-3BF8-4B13-84CE-F63A8D2FDB5F}" srcOrd="2" destOrd="0" presId="urn:microsoft.com/office/officeart/2005/8/layout/StepDownProcess"/>
    <dgm:cxn modelId="{B7231E52-6E07-4875-ACB3-6E7CC5CC3788}" type="presParOf" srcId="{EB5772BA-1FD5-47C4-A04E-0E60FFB9ABF1}" destId="{4788DD10-1198-4DBE-AE93-72FE406597E1}" srcOrd="1" destOrd="0" presId="urn:microsoft.com/office/officeart/2005/8/layout/StepDownProcess"/>
    <dgm:cxn modelId="{A2BB5941-5161-47CC-917F-32CCBC869578}" type="presParOf" srcId="{EB5772BA-1FD5-47C4-A04E-0E60FFB9ABF1}" destId="{D555D834-0C0E-4FB2-BAD0-526572F5DFD8}" srcOrd="2" destOrd="0" presId="urn:microsoft.com/office/officeart/2005/8/layout/StepDownProcess"/>
    <dgm:cxn modelId="{F436ACC2-1F03-4E4F-94F9-247FCAFD8867}" type="presParOf" srcId="{D555D834-0C0E-4FB2-BAD0-526572F5DFD8}" destId="{F4EF322E-86AC-46E4-85FC-EDB5AB04797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4FADD-211E-4FBC-9453-BD59F824E55B}"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EF75F2A6-BDFC-4B8B-8911-AA05A4682745}">
      <dgm:prSet custT="1"/>
      <dgm:spPr>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Rektör</a:t>
          </a:r>
        </a:p>
      </dgm:t>
    </dgm:pt>
    <dgm:pt modelId="{0AE7C21A-F2A0-4962-86B1-1BB97C1635F0}" type="parTrans" cxnId="{1DDE6AAF-3FA1-4767-816A-8EA27B792AB3}">
      <dgm:prSet/>
      <dgm:spPr/>
      <dgm:t>
        <a:bodyPr/>
        <a:lstStyle/>
        <a:p>
          <a:endParaRPr lang="tr-TR" sz="1600" b="1"/>
        </a:p>
      </dgm:t>
    </dgm:pt>
    <dgm:pt modelId="{CCFC4B81-F4EC-4F6C-AFDB-AD0993C92071}" type="sibTrans" cxnId="{1DDE6AAF-3FA1-4767-816A-8EA27B792AB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622EE40D-8F0E-41DA-9E2C-2D4A7BCDD946}">
      <dgm:prSet custT="1"/>
      <dgm:spPr>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500" b="1" dirty="0" smtClean="0"/>
            <a:t>Geliştirme </a:t>
          </a:r>
          <a:r>
            <a:rPr lang="tr-TR" sz="1500" b="1" dirty="0"/>
            <a:t>Kurulu</a:t>
          </a:r>
        </a:p>
      </dgm:t>
    </dgm:pt>
    <dgm:pt modelId="{1CDE0FA7-00C3-4871-9E2F-10976FF8C64F}" type="parTrans" cxnId="{C1C1803D-69CD-4B1E-8E54-8BCE46236ABD}">
      <dgm:prSet/>
      <dgm:spPr/>
      <dgm:t>
        <a:bodyPr/>
        <a:lstStyle/>
        <a:p>
          <a:endParaRPr lang="tr-TR" sz="1600" b="1"/>
        </a:p>
      </dgm:t>
    </dgm:pt>
    <dgm:pt modelId="{04B400F9-8927-42FF-B4EB-A3AA1F058356}" type="sibTrans" cxnId="{C1C1803D-69CD-4B1E-8E54-8BCE46236AB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2BE45026-179C-4FA7-B149-DC277CD62727}">
      <dgm:prSet custT="1"/>
      <dgm:spPr>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 Geliştirme Daire Başkanlığı</a:t>
          </a:r>
        </a:p>
      </dgm:t>
    </dgm:pt>
    <dgm:pt modelId="{5AAB7B41-467F-4F4C-AFEE-225280FA56D5}" type="parTrans" cxnId="{4AFAB040-30EF-45BC-A475-9A5E513B3F33}">
      <dgm:prSet/>
      <dgm:spPr/>
      <dgm:t>
        <a:bodyPr/>
        <a:lstStyle/>
        <a:p>
          <a:endParaRPr lang="tr-TR" sz="1600" b="1"/>
        </a:p>
      </dgm:t>
    </dgm:pt>
    <dgm:pt modelId="{66C457D9-7D89-46FB-BE7D-B3FB6D62D1AC}" type="sibTrans" cxnId="{4AFAB040-30EF-45BC-A475-9A5E513B3F3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EB7CBBCC-0073-44D1-A165-C287E3A3E4DE}">
      <dgm:prSet custT="1"/>
      <dgm:spPr>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Stratejik Planlama Ekibi</a:t>
          </a:r>
        </a:p>
      </dgm:t>
    </dgm:pt>
    <dgm:pt modelId="{256C06D9-488E-4E64-827E-9B4E51AE20AE}" type="parTrans" cxnId="{D7020660-E9B2-4D4D-BB5F-728B7A433EDD}">
      <dgm:prSet/>
      <dgm:spPr/>
      <dgm:t>
        <a:bodyPr/>
        <a:lstStyle/>
        <a:p>
          <a:endParaRPr lang="tr-TR" sz="1600" b="1"/>
        </a:p>
      </dgm:t>
    </dgm:pt>
    <dgm:pt modelId="{C97EC1DD-5838-4F8E-8385-88558406BB5C}" type="sibTrans" cxnId="{D7020660-E9B2-4D4D-BB5F-728B7A433ED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8D645B38-7930-47CD-94FD-DE16FFB8055E}">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600" b="1" dirty="0"/>
            <a:t>Harcama Birimleri</a:t>
          </a:r>
        </a:p>
      </dgm:t>
    </dgm:pt>
    <dgm:pt modelId="{95F5DC57-D354-4ACF-BF97-929B7FF8E9F4}" type="parTrans" cxnId="{CBA31549-93AB-462D-A04F-217828D6F90D}">
      <dgm:prSet/>
      <dgm:spPr/>
      <dgm:t>
        <a:bodyPr/>
        <a:lstStyle/>
        <a:p>
          <a:endParaRPr lang="tr-TR" sz="1600" b="1"/>
        </a:p>
      </dgm:t>
    </dgm:pt>
    <dgm:pt modelId="{12307ECF-5635-458E-86CD-161B74575095}" type="sibTrans" cxnId="{CBA31549-93AB-462D-A04F-217828D6F90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sz="1600" b="1"/>
        </a:p>
      </dgm:t>
    </dgm:pt>
    <dgm:pt modelId="{07E44850-F843-402E-A43D-E1EA599F8396}" type="pres">
      <dgm:prSet presAssocID="{0F04FADD-211E-4FBC-9453-BD59F824E55B}" presName="cycle" presStyleCnt="0">
        <dgm:presLayoutVars>
          <dgm:dir/>
          <dgm:resizeHandles val="exact"/>
        </dgm:presLayoutVars>
      </dgm:prSet>
      <dgm:spPr/>
      <dgm:t>
        <a:bodyPr/>
        <a:lstStyle/>
        <a:p>
          <a:endParaRPr lang="tr-TR"/>
        </a:p>
      </dgm:t>
    </dgm:pt>
    <dgm:pt modelId="{9506EEDE-9AE9-4D70-8A15-A297EF87C1B1}" type="pres">
      <dgm:prSet presAssocID="{EF75F2A6-BDFC-4B8B-8911-AA05A4682745}" presName="node" presStyleLbl="node1" presStyleIdx="0" presStyleCnt="5" custScaleX="111553" custScaleY="114658">
        <dgm:presLayoutVars>
          <dgm:bulletEnabled val="1"/>
        </dgm:presLayoutVars>
      </dgm:prSet>
      <dgm:spPr/>
      <dgm:t>
        <a:bodyPr/>
        <a:lstStyle/>
        <a:p>
          <a:endParaRPr lang="tr-TR"/>
        </a:p>
      </dgm:t>
    </dgm:pt>
    <dgm:pt modelId="{BF00E5A5-9CA4-40A7-9EBF-21C131895539}" type="pres">
      <dgm:prSet presAssocID="{CCFC4B81-F4EC-4F6C-AFDB-AD0993C92071}" presName="sibTrans" presStyleLbl="sibTrans2D1" presStyleIdx="0" presStyleCnt="5"/>
      <dgm:spPr/>
      <dgm:t>
        <a:bodyPr/>
        <a:lstStyle/>
        <a:p>
          <a:endParaRPr lang="tr-TR"/>
        </a:p>
      </dgm:t>
    </dgm:pt>
    <dgm:pt modelId="{7A1A53B4-F1C6-43DA-AB16-42FA5B0E55E8}" type="pres">
      <dgm:prSet presAssocID="{CCFC4B81-F4EC-4F6C-AFDB-AD0993C92071}" presName="connectorText" presStyleLbl="sibTrans2D1" presStyleIdx="0" presStyleCnt="5"/>
      <dgm:spPr/>
      <dgm:t>
        <a:bodyPr/>
        <a:lstStyle/>
        <a:p>
          <a:endParaRPr lang="tr-TR"/>
        </a:p>
      </dgm:t>
    </dgm:pt>
    <dgm:pt modelId="{8F91C3EF-1713-452B-B3A2-072927512382}" type="pres">
      <dgm:prSet presAssocID="{622EE40D-8F0E-41DA-9E2C-2D4A7BCDD946}" presName="node" presStyleLbl="node1" presStyleIdx="1" presStyleCnt="5" custScaleX="111553" custScaleY="114658">
        <dgm:presLayoutVars>
          <dgm:bulletEnabled val="1"/>
        </dgm:presLayoutVars>
      </dgm:prSet>
      <dgm:spPr/>
      <dgm:t>
        <a:bodyPr/>
        <a:lstStyle/>
        <a:p>
          <a:endParaRPr lang="tr-TR"/>
        </a:p>
      </dgm:t>
    </dgm:pt>
    <dgm:pt modelId="{65379CCC-8AE4-4151-A1FD-F92FEB14947F}" type="pres">
      <dgm:prSet presAssocID="{04B400F9-8927-42FF-B4EB-A3AA1F058356}" presName="sibTrans" presStyleLbl="sibTrans2D1" presStyleIdx="1" presStyleCnt="5"/>
      <dgm:spPr/>
      <dgm:t>
        <a:bodyPr/>
        <a:lstStyle/>
        <a:p>
          <a:endParaRPr lang="tr-TR"/>
        </a:p>
      </dgm:t>
    </dgm:pt>
    <dgm:pt modelId="{E2D6E75C-EE17-44DD-8345-F29681B7B0C3}" type="pres">
      <dgm:prSet presAssocID="{04B400F9-8927-42FF-B4EB-A3AA1F058356}" presName="connectorText" presStyleLbl="sibTrans2D1" presStyleIdx="1" presStyleCnt="5"/>
      <dgm:spPr/>
      <dgm:t>
        <a:bodyPr/>
        <a:lstStyle/>
        <a:p>
          <a:endParaRPr lang="tr-TR"/>
        </a:p>
      </dgm:t>
    </dgm:pt>
    <dgm:pt modelId="{8572DACA-8058-45FB-A3DF-9612D8EF3186}" type="pres">
      <dgm:prSet presAssocID="{2BE45026-179C-4FA7-B149-DC277CD62727}" presName="node" presStyleLbl="node1" presStyleIdx="2" presStyleCnt="5" custScaleX="111553" custScaleY="114658">
        <dgm:presLayoutVars>
          <dgm:bulletEnabled val="1"/>
        </dgm:presLayoutVars>
      </dgm:prSet>
      <dgm:spPr/>
      <dgm:t>
        <a:bodyPr/>
        <a:lstStyle/>
        <a:p>
          <a:endParaRPr lang="tr-TR"/>
        </a:p>
      </dgm:t>
    </dgm:pt>
    <dgm:pt modelId="{0E0B936E-628E-460A-BA58-248888071C8A}" type="pres">
      <dgm:prSet presAssocID="{66C457D9-7D89-46FB-BE7D-B3FB6D62D1AC}" presName="sibTrans" presStyleLbl="sibTrans2D1" presStyleIdx="2" presStyleCnt="5"/>
      <dgm:spPr/>
      <dgm:t>
        <a:bodyPr/>
        <a:lstStyle/>
        <a:p>
          <a:endParaRPr lang="tr-TR"/>
        </a:p>
      </dgm:t>
    </dgm:pt>
    <dgm:pt modelId="{D38D7B29-97F9-4159-81AE-5EF96D5F1EFD}" type="pres">
      <dgm:prSet presAssocID="{66C457D9-7D89-46FB-BE7D-B3FB6D62D1AC}" presName="connectorText" presStyleLbl="sibTrans2D1" presStyleIdx="2" presStyleCnt="5"/>
      <dgm:spPr/>
      <dgm:t>
        <a:bodyPr/>
        <a:lstStyle/>
        <a:p>
          <a:endParaRPr lang="tr-TR"/>
        </a:p>
      </dgm:t>
    </dgm:pt>
    <dgm:pt modelId="{A1B93327-7DC2-4E48-A6C3-ADD55B2675E9}" type="pres">
      <dgm:prSet presAssocID="{EB7CBBCC-0073-44D1-A165-C287E3A3E4DE}" presName="node" presStyleLbl="node1" presStyleIdx="3" presStyleCnt="5" custScaleX="111553" custScaleY="114658">
        <dgm:presLayoutVars>
          <dgm:bulletEnabled val="1"/>
        </dgm:presLayoutVars>
      </dgm:prSet>
      <dgm:spPr/>
      <dgm:t>
        <a:bodyPr/>
        <a:lstStyle/>
        <a:p>
          <a:endParaRPr lang="tr-TR"/>
        </a:p>
      </dgm:t>
    </dgm:pt>
    <dgm:pt modelId="{B51F073E-51C6-4C6C-8EBE-1249682C6AD0}" type="pres">
      <dgm:prSet presAssocID="{C97EC1DD-5838-4F8E-8385-88558406BB5C}" presName="sibTrans" presStyleLbl="sibTrans2D1" presStyleIdx="3" presStyleCnt="5"/>
      <dgm:spPr/>
      <dgm:t>
        <a:bodyPr/>
        <a:lstStyle/>
        <a:p>
          <a:endParaRPr lang="tr-TR"/>
        </a:p>
      </dgm:t>
    </dgm:pt>
    <dgm:pt modelId="{F90955D3-F7C0-452D-AF8B-DA05FE54D36F}" type="pres">
      <dgm:prSet presAssocID="{C97EC1DD-5838-4F8E-8385-88558406BB5C}" presName="connectorText" presStyleLbl="sibTrans2D1" presStyleIdx="3" presStyleCnt="5"/>
      <dgm:spPr/>
      <dgm:t>
        <a:bodyPr/>
        <a:lstStyle/>
        <a:p>
          <a:endParaRPr lang="tr-TR"/>
        </a:p>
      </dgm:t>
    </dgm:pt>
    <dgm:pt modelId="{3199721D-D70B-44DC-A3BA-D7E78606376F}" type="pres">
      <dgm:prSet presAssocID="{8D645B38-7930-47CD-94FD-DE16FFB8055E}" presName="node" presStyleLbl="node1" presStyleIdx="4" presStyleCnt="5" custScaleX="111553" custScaleY="114658">
        <dgm:presLayoutVars>
          <dgm:bulletEnabled val="1"/>
        </dgm:presLayoutVars>
      </dgm:prSet>
      <dgm:spPr/>
      <dgm:t>
        <a:bodyPr/>
        <a:lstStyle/>
        <a:p>
          <a:endParaRPr lang="tr-TR"/>
        </a:p>
      </dgm:t>
    </dgm:pt>
    <dgm:pt modelId="{5898374F-2242-4015-B74E-0661495BB79C}" type="pres">
      <dgm:prSet presAssocID="{12307ECF-5635-458E-86CD-161B74575095}" presName="sibTrans" presStyleLbl="sibTrans2D1" presStyleIdx="4" presStyleCnt="5"/>
      <dgm:spPr/>
      <dgm:t>
        <a:bodyPr/>
        <a:lstStyle/>
        <a:p>
          <a:endParaRPr lang="tr-TR"/>
        </a:p>
      </dgm:t>
    </dgm:pt>
    <dgm:pt modelId="{079D9921-0766-493A-B0BD-8B8B0B45F939}" type="pres">
      <dgm:prSet presAssocID="{12307ECF-5635-458E-86CD-161B74575095}" presName="connectorText" presStyleLbl="sibTrans2D1" presStyleIdx="4" presStyleCnt="5"/>
      <dgm:spPr/>
      <dgm:t>
        <a:bodyPr/>
        <a:lstStyle/>
        <a:p>
          <a:endParaRPr lang="tr-TR"/>
        </a:p>
      </dgm:t>
    </dgm:pt>
  </dgm:ptLst>
  <dgm:cxnLst>
    <dgm:cxn modelId="{B98C7423-5F64-4A4C-8B11-C023B2034E3B}" type="presOf" srcId="{8D645B38-7930-47CD-94FD-DE16FFB8055E}" destId="{3199721D-D70B-44DC-A3BA-D7E78606376F}" srcOrd="0" destOrd="0" presId="urn:microsoft.com/office/officeart/2005/8/layout/cycle2"/>
    <dgm:cxn modelId="{EBA30A59-9CED-4288-B6B8-A8A76C445B65}" type="presOf" srcId="{0F04FADD-211E-4FBC-9453-BD59F824E55B}" destId="{07E44850-F843-402E-A43D-E1EA599F8396}" srcOrd="0" destOrd="0" presId="urn:microsoft.com/office/officeart/2005/8/layout/cycle2"/>
    <dgm:cxn modelId="{4BA9FE30-46DB-4EDF-95AB-74F4799088E9}" type="presOf" srcId="{2BE45026-179C-4FA7-B149-DC277CD62727}" destId="{8572DACA-8058-45FB-A3DF-9612D8EF3186}" srcOrd="0" destOrd="0" presId="urn:microsoft.com/office/officeart/2005/8/layout/cycle2"/>
    <dgm:cxn modelId="{0A877B06-1AC3-495A-A397-E9E7DF1C659A}" type="presOf" srcId="{EB7CBBCC-0073-44D1-A165-C287E3A3E4DE}" destId="{A1B93327-7DC2-4E48-A6C3-ADD55B2675E9}" srcOrd="0" destOrd="0" presId="urn:microsoft.com/office/officeart/2005/8/layout/cycle2"/>
    <dgm:cxn modelId="{CBA31549-93AB-462D-A04F-217828D6F90D}" srcId="{0F04FADD-211E-4FBC-9453-BD59F824E55B}" destId="{8D645B38-7930-47CD-94FD-DE16FFB8055E}" srcOrd="4" destOrd="0" parTransId="{95F5DC57-D354-4ACF-BF97-929B7FF8E9F4}" sibTransId="{12307ECF-5635-458E-86CD-161B74575095}"/>
    <dgm:cxn modelId="{D7020660-E9B2-4D4D-BB5F-728B7A433EDD}" srcId="{0F04FADD-211E-4FBC-9453-BD59F824E55B}" destId="{EB7CBBCC-0073-44D1-A165-C287E3A3E4DE}" srcOrd="3" destOrd="0" parTransId="{256C06D9-488E-4E64-827E-9B4E51AE20AE}" sibTransId="{C97EC1DD-5838-4F8E-8385-88558406BB5C}"/>
    <dgm:cxn modelId="{CC6152D2-4025-40B4-923C-B0B6044879A0}" type="presOf" srcId="{CCFC4B81-F4EC-4F6C-AFDB-AD0993C92071}" destId="{7A1A53B4-F1C6-43DA-AB16-42FA5B0E55E8}" srcOrd="1" destOrd="0" presId="urn:microsoft.com/office/officeart/2005/8/layout/cycle2"/>
    <dgm:cxn modelId="{C3D56B1F-3041-4236-8FC5-B75697549943}" type="presOf" srcId="{04B400F9-8927-42FF-B4EB-A3AA1F058356}" destId="{E2D6E75C-EE17-44DD-8345-F29681B7B0C3}" srcOrd="1" destOrd="0" presId="urn:microsoft.com/office/officeart/2005/8/layout/cycle2"/>
    <dgm:cxn modelId="{D10D59B2-73C5-4281-8E03-59990CBAE2FA}" type="presOf" srcId="{CCFC4B81-F4EC-4F6C-AFDB-AD0993C92071}" destId="{BF00E5A5-9CA4-40A7-9EBF-21C131895539}" srcOrd="0" destOrd="0" presId="urn:microsoft.com/office/officeart/2005/8/layout/cycle2"/>
    <dgm:cxn modelId="{278E7CB2-4DE9-4681-85F9-50E79A0AA5BB}" type="presOf" srcId="{66C457D9-7D89-46FB-BE7D-B3FB6D62D1AC}" destId="{D38D7B29-97F9-4159-81AE-5EF96D5F1EFD}" srcOrd="1" destOrd="0" presId="urn:microsoft.com/office/officeart/2005/8/layout/cycle2"/>
    <dgm:cxn modelId="{F8AB7989-0119-4667-92CD-4B3AEFC38A81}" type="presOf" srcId="{C97EC1DD-5838-4F8E-8385-88558406BB5C}" destId="{B51F073E-51C6-4C6C-8EBE-1249682C6AD0}" srcOrd="0" destOrd="0" presId="urn:microsoft.com/office/officeart/2005/8/layout/cycle2"/>
    <dgm:cxn modelId="{1DDE6AAF-3FA1-4767-816A-8EA27B792AB3}" srcId="{0F04FADD-211E-4FBC-9453-BD59F824E55B}" destId="{EF75F2A6-BDFC-4B8B-8911-AA05A4682745}" srcOrd="0" destOrd="0" parTransId="{0AE7C21A-F2A0-4962-86B1-1BB97C1635F0}" sibTransId="{CCFC4B81-F4EC-4F6C-AFDB-AD0993C92071}"/>
    <dgm:cxn modelId="{DD82B5A6-7600-4116-949C-BF8835D0465D}" type="presOf" srcId="{12307ECF-5635-458E-86CD-161B74575095}" destId="{5898374F-2242-4015-B74E-0661495BB79C}" srcOrd="0" destOrd="0" presId="urn:microsoft.com/office/officeart/2005/8/layout/cycle2"/>
    <dgm:cxn modelId="{77D39858-5039-435F-91CB-2A02AB888354}" type="presOf" srcId="{04B400F9-8927-42FF-B4EB-A3AA1F058356}" destId="{65379CCC-8AE4-4151-A1FD-F92FEB14947F}" srcOrd="0" destOrd="0" presId="urn:microsoft.com/office/officeart/2005/8/layout/cycle2"/>
    <dgm:cxn modelId="{C9FC9D20-57D9-4FD3-87E0-577E83084904}" type="presOf" srcId="{C97EC1DD-5838-4F8E-8385-88558406BB5C}" destId="{F90955D3-F7C0-452D-AF8B-DA05FE54D36F}" srcOrd="1" destOrd="0" presId="urn:microsoft.com/office/officeart/2005/8/layout/cycle2"/>
    <dgm:cxn modelId="{C1C1803D-69CD-4B1E-8E54-8BCE46236ABD}" srcId="{0F04FADD-211E-4FBC-9453-BD59F824E55B}" destId="{622EE40D-8F0E-41DA-9E2C-2D4A7BCDD946}" srcOrd="1" destOrd="0" parTransId="{1CDE0FA7-00C3-4871-9E2F-10976FF8C64F}" sibTransId="{04B400F9-8927-42FF-B4EB-A3AA1F058356}"/>
    <dgm:cxn modelId="{9F482C6B-B5E1-4F2F-9B17-E5F6B1D12AAA}" type="presOf" srcId="{12307ECF-5635-458E-86CD-161B74575095}" destId="{079D9921-0766-493A-B0BD-8B8B0B45F939}" srcOrd="1" destOrd="0" presId="urn:microsoft.com/office/officeart/2005/8/layout/cycle2"/>
    <dgm:cxn modelId="{672A3ECC-CB9C-4972-9458-829901C01C5F}" type="presOf" srcId="{622EE40D-8F0E-41DA-9E2C-2D4A7BCDD946}" destId="{8F91C3EF-1713-452B-B3A2-072927512382}" srcOrd="0" destOrd="0" presId="urn:microsoft.com/office/officeart/2005/8/layout/cycle2"/>
    <dgm:cxn modelId="{F6781B99-F840-4F4D-B858-E952875BA7F9}" type="presOf" srcId="{EF75F2A6-BDFC-4B8B-8911-AA05A4682745}" destId="{9506EEDE-9AE9-4D70-8A15-A297EF87C1B1}" srcOrd="0" destOrd="0" presId="urn:microsoft.com/office/officeart/2005/8/layout/cycle2"/>
    <dgm:cxn modelId="{4AFAB040-30EF-45BC-A475-9A5E513B3F33}" srcId="{0F04FADD-211E-4FBC-9453-BD59F824E55B}" destId="{2BE45026-179C-4FA7-B149-DC277CD62727}" srcOrd="2" destOrd="0" parTransId="{5AAB7B41-467F-4F4C-AFEE-225280FA56D5}" sibTransId="{66C457D9-7D89-46FB-BE7D-B3FB6D62D1AC}"/>
    <dgm:cxn modelId="{341986EC-0518-4416-BFE9-E9A5A6321F54}" type="presOf" srcId="{66C457D9-7D89-46FB-BE7D-B3FB6D62D1AC}" destId="{0E0B936E-628E-460A-BA58-248888071C8A}" srcOrd="0" destOrd="0" presId="urn:microsoft.com/office/officeart/2005/8/layout/cycle2"/>
    <dgm:cxn modelId="{B0C1307D-C2E0-44F8-9CA3-EDE0B22D62C9}" type="presParOf" srcId="{07E44850-F843-402E-A43D-E1EA599F8396}" destId="{9506EEDE-9AE9-4D70-8A15-A297EF87C1B1}" srcOrd="0" destOrd="0" presId="urn:microsoft.com/office/officeart/2005/8/layout/cycle2"/>
    <dgm:cxn modelId="{9647FBF1-5C95-4CE6-8C20-84192CCF5037}" type="presParOf" srcId="{07E44850-F843-402E-A43D-E1EA599F8396}" destId="{BF00E5A5-9CA4-40A7-9EBF-21C131895539}" srcOrd="1" destOrd="0" presId="urn:microsoft.com/office/officeart/2005/8/layout/cycle2"/>
    <dgm:cxn modelId="{7EEAB08D-3093-4A5F-838A-8D4093A38054}" type="presParOf" srcId="{BF00E5A5-9CA4-40A7-9EBF-21C131895539}" destId="{7A1A53B4-F1C6-43DA-AB16-42FA5B0E55E8}" srcOrd="0" destOrd="0" presId="urn:microsoft.com/office/officeart/2005/8/layout/cycle2"/>
    <dgm:cxn modelId="{3CDCDEE9-334D-4531-B63F-FC7B88A43942}" type="presParOf" srcId="{07E44850-F843-402E-A43D-E1EA599F8396}" destId="{8F91C3EF-1713-452B-B3A2-072927512382}" srcOrd="2" destOrd="0" presId="urn:microsoft.com/office/officeart/2005/8/layout/cycle2"/>
    <dgm:cxn modelId="{2E82EBD8-0EE7-413E-A533-4306C68B83BC}" type="presParOf" srcId="{07E44850-F843-402E-A43D-E1EA599F8396}" destId="{65379CCC-8AE4-4151-A1FD-F92FEB14947F}" srcOrd="3" destOrd="0" presId="urn:microsoft.com/office/officeart/2005/8/layout/cycle2"/>
    <dgm:cxn modelId="{2D4271BD-D5F5-42C3-B94B-671338C3F8D3}" type="presParOf" srcId="{65379CCC-8AE4-4151-A1FD-F92FEB14947F}" destId="{E2D6E75C-EE17-44DD-8345-F29681B7B0C3}" srcOrd="0" destOrd="0" presId="urn:microsoft.com/office/officeart/2005/8/layout/cycle2"/>
    <dgm:cxn modelId="{0ECC213D-E0B6-44BC-A502-98D0BE648D05}" type="presParOf" srcId="{07E44850-F843-402E-A43D-E1EA599F8396}" destId="{8572DACA-8058-45FB-A3DF-9612D8EF3186}" srcOrd="4" destOrd="0" presId="urn:microsoft.com/office/officeart/2005/8/layout/cycle2"/>
    <dgm:cxn modelId="{E8332F5F-A954-42D8-A470-8B1142F1E699}" type="presParOf" srcId="{07E44850-F843-402E-A43D-E1EA599F8396}" destId="{0E0B936E-628E-460A-BA58-248888071C8A}" srcOrd="5" destOrd="0" presId="urn:microsoft.com/office/officeart/2005/8/layout/cycle2"/>
    <dgm:cxn modelId="{B479E37D-AAF5-47FE-983D-BFB228780E6D}" type="presParOf" srcId="{0E0B936E-628E-460A-BA58-248888071C8A}" destId="{D38D7B29-97F9-4159-81AE-5EF96D5F1EFD}" srcOrd="0" destOrd="0" presId="urn:microsoft.com/office/officeart/2005/8/layout/cycle2"/>
    <dgm:cxn modelId="{95F4029D-54E6-4A26-ACFE-91F3DEE8B43E}" type="presParOf" srcId="{07E44850-F843-402E-A43D-E1EA599F8396}" destId="{A1B93327-7DC2-4E48-A6C3-ADD55B2675E9}" srcOrd="6" destOrd="0" presId="urn:microsoft.com/office/officeart/2005/8/layout/cycle2"/>
    <dgm:cxn modelId="{922F43D0-AFB9-47BE-BA93-EF239A58541F}" type="presParOf" srcId="{07E44850-F843-402E-A43D-E1EA599F8396}" destId="{B51F073E-51C6-4C6C-8EBE-1249682C6AD0}" srcOrd="7" destOrd="0" presId="urn:microsoft.com/office/officeart/2005/8/layout/cycle2"/>
    <dgm:cxn modelId="{73D8A26A-C7AD-4935-9435-C9B80AC38187}" type="presParOf" srcId="{B51F073E-51C6-4C6C-8EBE-1249682C6AD0}" destId="{F90955D3-F7C0-452D-AF8B-DA05FE54D36F}" srcOrd="0" destOrd="0" presId="urn:microsoft.com/office/officeart/2005/8/layout/cycle2"/>
    <dgm:cxn modelId="{4736EC58-146F-4887-8152-425E17333855}" type="presParOf" srcId="{07E44850-F843-402E-A43D-E1EA599F8396}" destId="{3199721D-D70B-44DC-A3BA-D7E78606376F}" srcOrd="8" destOrd="0" presId="urn:microsoft.com/office/officeart/2005/8/layout/cycle2"/>
    <dgm:cxn modelId="{FCEB1E73-67E1-48BE-B967-D0A14C2FBE51}" type="presParOf" srcId="{07E44850-F843-402E-A43D-E1EA599F8396}" destId="{5898374F-2242-4015-B74E-0661495BB79C}" srcOrd="9" destOrd="0" presId="urn:microsoft.com/office/officeart/2005/8/layout/cycle2"/>
    <dgm:cxn modelId="{1025EDEA-3F51-436A-AA18-BBF7FE0D5394}" type="presParOf" srcId="{5898374F-2242-4015-B74E-0661495BB79C}" destId="{079D9921-0766-493A-B0BD-8B8B0B45F9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0B9B7-750E-4B73-88DC-05D12FE13A3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D46528E-EBE8-42C0-B96F-C3881662BC03}">
      <dgm:prSet custT="1"/>
      <dgm:spPr>
        <a:scene3d>
          <a:camera prst="orthographicFront"/>
          <a:lightRig rig="threePt" dir="t"/>
        </a:scene3d>
        <a:sp3d>
          <a:bevelT w="114300" prst="artDeco"/>
        </a:sp3d>
      </dgm:spPr>
      <dgm:t>
        <a:bodyPr/>
        <a:lstStyle/>
        <a:p>
          <a:pPr rtl="0"/>
          <a:r>
            <a:rPr lang="tr-TR" sz="1600" b="1" dirty="0"/>
            <a:t>Üniversitenin ne zaman ve hangi ihtiyaçları karşılamak için kurulduğu, </a:t>
          </a:r>
        </a:p>
      </dgm:t>
    </dgm:pt>
    <dgm:pt modelId="{8630DC8A-74B5-4370-B4E4-86BCB0885CB4}" type="parTrans" cxnId="{E9600FEC-D063-45EF-9850-983CB5422751}">
      <dgm:prSet/>
      <dgm:spPr/>
      <dgm:t>
        <a:bodyPr/>
        <a:lstStyle/>
        <a:p>
          <a:endParaRPr lang="tr-TR" sz="1600" b="1"/>
        </a:p>
      </dgm:t>
    </dgm:pt>
    <dgm:pt modelId="{F9335560-13BC-4C24-9EA8-5954187C4485}" type="sibTrans" cxnId="{E9600FEC-D063-45EF-9850-983CB5422751}">
      <dgm:prSet/>
      <dgm:spPr/>
      <dgm:t>
        <a:bodyPr/>
        <a:lstStyle/>
        <a:p>
          <a:endParaRPr lang="tr-TR" sz="1600" b="1"/>
        </a:p>
      </dgm:t>
    </dgm:pt>
    <dgm:pt modelId="{CD29F5EA-DEE5-445F-9828-06DF51382298}">
      <dgm:prSet custT="1"/>
      <dgm:spPr>
        <a:scene3d>
          <a:camera prst="orthographicFront"/>
          <a:lightRig rig="threePt" dir="t"/>
        </a:scene3d>
        <a:sp3d>
          <a:bevelT w="114300" prst="artDeco"/>
        </a:sp3d>
      </dgm:spPr>
      <dgm:t>
        <a:bodyPr/>
        <a:lstStyle/>
        <a:p>
          <a:pPr rtl="0"/>
          <a:r>
            <a:rPr lang="tr-TR" sz="1600" b="1" dirty="0"/>
            <a:t>kurumsal yapıyı ve kültürü etkileyen gelişmeler, </a:t>
          </a:r>
        </a:p>
      </dgm:t>
    </dgm:pt>
    <dgm:pt modelId="{613D6E18-E9B7-485D-83D9-3962EBDD3ECF}" type="parTrans" cxnId="{864FB8B8-D0DC-4D6E-B92D-94BD0A83DF22}">
      <dgm:prSet/>
      <dgm:spPr/>
      <dgm:t>
        <a:bodyPr/>
        <a:lstStyle/>
        <a:p>
          <a:endParaRPr lang="tr-TR" sz="1600" b="1"/>
        </a:p>
      </dgm:t>
    </dgm:pt>
    <dgm:pt modelId="{67870468-C7BB-422F-9C97-347C7C654A45}" type="sibTrans" cxnId="{864FB8B8-D0DC-4D6E-B92D-94BD0A83DF22}">
      <dgm:prSet/>
      <dgm:spPr/>
      <dgm:t>
        <a:bodyPr/>
        <a:lstStyle/>
        <a:p>
          <a:endParaRPr lang="tr-TR" sz="1600" b="1"/>
        </a:p>
      </dgm:t>
    </dgm:pt>
    <dgm:pt modelId="{5D1EAE8F-AC25-4523-AAA7-BEFF83E0E2BD}">
      <dgm:prSet custT="1"/>
      <dgm:spPr>
        <a:scene3d>
          <a:camera prst="orthographicFront"/>
          <a:lightRig rig="threePt" dir="t"/>
        </a:scene3d>
        <a:sp3d>
          <a:bevelT w="114300" prst="artDeco"/>
        </a:sp3d>
      </dgm:spPr>
      <dgm:t>
        <a:bodyPr/>
        <a:lstStyle/>
        <a:p>
          <a:pPr rtl="0"/>
          <a:r>
            <a:rPr lang="tr-TR" sz="1600" b="1" dirty="0"/>
            <a:t>misyon ve vizyon değişikliğine yol açan yasal değişiklikler ve </a:t>
          </a:r>
        </a:p>
      </dgm:t>
    </dgm:pt>
    <dgm:pt modelId="{EFBB8A3D-DA96-4597-8AAE-440E6649407C}" type="parTrans" cxnId="{1CE1FB4A-3A30-48B7-8560-8FA1B848F4F6}">
      <dgm:prSet/>
      <dgm:spPr/>
      <dgm:t>
        <a:bodyPr/>
        <a:lstStyle/>
        <a:p>
          <a:endParaRPr lang="tr-TR" sz="1600" b="1"/>
        </a:p>
      </dgm:t>
    </dgm:pt>
    <dgm:pt modelId="{D8C8AEDD-46BA-41D9-8CD4-70BB6337DD5B}" type="sibTrans" cxnId="{1CE1FB4A-3A30-48B7-8560-8FA1B848F4F6}">
      <dgm:prSet/>
      <dgm:spPr/>
      <dgm:t>
        <a:bodyPr/>
        <a:lstStyle/>
        <a:p>
          <a:endParaRPr lang="tr-TR" sz="1600" b="1"/>
        </a:p>
      </dgm:t>
    </dgm:pt>
    <dgm:pt modelId="{F09FCF31-CEAE-4626-8378-8A67EA9A53EC}">
      <dgm:prSet custT="1"/>
      <dgm:spPr>
        <a:scene3d>
          <a:camera prst="orthographicFront"/>
          <a:lightRig rig="threePt" dir="t"/>
        </a:scene3d>
        <a:sp3d>
          <a:bevelT w="114300" prst="artDeco"/>
        </a:sp3d>
      </dgm:spPr>
      <dgm:t>
        <a:bodyPr/>
        <a:lstStyle/>
        <a:p>
          <a:pPr rtl="0"/>
          <a:r>
            <a:rPr lang="tr-TR" sz="1600" b="1" dirty="0"/>
            <a:t>önemli yapısal dönüşümlerin üniversitenin geleceğe bakışını nasıl etkilediği analitik bir bakış açısıyla değerlendirilir.</a:t>
          </a:r>
        </a:p>
      </dgm:t>
    </dgm:pt>
    <dgm:pt modelId="{35CEC58F-B22E-41C6-B62B-49E5B493266B}" type="parTrans" cxnId="{D9B74B5D-A109-4B91-AFC2-7C1A4D9B8583}">
      <dgm:prSet/>
      <dgm:spPr/>
      <dgm:t>
        <a:bodyPr/>
        <a:lstStyle/>
        <a:p>
          <a:endParaRPr lang="tr-TR" sz="1600" b="1"/>
        </a:p>
      </dgm:t>
    </dgm:pt>
    <dgm:pt modelId="{F1CAC2A2-82CD-4C45-BC05-D5FA4343B587}" type="sibTrans" cxnId="{D9B74B5D-A109-4B91-AFC2-7C1A4D9B8583}">
      <dgm:prSet/>
      <dgm:spPr/>
      <dgm:t>
        <a:bodyPr/>
        <a:lstStyle/>
        <a:p>
          <a:endParaRPr lang="tr-TR" sz="1600" b="1"/>
        </a:p>
      </dgm:t>
    </dgm:pt>
    <dgm:pt modelId="{C110B64F-1000-4C8A-802B-C786EF5DED05}" type="pres">
      <dgm:prSet presAssocID="{6A80B9B7-750E-4B73-88DC-05D12FE13A32}" presName="compositeShape" presStyleCnt="0">
        <dgm:presLayoutVars>
          <dgm:dir/>
          <dgm:resizeHandles/>
        </dgm:presLayoutVars>
      </dgm:prSet>
      <dgm:spPr/>
      <dgm:t>
        <a:bodyPr/>
        <a:lstStyle/>
        <a:p>
          <a:endParaRPr lang="tr-TR"/>
        </a:p>
      </dgm:t>
    </dgm:pt>
    <dgm:pt modelId="{0580D8DE-D4A6-4890-8442-92B74B22A857}" type="pres">
      <dgm:prSet presAssocID="{6A80B9B7-750E-4B73-88DC-05D12FE13A32}" presName="pyramid" presStyleLbl="node1" presStyleIdx="0" presStyleCnt="1"/>
      <dgm:spPr>
        <a:solidFill>
          <a:schemeClr val="accent5">
            <a:lumMod val="60000"/>
            <a:lumOff val="40000"/>
          </a:schemeClr>
        </a:solidFill>
        <a:scene3d>
          <a:camera prst="orthographicFront"/>
          <a:lightRig rig="threePt" dir="t"/>
        </a:scene3d>
        <a:sp3d>
          <a:bevelT w="114300" prst="artDeco"/>
        </a:sp3d>
      </dgm:spPr>
    </dgm:pt>
    <dgm:pt modelId="{4A98C824-7DEA-4662-A60F-F859D92D3D52}" type="pres">
      <dgm:prSet presAssocID="{6A80B9B7-750E-4B73-88DC-05D12FE13A32}" presName="theList" presStyleCnt="0"/>
      <dgm:spPr>
        <a:scene3d>
          <a:camera prst="orthographicFront"/>
          <a:lightRig rig="threePt" dir="t"/>
        </a:scene3d>
        <a:sp3d>
          <a:bevelT w="114300" prst="artDeco"/>
        </a:sp3d>
      </dgm:spPr>
    </dgm:pt>
    <dgm:pt modelId="{540CD0AB-20C8-4D37-B892-A02D1D787859}" type="pres">
      <dgm:prSet presAssocID="{9D46528E-EBE8-42C0-B96F-C3881662BC03}" presName="aNode" presStyleLbl="fgAcc1" presStyleIdx="0" presStyleCnt="4">
        <dgm:presLayoutVars>
          <dgm:bulletEnabled val="1"/>
        </dgm:presLayoutVars>
      </dgm:prSet>
      <dgm:spPr/>
      <dgm:t>
        <a:bodyPr/>
        <a:lstStyle/>
        <a:p>
          <a:endParaRPr lang="tr-TR"/>
        </a:p>
      </dgm:t>
    </dgm:pt>
    <dgm:pt modelId="{3F581752-6B89-4DF2-ADD6-B0B249F57EC6}" type="pres">
      <dgm:prSet presAssocID="{9D46528E-EBE8-42C0-B96F-C3881662BC03}" presName="aSpace" presStyleCnt="0"/>
      <dgm:spPr>
        <a:scene3d>
          <a:camera prst="orthographicFront"/>
          <a:lightRig rig="threePt" dir="t"/>
        </a:scene3d>
        <a:sp3d>
          <a:bevelT w="114300" prst="artDeco"/>
        </a:sp3d>
      </dgm:spPr>
    </dgm:pt>
    <dgm:pt modelId="{35357517-C06C-444C-BC98-669CE3714803}" type="pres">
      <dgm:prSet presAssocID="{CD29F5EA-DEE5-445F-9828-06DF51382298}" presName="aNode" presStyleLbl="fgAcc1" presStyleIdx="1" presStyleCnt="4">
        <dgm:presLayoutVars>
          <dgm:bulletEnabled val="1"/>
        </dgm:presLayoutVars>
      </dgm:prSet>
      <dgm:spPr/>
      <dgm:t>
        <a:bodyPr/>
        <a:lstStyle/>
        <a:p>
          <a:endParaRPr lang="tr-TR"/>
        </a:p>
      </dgm:t>
    </dgm:pt>
    <dgm:pt modelId="{8DD11B0A-8865-47D9-A63A-ED51320F3B32}" type="pres">
      <dgm:prSet presAssocID="{CD29F5EA-DEE5-445F-9828-06DF51382298}" presName="aSpace" presStyleCnt="0"/>
      <dgm:spPr>
        <a:scene3d>
          <a:camera prst="orthographicFront"/>
          <a:lightRig rig="threePt" dir="t"/>
        </a:scene3d>
        <a:sp3d>
          <a:bevelT w="114300" prst="artDeco"/>
        </a:sp3d>
      </dgm:spPr>
    </dgm:pt>
    <dgm:pt modelId="{AEA1CE81-BD0B-4397-B6E2-891BB23A10BA}" type="pres">
      <dgm:prSet presAssocID="{5D1EAE8F-AC25-4523-AAA7-BEFF83E0E2BD}" presName="aNode" presStyleLbl="fgAcc1" presStyleIdx="2" presStyleCnt="4">
        <dgm:presLayoutVars>
          <dgm:bulletEnabled val="1"/>
        </dgm:presLayoutVars>
      </dgm:prSet>
      <dgm:spPr/>
      <dgm:t>
        <a:bodyPr/>
        <a:lstStyle/>
        <a:p>
          <a:endParaRPr lang="tr-TR"/>
        </a:p>
      </dgm:t>
    </dgm:pt>
    <dgm:pt modelId="{82AE9892-ED48-4464-80C8-625A4B44B830}" type="pres">
      <dgm:prSet presAssocID="{5D1EAE8F-AC25-4523-AAA7-BEFF83E0E2BD}" presName="aSpace" presStyleCnt="0"/>
      <dgm:spPr>
        <a:scene3d>
          <a:camera prst="orthographicFront"/>
          <a:lightRig rig="threePt" dir="t"/>
        </a:scene3d>
        <a:sp3d>
          <a:bevelT w="114300" prst="artDeco"/>
        </a:sp3d>
      </dgm:spPr>
    </dgm:pt>
    <dgm:pt modelId="{5CEE827A-17ED-40F5-8337-5D7EFF60160B}" type="pres">
      <dgm:prSet presAssocID="{F09FCF31-CEAE-4626-8378-8A67EA9A53EC}" presName="aNode" presStyleLbl="fgAcc1" presStyleIdx="3" presStyleCnt="4">
        <dgm:presLayoutVars>
          <dgm:bulletEnabled val="1"/>
        </dgm:presLayoutVars>
      </dgm:prSet>
      <dgm:spPr/>
      <dgm:t>
        <a:bodyPr/>
        <a:lstStyle/>
        <a:p>
          <a:endParaRPr lang="tr-TR"/>
        </a:p>
      </dgm:t>
    </dgm:pt>
    <dgm:pt modelId="{D6271AA7-237B-4626-8CAD-710D1812DE16}" type="pres">
      <dgm:prSet presAssocID="{F09FCF31-CEAE-4626-8378-8A67EA9A53EC}" presName="aSpace" presStyleCnt="0"/>
      <dgm:spPr>
        <a:scene3d>
          <a:camera prst="orthographicFront"/>
          <a:lightRig rig="threePt" dir="t"/>
        </a:scene3d>
        <a:sp3d>
          <a:bevelT w="114300" prst="artDeco"/>
        </a:sp3d>
      </dgm:spPr>
    </dgm:pt>
  </dgm:ptLst>
  <dgm:cxnLst>
    <dgm:cxn modelId="{864FB8B8-D0DC-4D6E-B92D-94BD0A83DF22}" srcId="{6A80B9B7-750E-4B73-88DC-05D12FE13A32}" destId="{CD29F5EA-DEE5-445F-9828-06DF51382298}" srcOrd="1" destOrd="0" parTransId="{613D6E18-E9B7-485D-83D9-3962EBDD3ECF}" sibTransId="{67870468-C7BB-422F-9C97-347C7C654A45}"/>
    <dgm:cxn modelId="{8ADAD3BD-3847-4AD5-AF85-62B37F9B4720}" type="presOf" srcId="{CD29F5EA-DEE5-445F-9828-06DF51382298}" destId="{35357517-C06C-444C-BC98-669CE3714803}" srcOrd="0" destOrd="0" presId="urn:microsoft.com/office/officeart/2005/8/layout/pyramid2"/>
    <dgm:cxn modelId="{D9B74B5D-A109-4B91-AFC2-7C1A4D9B8583}" srcId="{6A80B9B7-750E-4B73-88DC-05D12FE13A32}" destId="{F09FCF31-CEAE-4626-8378-8A67EA9A53EC}" srcOrd="3" destOrd="0" parTransId="{35CEC58F-B22E-41C6-B62B-49E5B493266B}" sibTransId="{F1CAC2A2-82CD-4C45-BC05-D5FA4343B587}"/>
    <dgm:cxn modelId="{E9600FEC-D063-45EF-9850-983CB5422751}" srcId="{6A80B9B7-750E-4B73-88DC-05D12FE13A32}" destId="{9D46528E-EBE8-42C0-B96F-C3881662BC03}" srcOrd="0" destOrd="0" parTransId="{8630DC8A-74B5-4370-B4E4-86BCB0885CB4}" sibTransId="{F9335560-13BC-4C24-9EA8-5954187C4485}"/>
    <dgm:cxn modelId="{9AFEA07E-0A37-444C-A84D-3AF1FD87D827}" type="presOf" srcId="{9D46528E-EBE8-42C0-B96F-C3881662BC03}" destId="{540CD0AB-20C8-4D37-B892-A02D1D787859}" srcOrd="0" destOrd="0" presId="urn:microsoft.com/office/officeart/2005/8/layout/pyramid2"/>
    <dgm:cxn modelId="{9A71F152-05D7-4534-9E4F-D04AF572218D}" type="presOf" srcId="{5D1EAE8F-AC25-4523-AAA7-BEFF83E0E2BD}" destId="{AEA1CE81-BD0B-4397-B6E2-891BB23A10BA}" srcOrd="0" destOrd="0" presId="urn:microsoft.com/office/officeart/2005/8/layout/pyramid2"/>
    <dgm:cxn modelId="{1CE1FB4A-3A30-48B7-8560-8FA1B848F4F6}" srcId="{6A80B9B7-750E-4B73-88DC-05D12FE13A32}" destId="{5D1EAE8F-AC25-4523-AAA7-BEFF83E0E2BD}" srcOrd="2" destOrd="0" parTransId="{EFBB8A3D-DA96-4597-8AAE-440E6649407C}" sibTransId="{D8C8AEDD-46BA-41D9-8CD4-70BB6337DD5B}"/>
    <dgm:cxn modelId="{D924E973-8A5A-4B30-9EEE-0D7AF1D92563}" type="presOf" srcId="{6A80B9B7-750E-4B73-88DC-05D12FE13A32}" destId="{C110B64F-1000-4C8A-802B-C786EF5DED05}" srcOrd="0" destOrd="0" presId="urn:microsoft.com/office/officeart/2005/8/layout/pyramid2"/>
    <dgm:cxn modelId="{658977C0-B02B-4C89-B496-28D5E2C2369F}" type="presOf" srcId="{F09FCF31-CEAE-4626-8378-8A67EA9A53EC}" destId="{5CEE827A-17ED-40F5-8337-5D7EFF60160B}" srcOrd="0" destOrd="0" presId="urn:microsoft.com/office/officeart/2005/8/layout/pyramid2"/>
    <dgm:cxn modelId="{8E9D04DD-BD97-4E59-989D-BD2FC5F1ADBD}" type="presParOf" srcId="{C110B64F-1000-4C8A-802B-C786EF5DED05}" destId="{0580D8DE-D4A6-4890-8442-92B74B22A857}" srcOrd="0" destOrd="0" presId="urn:microsoft.com/office/officeart/2005/8/layout/pyramid2"/>
    <dgm:cxn modelId="{4CDC4371-4002-419A-A7C6-80B0AEF5CB0F}" type="presParOf" srcId="{C110B64F-1000-4C8A-802B-C786EF5DED05}" destId="{4A98C824-7DEA-4662-A60F-F859D92D3D52}" srcOrd="1" destOrd="0" presId="urn:microsoft.com/office/officeart/2005/8/layout/pyramid2"/>
    <dgm:cxn modelId="{2631E28B-3A51-432D-A0D6-E6BE6C4BA67B}" type="presParOf" srcId="{4A98C824-7DEA-4662-A60F-F859D92D3D52}" destId="{540CD0AB-20C8-4D37-B892-A02D1D787859}" srcOrd="0" destOrd="0" presId="urn:microsoft.com/office/officeart/2005/8/layout/pyramid2"/>
    <dgm:cxn modelId="{902611AB-BC25-4085-950E-B1B1506848B0}" type="presParOf" srcId="{4A98C824-7DEA-4662-A60F-F859D92D3D52}" destId="{3F581752-6B89-4DF2-ADD6-B0B249F57EC6}" srcOrd="1" destOrd="0" presId="urn:microsoft.com/office/officeart/2005/8/layout/pyramid2"/>
    <dgm:cxn modelId="{1DEDCE6D-185C-4DEE-AF25-E0E63CDB906E}" type="presParOf" srcId="{4A98C824-7DEA-4662-A60F-F859D92D3D52}" destId="{35357517-C06C-444C-BC98-669CE3714803}" srcOrd="2" destOrd="0" presId="urn:microsoft.com/office/officeart/2005/8/layout/pyramid2"/>
    <dgm:cxn modelId="{1F63FC29-1EDD-4CDE-999A-9D7C4AAF709C}" type="presParOf" srcId="{4A98C824-7DEA-4662-A60F-F859D92D3D52}" destId="{8DD11B0A-8865-47D9-A63A-ED51320F3B32}" srcOrd="3" destOrd="0" presId="urn:microsoft.com/office/officeart/2005/8/layout/pyramid2"/>
    <dgm:cxn modelId="{B4482D01-58BE-4EB7-85FD-7BC1823968B8}" type="presParOf" srcId="{4A98C824-7DEA-4662-A60F-F859D92D3D52}" destId="{AEA1CE81-BD0B-4397-B6E2-891BB23A10BA}" srcOrd="4" destOrd="0" presId="urn:microsoft.com/office/officeart/2005/8/layout/pyramid2"/>
    <dgm:cxn modelId="{C5782862-C6E6-4BA3-BADD-3A534D15892C}" type="presParOf" srcId="{4A98C824-7DEA-4662-A60F-F859D92D3D52}" destId="{82AE9892-ED48-4464-80C8-625A4B44B830}" srcOrd="5" destOrd="0" presId="urn:microsoft.com/office/officeart/2005/8/layout/pyramid2"/>
    <dgm:cxn modelId="{B99F0855-B65D-4AB3-A3F9-9EB12A197361}" type="presParOf" srcId="{4A98C824-7DEA-4662-A60F-F859D92D3D52}" destId="{5CEE827A-17ED-40F5-8337-5D7EFF60160B}" srcOrd="6" destOrd="0" presId="urn:microsoft.com/office/officeart/2005/8/layout/pyramid2"/>
    <dgm:cxn modelId="{4A928CEB-6E60-47C7-846E-C38603DCB0FE}" type="presParOf" srcId="{4A98C824-7DEA-4662-A60F-F859D92D3D52}" destId="{D6271AA7-237B-4626-8CAD-710D1812DE1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250BC-8C52-4EFE-BBED-E7FFC8D372F6}"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tr-TR"/>
        </a:p>
      </dgm:t>
    </dgm:pt>
    <dgm:pt modelId="{1DAFC760-8AE7-409F-AF6F-F8CF20B015D8}">
      <dgm:prSet/>
      <dgm:spPr>
        <a:solidFill>
          <a:schemeClr val="accent3">
            <a:lumMod val="75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Uygulanmakta olan stratejik planın değerlendirilmesi, planın uygulanmış olan dönemine ilişkin hedef ve göstergeler bazında gerçekleşme düzeyi ile başarı ve başarısızlık nedenlerini içerir.</a:t>
          </a:r>
        </a:p>
      </dgm:t>
    </dgm:pt>
    <dgm:pt modelId="{CD852A5B-767C-464D-A06B-1ED3A141B76B}" type="parTrans" cxnId="{FC913513-A1CE-4AD6-A257-F377BF19B448}">
      <dgm:prSet/>
      <dgm:spPr/>
      <dgm:t>
        <a:bodyPr/>
        <a:lstStyle/>
        <a:p>
          <a:endParaRPr lang="tr-TR" i="0"/>
        </a:p>
      </dgm:t>
    </dgm:pt>
    <dgm:pt modelId="{E7644604-B5A0-42E6-98DB-6A216D4E2254}" type="sibTrans" cxnId="{FC913513-A1CE-4AD6-A257-F377BF19B448}">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i="0"/>
        </a:p>
      </dgm:t>
    </dgm:pt>
    <dgm:pt modelId="{838465E6-D5BF-42BD-BF1D-BDCF7AD5C8C1}">
      <dgm:prSet/>
      <dgm:spPr>
        <a:solidFill>
          <a:schemeClr val="tx1">
            <a:lumMod val="50000"/>
            <a:lumOff val="5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Bu çalışmanın amacı yeni stratejik planda yer alacak amaç, hedef ve performans göstergelerinin doğru bir zeminde belirlenmesini temin etmektir. </a:t>
          </a:r>
        </a:p>
      </dgm:t>
    </dgm:pt>
    <dgm:pt modelId="{EB3AEAFA-A821-4C50-A88B-009E51EC3F65}" type="parTrans" cxnId="{42818A36-930F-4043-8E30-F010AECFDDFC}">
      <dgm:prSet/>
      <dgm:spPr/>
      <dgm:t>
        <a:bodyPr/>
        <a:lstStyle/>
        <a:p>
          <a:endParaRPr lang="tr-TR" i="0"/>
        </a:p>
      </dgm:t>
    </dgm:pt>
    <dgm:pt modelId="{986B5D91-25CA-4DEE-99D4-DC321F08D22C}" type="sibTrans" cxnId="{42818A36-930F-4043-8E30-F010AECFDDFC}">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i="0"/>
        </a:p>
      </dgm:t>
    </dgm:pt>
    <dgm:pt modelId="{F4EAC0C1-A783-4737-BB58-6358C0D074E8}">
      <dgm:prSet/>
      <dgm:spPr>
        <a:solidFill>
          <a:schemeClr val="accent4"/>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lnSpc>
              <a:spcPct val="100000"/>
            </a:lnSpc>
            <a:spcAft>
              <a:spcPts val="0"/>
            </a:spcAft>
          </a:pPr>
          <a:r>
            <a:rPr lang="tr-TR" b="1" i="0" dirty="0">
              <a:solidFill>
                <a:schemeClr val="tx1"/>
              </a:solidFill>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p>
      </dgm:t>
    </dgm:pt>
    <dgm:pt modelId="{969E15C6-FC73-43E6-BD93-322290063185}" type="parTrans" cxnId="{92A6C799-5C4C-48A8-A276-EFCFB2CA3A41}">
      <dgm:prSet/>
      <dgm:spPr/>
      <dgm:t>
        <a:bodyPr/>
        <a:lstStyle/>
        <a:p>
          <a:endParaRPr lang="tr-TR" i="0"/>
        </a:p>
      </dgm:t>
    </dgm:pt>
    <dgm:pt modelId="{5B5C62E1-AD71-4FED-B183-C7F55DFC2C2B}" type="sibTrans" cxnId="{92A6C799-5C4C-48A8-A276-EFCFB2CA3A41}">
      <dgm:prSet/>
      <dgm:spPr/>
      <dgm:t>
        <a:bodyPr/>
        <a:lstStyle/>
        <a:p>
          <a:endParaRPr lang="tr-TR" i="0"/>
        </a:p>
      </dgm:t>
    </dgm:pt>
    <dgm:pt modelId="{B2A0F776-1625-4178-B8AF-3A2AEDC7DE74}" type="pres">
      <dgm:prSet presAssocID="{747250BC-8C52-4EFE-BBED-E7FFC8D372F6}" presName="Name0" presStyleCnt="0">
        <dgm:presLayoutVars>
          <dgm:dir/>
          <dgm:resizeHandles val="exact"/>
        </dgm:presLayoutVars>
      </dgm:prSet>
      <dgm:spPr/>
      <dgm:t>
        <a:bodyPr/>
        <a:lstStyle/>
        <a:p>
          <a:endParaRPr lang="tr-TR"/>
        </a:p>
      </dgm:t>
    </dgm:pt>
    <dgm:pt modelId="{F369D773-FD28-49D2-A0F7-BE5B6A378FEE}" type="pres">
      <dgm:prSet presAssocID="{1DAFC760-8AE7-409F-AF6F-F8CF20B015D8}" presName="node" presStyleLbl="node1" presStyleIdx="0" presStyleCnt="3">
        <dgm:presLayoutVars>
          <dgm:bulletEnabled val="1"/>
        </dgm:presLayoutVars>
      </dgm:prSet>
      <dgm:spPr/>
      <dgm:t>
        <a:bodyPr/>
        <a:lstStyle/>
        <a:p>
          <a:endParaRPr lang="tr-TR"/>
        </a:p>
      </dgm:t>
    </dgm:pt>
    <dgm:pt modelId="{646DA806-DFD6-4DDB-AAD4-F5260F335428}" type="pres">
      <dgm:prSet presAssocID="{E7644604-B5A0-42E6-98DB-6A216D4E2254}" presName="sibTrans" presStyleLbl="sibTrans2D1" presStyleIdx="0" presStyleCnt="2"/>
      <dgm:spPr/>
      <dgm:t>
        <a:bodyPr/>
        <a:lstStyle/>
        <a:p>
          <a:endParaRPr lang="tr-TR"/>
        </a:p>
      </dgm:t>
    </dgm:pt>
    <dgm:pt modelId="{AB9C8998-7BE4-49DD-9BCC-094947069C0D}" type="pres">
      <dgm:prSet presAssocID="{E7644604-B5A0-42E6-98DB-6A216D4E2254}" presName="connectorText" presStyleLbl="sibTrans2D1" presStyleIdx="0" presStyleCnt="2"/>
      <dgm:spPr/>
      <dgm:t>
        <a:bodyPr/>
        <a:lstStyle/>
        <a:p>
          <a:endParaRPr lang="tr-TR"/>
        </a:p>
      </dgm:t>
    </dgm:pt>
    <dgm:pt modelId="{5B7B5445-EE71-4218-9BED-77B60E7D6235}" type="pres">
      <dgm:prSet presAssocID="{838465E6-D5BF-42BD-BF1D-BDCF7AD5C8C1}" presName="node" presStyleLbl="node1" presStyleIdx="1" presStyleCnt="3">
        <dgm:presLayoutVars>
          <dgm:bulletEnabled val="1"/>
        </dgm:presLayoutVars>
      </dgm:prSet>
      <dgm:spPr/>
      <dgm:t>
        <a:bodyPr/>
        <a:lstStyle/>
        <a:p>
          <a:endParaRPr lang="tr-TR"/>
        </a:p>
      </dgm:t>
    </dgm:pt>
    <dgm:pt modelId="{8B5C677A-7950-4A17-A973-6C997338D9AB}" type="pres">
      <dgm:prSet presAssocID="{986B5D91-25CA-4DEE-99D4-DC321F08D22C}" presName="sibTrans" presStyleLbl="sibTrans2D1" presStyleIdx="1" presStyleCnt="2"/>
      <dgm:spPr/>
      <dgm:t>
        <a:bodyPr/>
        <a:lstStyle/>
        <a:p>
          <a:endParaRPr lang="tr-TR"/>
        </a:p>
      </dgm:t>
    </dgm:pt>
    <dgm:pt modelId="{F2F73F7A-DDFF-4DEC-9150-3E3C863902C1}" type="pres">
      <dgm:prSet presAssocID="{986B5D91-25CA-4DEE-99D4-DC321F08D22C}" presName="connectorText" presStyleLbl="sibTrans2D1" presStyleIdx="1" presStyleCnt="2"/>
      <dgm:spPr/>
      <dgm:t>
        <a:bodyPr/>
        <a:lstStyle/>
        <a:p>
          <a:endParaRPr lang="tr-TR"/>
        </a:p>
      </dgm:t>
    </dgm:pt>
    <dgm:pt modelId="{08DA0030-E3FD-48BC-B993-9B53B55085A2}" type="pres">
      <dgm:prSet presAssocID="{F4EAC0C1-A783-4737-BB58-6358C0D074E8}" presName="node" presStyleLbl="node1" presStyleIdx="2" presStyleCnt="3">
        <dgm:presLayoutVars>
          <dgm:bulletEnabled val="1"/>
        </dgm:presLayoutVars>
      </dgm:prSet>
      <dgm:spPr/>
      <dgm:t>
        <a:bodyPr/>
        <a:lstStyle/>
        <a:p>
          <a:endParaRPr lang="tr-TR"/>
        </a:p>
      </dgm:t>
    </dgm:pt>
  </dgm:ptLst>
  <dgm:cxnLst>
    <dgm:cxn modelId="{0851C70C-F628-479A-9838-11881002284F}" type="presOf" srcId="{F4EAC0C1-A783-4737-BB58-6358C0D074E8}" destId="{08DA0030-E3FD-48BC-B993-9B53B55085A2}" srcOrd="0" destOrd="0" presId="urn:microsoft.com/office/officeart/2005/8/layout/process1"/>
    <dgm:cxn modelId="{E57D791E-A818-4954-A36A-82071FC0F4D3}" type="presOf" srcId="{E7644604-B5A0-42E6-98DB-6A216D4E2254}" destId="{646DA806-DFD6-4DDB-AAD4-F5260F335428}" srcOrd="0" destOrd="0" presId="urn:microsoft.com/office/officeart/2005/8/layout/process1"/>
    <dgm:cxn modelId="{A27F839A-0ED9-4F42-BD9B-508AFE6CD8B3}" type="presOf" srcId="{E7644604-B5A0-42E6-98DB-6A216D4E2254}" destId="{AB9C8998-7BE4-49DD-9BCC-094947069C0D}" srcOrd="1" destOrd="0" presId="urn:microsoft.com/office/officeart/2005/8/layout/process1"/>
    <dgm:cxn modelId="{83DDB6C1-851E-4C0A-B5C7-ABD189EF4AD8}" type="presOf" srcId="{986B5D91-25CA-4DEE-99D4-DC321F08D22C}" destId="{F2F73F7A-DDFF-4DEC-9150-3E3C863902C1}" srcOrd="1" destOrd="0" presId="urn:microsoft.com/office/officeart/2005/8/layout/process1"/>
    <dgm:cxn modelId="{9ACCA8CB-E61E-40E0-A548-FAB61542CBC9}" type="presOf" srcId="{1DAFC760-8AE7-409F-AF6F-F8CF20B015D8}" destId="{F369D773-FD28-49D2-A0F7-BE5B6A378FEE}" srcOrd="0" destOrd="0" presId="urn:microsoft.com/office/officeart/2005/8/layout/process1"/>
    <dgm:cxn modelId="{1B59B38E-109E-46B1-8468-ABFA30B11C1D}" type="presOf" srcId="{747250BC-8C52-4EFE-BBED-E7FFC8D372F6}" destId="{B2A0F776-1625-4178-B8AF-3A2AEDC7DE74}" srcOrd="0" destOrd="0" presId="urn:microsoft.com/office/officeart/2005/8/layout/process1"/>
    <dgm:cxn modelId="{3A6EC14D-F226-42DF-8912-BC598163147B}" type="presOf" srcId="{838465E6-D5BF-42BD-BF1D-BDCF7AD5C8C1}" destId="{5B7B5445-EE71-4218-9BED-77B60E7D6235}" srcOrd="0" destOrd="0" presId="urn:microsoft.com/office/officeart/2005/8/layout/process1"/>
    <dgm:cxn modelId="{7694A42E-B11E-4CB6-A6CD-12D6B2DA691D}" type="presOf" srcId="{986B5D91-25CA-4DEE-99D4-DC321F08D22C}" destId="{8B5C677A-7950-4A17-A973-6C997338D9AB}" srcOrd="0" destOrd="0" presId="urn:microsoft.com/office/officeart/2005/8/layout/process1"/>
    <dgm:cxn modelId="{42818A36-930F-4043-8E30-F010AECFDDFC}" srcId="{747250BC-8C52-4EFE-BBED-E7FFC8D372F6}" destId="{838465E6-D5BF-42BD-BF1D-BDCF7AD5C8C1}" srcOrd="1" destOrd="0" parTransId="{EB3AEAFA-A821-4C50-A88B-009E51EC3F65}" sibTransId="{986B5D91-25CA-4DEE-99D4-DC321F08D22C}"/>
    <dgm:cxn modelId="{FC913513-A1CE-4AD6-A257-F377BF19B448}" srcId="{747250BC-8C52-4EFE-BBED-E7FFC8D372F6}" destId="{1DAFC760-8AE7-409F-AF6F-F8CF20B015D8}" srcOrd="0" destOrd="0" parTransId="{CD852A5B-767C-464D-A06B-1ED3A141B76B}" sibTransId="{E7644604-B5A0-42E6-98DB-6A216D4E2254}"/>
    <dgm:cxn modelId="{92A6C799-5C4C-48A8-A276-EFCFB2CA3A41}" srcId="{747250BC-8C52-4EFE-BBED-E7FFC8D372F6}" destId="{F4EAC0C1-A783-4737-BB58-6358C0D074E8}" srcOrd="2" destOrd="0" parTransId="{969E15C6-FC73-43E6-BD93-322290063185}" sibTransId="{5B5C62E1-AD71-4FED-B183-C7F55DFC2C2B}"/>
    <dgm:cxn modelId="{BA965500-9B3C-4B60-8FFC-CEEDF29C3FF6}" type="presParOf" srcId="{B2A0F776-1625-4178-B8AF-3A2AEDC7DE74}" destId="{F369D773-FD28-49D2-A0F7-BE5B6A378FEE}" srcOrd="0" destOrd="0" presId="urn:microsoft.com/office/officeart/2005/8/layout/process1"/>
    <dgm:cxn modelId="{8F3DDCA9-8B60-4B2F-A142-4D2B21FBCDF1}" type="presParOf" srcId="{B2A0F776-1625-4178-B8AF-3A2AEDC7DE74}" destId="{646DA806-DFD6-4DDB-AAD4-F5260F335428}" srcOrd="1" destOrd="0" presId="urn:microsoft.com/office/officeart/2005/8/layout/process1"/>
    <dgm:cxn modelId="{0EDBC241-E997-4932-8647-70138CAD5E3D}" type="presParOf" srcId="{646DA806-DFD6-4DDB-AAD4-F5260F335428}" destId="{AB9C8998-7BE4-49DD-9BCC-094947069C0D}" srcOrd="0" destOrd="0" presId="urn:microsoft.com/office/officeart/2005/8/layout/process1"/>
    <dgm:cxn modelId="{60FC253B-AFB9-40DA-B989-4B9823EA3D68}" type="presParOf" srcId="{B2A0F776-1625-4178-B8AF-3A2AEDC7DE74}" destId="{5B7B5445-EE71-4218-9BED-77B60E7D6235}" srcOrd="2" destOrd="0" presId="urn:microsoft.com/office/officeart/2005/8/layout/process1"/>
    <dgm:cxn modelId="{13880DC9-5416-432E-9E63-7E5DC5063B80}" type="presParOf" srcId="{B2A0F776-1625-4178-B8AF-3A2AEDC7DE74}" destId="{8B5C677A-7950-4A17-A973-6C997338D9AB}" srcOrd="3" destOrd="0" presId="urn:microsoft.com/office/officeart/2005/8/layout/process1"/>
    <dgm:cxn modelId="{48354281-AFE5-4493-8FFE-6E49AC9A0FA4}" type="presParOf" srcId="{8B5C677A-7950-4A17-A973-6C997338D9AB}" destId="{F2F73F7A-DDFF-4DEC-9150-3E3C863902C1}" srcOrd="0" destOrd="0" presId="urn:microsoft.com/office/officeart/2005/8/layout/process1"/>
    <dgm:cxn modelId="{39A68432-CD3C-4DC7-AE73-F24A923FDA91}" type="presParOf" srcId="{B2A0F776-1625-4178-B8AF-3A2AEDC7DE74}" destId="{08DA0030-E3FD-48BC-B993-9B53B55085A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22A39-7F46-40DB-AEB3-80D6CFBD581E}" type="doc">
      <dgm:prSet loTypeId="urn:microsoft.com/office/officeart/2005/8/layout/process4"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tr-TR"/>
        </a:p>
      </dgm:t>
    </dgm:pt>
    <dgm:pt modelId="{BE7F470B-F25B-4AB8-9ED2-D40B031DFEBC}">
      <dgm:prSet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dirty="0"/>
            <a:t>Rakipler (Üniversiteler)</a:t>
          </a:r>
        </a:p>
      </dgm:t>
    </dgm:pt>
    <dgm:pt modelId="{18197BD7-B773-479D-A780-67EB23ED239A}" type="parTrans" cxnId="{5A441324-AFFD-476C-9226-79909D443633}">
      <dgm:prSet/>
      <dgm:spPr/>
      <dgm:t>
        <a:bodyPr/>
        <a:lstStyle/>
        <a:p>
          <a:endParaRPr lang="tr-TR" sz="1800" b="1" i="1"/>
        </a:p>
      </dgm:t>
    </dgm:pt>
    <dgm:pt modelId="{8BF28979-0216-4B49-BB8D-2695C6A37649}" type="sibTrans" cxnId="{5A441324-AFFD-476C-9226-79909D443633}">
      <dgm:prSet/>
      <dgm:spPr/>
      <dgm:t>
        <a:bodyPr/>
        <a:lstStyle/>
        <a:p>
          <a:endParaRPr lang="tr-TR" sz="1800" b="1" i="1"/>
        </a:p>
      </dgm:t>
    </dgm:pt>
    <dgm:pt modelId="{4F24C7A2-0D76-42B5-8D50-F4118A63331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dirty="0"/>
            <a:t>Paydaşlar (Öğrenciler, kamu idareleri, iş dünyası, STK’lar vb.)</a:t>
          </a:r>
        </a:p>
      </dgm:t>
    </dgm:pt>
    <dgm:pt modelId="{AEC5E34B-D0F5-4B9E-85BD-33C8E9303714}" type="parTrans" cxnId="{F605E26A-2BFB-4EC4-9ABB-082A9CDF21DD}">
      <dgm:prSet/>
      <dgm:spPr/>
      <dgm:t>
        <a:bodyPr/>
        <a:lstStyle/>
        <a:p>
          <a:endParaRPr lang="tr-TR" sz="1800" b="1" i="1"/>
        </a:p>
      </dgm:t>
    </dgm:pt>
    <dgm:pt modelId="{A6FCBCCF-68A1-48B3-853E-FAF1845A5C1F}" type="sibTrans" cxnId="{F605E26A-2BFB-4EC4-9ABB-082A9CDF21DD}">
      <dgm:prSet/>
      <dgm:spPr/>
      <dgm:t>
        <a:bodyPr/>
        <a:lstStyle/>
        <a:p>
          <a:endParaRPr lang="tr-TR" sz="1800" b="1" i="1"/>
        </a:p>
      </dgm:t>
    </dgm:pt>
    <dgm:pt modelId="{1C1B0E5B-13C1-40B1-906C-949F555E5AD1}">
      <dgm:prSet custT="1"/>
      <dgm:spPr>
        <a:solidFill>
          <a:schemeClr val="bg2">
            <a:lumMod val="2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a:t>Tedarikçiler (Üniversitenin ürün ve hizmet aldığı diğer kuruluşlar)</a:t>
          </a:r>
        </a:p>
      </dgm:t>
    </dgm:pt>
    <dgm:pt modelId="{A16CA20D-26FC-4B5D-A17A-DE7AFCCB7198}" type="parTrans" cxnId="{2A37795D-13F0-4EAB-9630-AE16163D5504}">
      <dgm:prSet/>
      <dgm:spPr/>
      <dgm:t>
        <a:bodyPr/>
        <a:lstStyle/>
        <a:p>
          <a:endParaRPr lang="tr-TR" sz="1800" b="1" i="1"/>
        </a:p>
      </dgm:t>
    </dgm:pt>
    <dgm:pt modelId="{64700708-5B55-4DB4-A72D-972A2FEAFC8F}" type="sibTrans" cxnId="{2A37795D-13F0-4EAB-9630-AE16163D5504}">
      <dgm:prSet/>
      <dgm:spPr/>
      <dgm:t>
        <a:bodyPr/>
        <a:lstStyle/>
        <a:p>
          <a:endParaRPr lang="tr-TR" sz="1800" b="1" i="1"/>
        </a:p>
      </dgm:t>
    </dgm:pt>
    <dgm:pt modelId="{A0000BBD-AAB3-4725-BE50-3450FE5171BF}">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tr-TR" sz="1800" b="1" i="1"/>
            <a:t>Düzenleyici ve denetleyici kuruluşlar (Milli Eğitim Bakanlığı, YÖK, akreditasyon kuruluşları)</a:t>
          </a:r>
        </a:p>
      </dgm:t>
    </dgm:pt>
    <dgm:pt modelId="{A58D4DA1-269E-45DA-A80C-E1E2B90EBF9E}" type="parTrans" cxnId="{9401C3F4-CCF4-44F0-B8AE-B4C2B764C4DC}">
      <dgm:prSet/>
      <dgm:spPr/>
      <dgm:t>
        <a:bodyPr/>
        <a:lstStyle/>
        <a:p>
          <a:endParaRPr lang="tr-TR" sz="1800" b="1" i="1"/>
        </a:p>
      </dgm:t>
    </dgm:pt>
    <dgm:pt modelId="{7D171F52-5500-4C1E-ABC2-9F052E4DCF82}" type="sibTrans" cxnId="{9401C3F4-CCF4-44F0-B8AE-B4C2B764C4DC}">
      <dgm:prSet/>
      <dgm:spPr/>
      <dgm:t>
        <a:bodyPr/>
        <a:lstStyle/>
        <a:p>
          <a:endParaRPr lang="tr-TR" sz="1800" b="1" i="1"/>
        </a:p>
      </dgm:t>
    </dgm:pt>
    <dgm:pt modelId="{2D1B8CBE-26EF-4FEB-9E6B-FD1AF9061C7B}" type="pres">
      <dgm:prSet presAssocID="{D0722A39-7F46-40DB-AEB3-80D6CFBD581E}" presName="Name0" presStyleCnt="0">
        <dgm:presLayoutVars>
          <dgm:dir/>
          <dgm:animLvl val="lvl"/>
          <dgm:resizeHandles val="exact"/>
        </dgm:presLayoutVars>
      </dgm:prSet>
      <dgm:spPr/>
      <dgm:t>
        <a:bodyPr/>
        <a:lstStyle/>
        <a:p>
          <a:endParaRPr lang="tr-TR"/>
        </a:p>
      </dgm:t>
    </dgm:pt>
    <dgm:pt modelId="{8241515D-83AB-48D9-B4C2-F632A50DF8D3}" type="pres">
      <dgm:prSet presAssocID="{A0000BBD-AAB3-4725-BE50-3450FE5171BF}" presName="box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BA7EE45-1AFC-481E-BA4D-C7E002E3C9D4}" type="pres">
      <dgm:prSet presAssocID="{A0000BBD-AAB3-4725-BE50-3450FE5171BF}" presName="parentTextBox" presStyleLbl="node1" presStyleIdx="0" presStyleCnt="4"/>
      <dgm:spPr/>
      <dgm:t>
        <a:bodyPr/>
        <a:lstStyle/>
        <a:p>
          <a:endParaRPr lang="tr-TR"/>
        </a:p>
      </dgm:t>
    </dgm:pt>
    <dgm:pt modelId="{E13317CD-80DF-4C57-A92A-9C47F3321950}" type="pres">
      <dgm:prSet presAssocID="{64700708-5B55-4DB4-A72D-972A2FEAFC8F}"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E4AA04E-84D7-4CCE-A7B7-0AD5B575F0AA}" type="pres">
      <dgm:prSet presAssocID="{1C1B0E5B-13C1-40B1-906C-949F555E5AD1}"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7854461-2B87-4EB5-A5FE-9E1BFA7F6799}" type="pres">
      <dgm:prSet presAssocID="{1C1B0E5B-13C1-40B1-906C-949F555E5AD1}" presName="parentTextArrow" presStyleLbl="node1" presStyleIdx="1" presStyleCnt="4"/>
      <dgm:spPr/>
      <dgm:t>
        <a:bodyPr/>
        <a:lstStyle/>
        <a:p>
          <a:endParaRPr lang="tr-TR"/>
        </a:p>
      </dgm:t>
    </dgm:pt>
    <dgm:pt modelId="{B280CC1A-DE90-4A97-9DFF-F5DCEB24024D}" type="pres">
      <dgm:prSet presAssocID="{A6FCBCCF-68A1-48B3-853E-FAF1845A5C1F}"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4C42D67-9F2C-4D5B-B6A8-FA87770A9C61}" type="pres">
      <dgm:prSet presAssocID="{4F24C7A2-0D76-42B5-8D50-F4118A633313}"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B02747-DB8B-4D71-B664-2F33D0082DFD}" type="pres">
      <dgm:prSet presAssocID="{4F24C7A2-0D76-42B5-8D50-F4118A633313}" presName="parentTextArrow" presStyleLbl="node1" presStyleIdx="2" presStyleCnt="4"/>
      <dgm:spPr/>
      <dgm:t>
        <a:bodyPr/>
        <a:lstStyle/>
        <a:p>
          <a:endParaRPr lang="tr-TR"/>
        </a:p>
      </dgm:t>
    </dgm:pt>
    <dgm:pt modelId="{561C1E45-7D01-4927-BF90-FAE6DD09BE6A}" type="pres">
      <dgm:prSet presAssocID="{8BF28979-0216-4B49-BB8D-2695C6A37649}"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A0A27C4-2034-4E2D-9416-ED5E6055761C}" type="pres">
      <dgm:prSet presAssocID="{BE7F470B-F25B-4AB8-9ED2-D40B031DFEBC}" presName="arrowAndChildre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2CA564F-415F-4A3C-921B-84A2F489847B}" type="pres">
      <dgm:prSet presAssocID="{BE7F470B-F25B-4AB8-9ED2-D40B031DFEBC}" presName="parentTextArrow" presStyleLbl="node1" presStyleIdx="3" presStyleCnt="4" custLinFactNeighborX="-169" custLinFactNeighborY="-123"/>
      <dgm:spPr/>
      <dgm:t>
        <a:bodyPr/>
        <a:lstStyle/>
        <a:p>
          <a:endParaRPr lang="tr-TR"/>
        </a:p>
      </dgm:t>
    </dgm:pt>
  </dgm:ptLst>
  <dgm:cxnLst>
    <dgm:cxn modelId="{20F66D6C-4E2F-4F60-9112-B9C01CE85C2C}" type="presOf" srcId="{D0722A39-7F46-40DB-AEB3-80D6CFBD581E}" destId="{2D1B8CBE-26EF-4FEB-9E6B-FD1AF9061C7B}" srcOrd="0" destOrd="0" presId="urn:microsoft.com/office/officeart/2005/8/layout/process4"/>
    <dgm:cxn modelId="{805414E5-E30A-47D3-A23B-806FF7C65E16}" type="presOf" srcId="{BE7F470B-F25B-4AB8-9ED2-D40B031DFEBC}" destId="{62CA564F-415F-4A3C-921B-84A2F489847B}" srcOrd="0" destOrd="0" presId="urn:microsoft.com/office/officeart/2005/8/layout/process4"/>
    <dgm:cxn modelId="{0820B6A9-5563-44A9-A5BE-A476DDA64AE4}" type="presOf" srcId="{4F24C7A2-0D76-42B5-8D50-F4118A633313}" destId="{39B02747-DB8B-4D71-B664-2F33D0082DFD}" srcOrd="0" destOrd="0" presId="urn:microsoft.com/office/officeart/2005/8/layout/process4"/>
    <dgm:cxn modelId="{5A441324-AFFD-476C-9226-79909D443633}" srcId="{D0722A39-7F46-40DB-AEB3-80D6CFBD581E}" destId="{BE7F470B-F25B-4AB8-9ED2-D40B031DFEBC}" srcOrd="0" destOrd="0" parTransId="{18197BD7-B773-479D-A780-67EB23ED239A}" sibTransId="{8BF28979-0216-4B49-BB8D-2695C6A37649}"/>
    <dgm:cxn modelId="{F605E26A-2BFB-4EC4-9ABB-082A9CDF21DD}" srcId="{D0722A39-7F46-40DB-AEB3-80D6CFBD581E}" destId="{4F24C7A2-0D76-42B5-8D50-F4118A633313}" srcOrd="1" destOrd="0" parTransId="{AEC5E34B-D0F5-4B9E-85BD-33C8E9303714}" sibTransId="{A6FCBCCF-68A1-48B3-853E-FAF1845A5C1F}"/>
    <dgm:cxn modelId="{065356C6-E20C-4937-954C-FB663595E2E7}" type="presOf" srcId="{1C1B0E5B-13C1-40B1-906C-949F555E5AD1}" destId="{C7854461-2B87-4EB5-A5FE-9E1BFA7F6799}" srcOrd="0" destOrd="0" presId="urn:microsoft.com/office/officeart/2005/8/layout/process4"/>
    <dgm:cxn modelId="{1AFCD4EA-1DF5-4239-AEE8-54C4E8699924}" type="presOf" srcId="{A0000BBD-AAB3-4725-BE50-3450FE5171BF}" destId="{FBA7EE45-1AFC-481E-BA4D-C7E002E3C9D4}" srcOrd="0" destOrd="0" presId="urn:microsoft.com/office/officeart/2005/8/layout/process4"/>
    <dgm:cxn modelId="{2A37795D-13F0-4EAB-9630-AE16163D5504}" srcId="{D0722A39-7F46-40DB-AEB3-80D6CFBD581E}" destId="{1C1B0E5B-13C1-40B1-906C-949F555E5AD1}" srcOrd="2" destOrd="0" parTransId="{A16CA20D-26FC-4B5D-A17A-DE7AFCCB7198}" sibTransId="{64700708-5B55-4DB4-A72D-972A2FEAFC8F}"/>
    <dgm:cxn modelId="{9401C3F4-CCF4-44F0-B8AE-B4C2B764C4DC}" srcId="{D0722A39-7F46-40DB-AEB3-80D6CFBD581E}" destId="{A0000BBD-AAB3-4725-BE50-3450FE5171BF}" srcOrd="3" destOrd="0" parTransId="{A58D4DA1-269E-45DA-A80C-E1E2B90EBF9E}" sibTransId="{7D171F52-5500-4C1E-ABC2-9F052E4DCF82}"/>
    <dgm:cxn modelId="{CCA966A2-DC82-4402-875B-000448C71D8A}" type="presParOf" srcId="{2D1B8CBE-26EF-4FEB-9E6B-FD1AF9061C7B}" destId="{8241515D-83AB-48D9-B4C2-F632A50DF8D3}" srcOrd="0" destOrd="0" presId="urn:microsoft.com/office/officeart/2005/8/layout/process4"/>
    <dgm:cxn modelId="{D042567A-F015-4790-A8A1-6078AE41A6AC}" type="presParOf" srcId="{8241515D-83AB-48D9-B4C2-F632A50DF8D3}" destId="{FBA7EE45-1AFC-481E-BA4D-C7E002E3C9D4}" srcOrd="0" destOrd="0" presId="urn:microsoft.com/office/officeart/2005/8/layout/process4"/>
    <dgm:cxn modelId="{34AA023C-010F-41D0-A72B-414FF325431A}" type="presParOf" srcId="{2D1B8CBE-26EF-4FEB-9E6B-FD1AF9061C7B}" destId="{E13317CD-80DF-4C57-A92A-9C47F3321950}" srcOrd="1" destOrd="0" presId="urn:microsoft.com/office/officeart/2005/8/layout/process4"/>
    <dgm:cxn modelId="{D67642CE-AC8F-4EF9-9879-8E0F2E884D06}" type="presParOf" srcId="{2D1B8CBE-26EF-4FEB-9E6B-FD1AF9061C7B}" destId="{CE4AA04E-84D7-4CCE-A7B7-0AD5B575F0AA}" srcOrd="2" destOrd="0" presId="urn:microsoft.com/office/officeart/2005/8/layout/process4"/>
    <dgm:cxn modelId="{A3FBBC07-E0BD-4D8B-89DC-CEAC43452CF8}" type="presParOf" srcId="{CE4AA04E-84D7-4CCE-A7B7-0AD5B575F0AA}" destId="{C7854461-2B87-4EB5-A5FE-9E1BFA7F6799}" srcOrd="0" destOrd="0" presId="urn:microsoft.com/office/officeart/2005/8/layout/process4"/>
    <dgm:cxn modelId="{B9CF2E02-06BA-4AAE-A144-D83B8FC1B8D1}" type="presParOf" srcId="{2D1B8CBE-26EF-4FEB-9E6B-FD1AF9061C7B}" destId="{B280CC1A-DE90-4A97-9DFF-F5DCEB24024D}" srcOrd="3" destOrd="0" presId="urn:microsoft.com/office/officeart/2005/8/layout/process4"/>
    <dgm:cxn modelId="{2344BBEF-A6AC-4DF0-97EB-37E4FEFF23FC}" type="presParOf" srcId="{2D1B8CBE-26EF-4FEB-9E6B-FD1AF9061C7B}" destId="{F4C42D67-9F2C-4D5B-B6A8-FA87770A9C61}" srcOrd="4" destOrd="0" presId="urn:microsoft.com/office/officeart/2005/8/layout/process4"/>
    <dgm:cxn modelId="{18819737-5F6D-4F39-AA9C-0DF2B1282308}" type="presParOf" srcId="{F4C42D67-9F2C-4D5B-B6A8-FA87770A9C61}" destId="{39B02747-DB8B-4D71-B664-2F33D0082DFD}" srcOrd="0" destOrd="0" presId="urn:microsoft.com/office/officeart/2005/8/layout/process4"/>
    <dgm:cxn modelId="{FF56E6BC-3183-4E37-B96E-DF5AF79CA0AA}" type="presParOf" srcId="{2D1B8CBE-26EF-4FEB-9E6B-FD1AF9061C7B}" destId="{561C1E45-7D01-4927-BF90-FAE6DD09BE6A}" srcOrd="5" destOrd="0" presId="urn:microsoft.com/office/officeart/2005/8/layout/process4"/>
    <dgm:cxn modelId="{74CD3B04-9154-46CB-8EE5-1418EC2EA77E}" type="presParOf" srcId="{2D1B8CBE-26EF-4FEB-9E6B-FD1AF9061C7B}" destId="{4A0A27C4-2034-4E2D-9416-ED5E6055761C}" srcOrd="6" destOrd="0" presId="urn:microsoft.com/office/officeart/2005/8/layout/process4"/>
    <dgm:cxn modelId="{A54C2749-6FDA-42A9-A0B4-B01BF4139A7F}" type="presParOf" srcId="{4A0A27C4-2034-4E2D-9416-ED5E6055761C}" destId="{62CA564F-415F-4A3C-921B-84A2F489847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F020-FAC9-430F-A469-400BC588C444}">
      <dsp:nvSpPr>
        <dsp:cNvPr id="0" name=""/>
        <dsp:cNvSpPr/>
      </dsp:nvSpPr>
      <dsp:spPr>
        <a:xfrm rot="5400000">
          <a:off x="1678408" y="1922006"/>
          <a:ext cx="1724551" cy="2921116"/>
        </a:xfrm>
        <a:prstGeom prst="bentUpArrow">
          <a:avLst>
            <a:gd name="adj1" fmla="val 32840"/>
            <a:gd name="adj2" fmla="val 25000"/>
            <a:gd name="adj3" fmla="val 35780"/>
          </a:avLst>
        </a:prstGeom>
        <a:solidFill>
          <a:schemeClr val="accent2">
            <a:lumMod val="75000"/>
          </a:schemeClr>
        </a:solidFill>
        <a:ln w="22225"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sp>
    <dsp:sp modelId="{19781982-7A5C-4403-8534-96324BA16183}">
      <dsp:nvSpPr>
        <dsp:cNvPr id="0" name=""/>
        <dsp:cNvSpPr/>
      </dsp:nvSpPr>
      <dsp:spPr>
        <a:xfrm>
          <a:off x="149141" y="0"/>
          <a:ext cx="4267860" cy="2382287"/>
        </a:xfrm>
        <a:prstGeom prst="roundRect">
          <a:avLst>
            <a:gd name="adj" fmla="val 16670"/>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i="1" kern="1200" dirty="0"/>
            <a:t>Stratejik planlama katılımcı bir planlama yaklaşımıdır. Üniversite içinde rektörden başlayarak her kademede çalışanların katılımını gerektirir. </a:t>
          </a:r>
        </a:p>
      </dsp:txBody>
      <dsp:txXfrm>
        <a:off x="265456" y="116315"/>
        <a:ext cx="4035230" cy="2149657"/>
      </dsp:txXfrm>
    </dsp:sp>
    <dsp:sp modelId="{9B685B39-3BF8-4B13-84CE-F63A8D2FDB5F}">
      <dsp:nvSpPr>
        <dsp:cNvPr id="0" name=""/>
        <dsp:cNvSpPr/>
      </dsp:nvSpPr>
      <dsp:spPr>
        <a:xfrm>
          <a:off x="4851817" y="386930"/>
          <a:ext cx="2111459" cy="1642429"/>
        </a:xfrm>
        <a:prstGeom prst="rect">
          <a:avLst/>
        </a:prstGeom>
        <a:noFill/>
        <a:ln>
          <a:noFill/>
        </a:ln>
        <a:effectLst/>
      </dsp:spPr>
      <dsp:style>
        <a:lnRef idx="0">
          <a:scrgbClr r="0" g="0" b="0"/>
        </a:lnRef>
        <a:fillRef idx="0">
          <a:scrgbClr r="0" g="0" b="0"/>
        </a:fillRef>
        <a:effectRef idx="0">
          <a:scrgbClr r="0" g="0" b="0"/>
        </a:effectRef>
        <a:fontRef idx="minor"/>
      </dsp:style>
    </dsp:sp>
    <dsp:sp modelId="{F4EF322E-86AC-46E4-85FC-EDB5AB04797D}">
      <dsp:nvSpPr>
        <dsp:cNvPr id="0" name=""/>
        <dsp:cNvSpPr/>
      </dsp:nvSpPr>
      <dsp:spPr>
        <a:xfrm>
          <a:off x="4032446" y="2493867"/>
          <a:ext cx="2903128" cy="2032095"/>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i="1" kern="1200" dirty="0"/>
            <a:t>Stratejik planlama sürecinde temel aktörler ve üstlenilecek işlevler belirlenir. </a:t>
          </a:r>
        </a:p>
      </dsp:txBody>
      <dsp:txXfrm>
        <a:off x="4131663" y="2593084"/>
        <a:ext cx="2704694" cy="1833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EEDE-9AE9-4D70-8A15-A297EF87C1B1}">
      <dsp:nvSpPr>
        <dsp:cNvPr id="0" name=""/>
        <dsp:cNvSpPr/>
      </dsp:nvSpPr>
      <dsp:spPr>
        <a:xfrm>
          <a:off x="3268316" y="-108894"/>
          <a:ext cx="1672278" cy="1718824"/>
        </a:xfrm>
        <a:prstGeom prst="ellipse">
          <a:avLst/>
        </a:prstGeom>
        <a:solidFill>
          <a:schemeClr val="tx1"/>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Rektör</a:t>
          </a:r>
        </a:p>
      </dsp:txBody>
      <dsp:txXfrm>
        <a:off x="3513215" y="142822"/>
        <a:ext cx="1182480" cy="1215392"/>
      </dsp:txXfrm>
    </dsp:sp>
    <dsp:sp modelId="{BF00E5A5-9CA4-40A7-9EBF-21C131895539}">
      <dsp:nvSpPr>
        <dsp:cNvPr id="0" name=""/>
        <dsp:cNvSpPr/>
      </dsp:nvSpPr>
      <dsp:spPr>
        <a:xfrm rot="2160000">
          <a:off x="4859254" y="115479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a:off x="4867838" y="1229566"/>
        <a:ext cx="209763" cy="303566"/>
      </dsp:txXfrm>
    </dsp:sp>
    <dsp:sp modelId="{8F91C3EF-1713-452B-B3A2-072927512382}">
      <dsp:nvSpPr>
        <dsp:cNvPr id="0" name=""/>
        <dsp:cNvSpPr/>
      </dsp:nvSpPr>
      <dsp:spPr>
        <a:xfrm>
          <a:off x="5091297" y="1215578"/>
          <a:ext cx="1672278" cy="1718824"/>
        </a:xfrm>
        <a:prstGeom prst="ellipse">
          <a:avLst/>
        </a:prstGeom>
        <a:solidFill>
          <a:schemeClr val="bg2">
            <a:lumMod val="50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tr-TR" sz="1500" b="1" kern="1200" dirty="0" smtClean="0"/>
            <a:t>Geliştirme </a:t>
          </a:r>
          <a:r>
            <a:rPr lang="tr-TR" sz="1500" b="1" kern="1200" dirty="0"/>
            <a:t>Kurulu</a:t>
          </a:r>
        </a:p>
      </dsp:txBody>
      <dsp:txXfrm>
        <a:off x="5336196" y="1467294"/>
        <a:ext cx="1182480" cy="1215392"/>
      </dsp:txXfrm>
    </dsp:sp>
    <dsp:sp modelId="{65379CCC-8AE4-4151-A1FD-F92FEB14947F}">
      <dsp:nvSpPr>
        <dsp:cNvPr id="0" name=""/>
        <dsp:cNvSpPr/>
      </dsp:nvSpPr>
      <dsp:spPr>
        <a:xfrm rot="6480000">
          <a:off x="5438911" y="2885850"/>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5495015" y="2946276"/>
        <a:ext cx="200012" cy="303566"/>
      </dsp:txXfrm>
    </dsp:sp>
    <dsp:sp modelId="{8572DACA-8058-45FB-A3DF-9612D8EF3186}">
      <dsp:nvSpPr>
        <dsp:cNvPr id="0" name=""/>
        <dsp:cNvSpPr/>
      </dsp:nvSpPr>
      <dsp:spPr>
        <a:xfrm>
          <a:off x="4394981" y="3358621"/>
          <a:ext cx="1672278" cy="1718824"/>
        </a:xfrm>
        <a:prstGeom prst="ellipse">
          <a:avLst/>
        </a:prstGeom>
        <a:solidFill>
          <a:schemeClr val="accent3">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Strateji Geliştirme Daire Başkanlığı</a:t>
          </a:r>
        </a:p>
      </dsp:txBody>
      <dsp:txXfrm>
        <a:off x="4639880" y="3610337"/>
        <a:ext cx="1182480" cy="1215392"/>
      </dsp:txXfrm>
    </dsp:sp>
    <dsp:sp modelId="{0E0B936E-628E-460A-BA58-248888071C8A}">
      <dsp:nvSpPr>
        <dsp:cNvPr id="0" name=""/>
        <dsp:cNvSpPr/>
      </dsp:nvSpPr>
      <dsp:spPr>
        <a:xfrm rot="10800000">
          <a:off x="3959193" y="3965062"/>
          <a:ext cx="307956"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4051580" y="4066250"/>
        <a:ext cx="215569" cy="303566"/>
      </dsp:txXfrm>
    </dsp:sp>
    <dsp:sp modelId="{A1B93327-7DC2-4E48-A6C3-ADD55B2675E9}">
      <dsp:nvSpPr>
        <dsp:cNvPr id="0" name=""/>
        <dsp:cNvSpPr/>
      </dsp:nvSpPr>
      <dsp:spPr>
        <a:xfrm>
          <a:off x="2141652" y="3358621"/>
          <a:ext cx="1672278" cy="1718824"/>
        </a:xfrm>
        <a:prstGeom prst="ellipse">
          <a:avLst/>
        </a:prstGeom>
        <a:solidFill>
          <a:schemeClr val="accent4">
            <a:lumMod val="7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Stratejik Planlama Ekibi</a:t>
          </a:r>
        </a:p>
      </dsp:txBody>
      <dsp:txXfrm>
        <a:off x="2386551" y="3610337"/>
        <a:ext cx="1182480" cy="1215392"/>
      </dsp:txXfrm>
    </dsp:sp>
    <dsp:sp modelId="{B51F073E-51C6-4C6C-8EBE-1249682C6AD0}">
      <dsp:nvSpPr>
        <dsp:cNvPr id="0" name=""/>
        <dsp:cNvSpPr/>
      </dsp:nvSpPr>
      <dsp:spPr>
        <a:xfrm rot="15120000">
          <a:off x="2489266" y="2901232"/>
          <a:ext cx="285732"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rot="10800000">
        <a:off x="2545370" y="3043182"/>
        <a:ext cx="200012" cy="303566"/>
      </dsp:txXfrm>
    </dsp:sp>
    <dsp:sp modelId="{3199721D-D70B-44DC-A3BA-D7E78606376F}">
      <dsp:nvSpPr>
        <dsp:cNvPr id="0" name=""/>
        <dsp:cNvSpPr/>
      </dsp:nvSpPr>
      <dsp:spPr>
        <a:xfrm>
          <a:off x="1445335" y="1215578"/>
          <a:ext cx="1672278" cy="1718824"/>
        </a:xfrm>
        <a:prstGeom prst="ellipse">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a:t>Harcama Birimleri</a:t>
          </a:r>
        </a:p>
      </dsp:txBody>
      <dsp:txXfrm>
        <a:off x="1690234" y="1467294"/>
        <a:ext cx="1182480" cy="1215392"/>
      </dsp:txXfrm>
    </dsp:sp>
    <dsp:sp modelId="{5898374F-2242-4015-B74E-0661495BB79C}">
      <dsp:nvSpPr>
        <dsp:cNvPr id="0" name=""/>
        <dsp:cNvSpPr/>
      </dsp:nvSpPr>
      <dsp:spPr>
        <a:xfrm rot="19440000">
          <a:off x="3036273" y="1164768"/>
          <a:ext cx="299661" cy="50594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p>
      </dsp:txBody>
      <dsp:txXfrm>
        <a:off x="3044857" y="1292376"/>
        <a:ext cx="209763" cy="303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0D8DE-D4A6-4890-8442-92B74B22A857}">
      <dsp:nvSpPr>
        <dsp:cNvPr id="0" name=""/>
        <dsp:cNvSpPr/>
      </dsp:nvSpPr>
      <dsp:spPr>
        <a:xfrm>
          <a:off x="865896" y="0"/>
          <a:ext cx="5256583" cy="5256583"/>
        </a:xfrm>
        <a:prstGeom prst="triangle">
          <a:avLst/>
        </a:prstGeom>
        <a:solidFill>
          <a:schemeClr val="accent5">
            <a:lumMod val="60000"/>
            <a:lumOff val="40000"/>
          </a:schemeClr>
        </a:solidFill>
        <a:ln w="2222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540CD0AB-20C8-4D37-B892-A02D1D787859}">
      <dsp:nvSpPr>
        <dsp:cNvPr id="0" name=""/>
        <dsp:cNvSpPr/>
      </dsp:nvSpPr>
      <dsp:spPr>
        <a:xfrm>
          <a:off x="3494188" y="52617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a:t>Üniversitenin ne zaman ve hangi ihtiyaçları karşılamak için kurulduğu, </a:t>
          </a:r>
        </a:p>
      </dsp:txBody>
      <dsp:txXfrm>
        <a:off x="3539796" y="571779"/>
        <a:ext cx="3325563" cy="843059"/>
      </dsp:txXfrm>
    </dsp:sp>
    <dsp:sp modelId="{35357517-C06C-444C-BC98-669CE3714803}">
      <dsp:nvSpPr>
        <dsp:cNvPr id="0" name=""/>
        <dsp:cNvSpPr/>
      </dsp:nvSpPr>
      <dsp:spPr>
        <a:xfrm>
          <a:off x="3494188" y="157723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a:t>kurumsal yapıyı ve kültürü etkileyen gelişmeler, </a:t>
          </a:r>
        </a:p>
      </dsp:txBody>
      <dsp:txXfrm>
        <a:off x="3539796" y="1622839"/>
        <a:ext cx="3325563" cy="843059"/>
      </dsp:txXfrm>
    </dsp:sp>
    <dsp:sp modelId="{AEA1CE81-BD0B-4397-B6E2-891BB23A10BA}">
      <dsp:nvSpPr>
        <dsp:cNvPr id="0" name=""/>
        <dsp:cNvSpPr/>
      </dsp:nvSpPr>
      <dsp:spPr>
        <a:xfrm>
          <a:off x="3494188" y="2628291"/>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a:t>misyon ve vizyon değişikliğine yol açan yasal değişiklikler ve </a:t>
          </a:r>
        </a:p>
      </dsp:txBody>
      <dsp:txXfrm>
        <a:off x="3539796" y="2673899"/>
        <a:ext cx="3325563" cy="843059"/>
      </dsp:txXfrm>
    </dsp:sp>
    <dsp:sp modelId="{5CEE827A-17ED-40F5-8337-5D7EFF60160B}">
      <dsp:nvSpPr>
        <dsp:cNvPr id="0" name=""/>
        <dsp:cNvSpPr/>
      </dsp:nvSpPr>
      <dsp:spPr>
        <a:xfrm>
          <a:off x="3494188" y="3679352"/>
          <a:ext cx="3416779" cy="934275"/>
        </a:xfrm>
        <a:prstGeom prst="round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a:t>önemli yapısal dönüşümlerin üniversitenin geleceğe bakışını nasıl etkilediği analitik bir bakış açısıyla değerlendirilir.</a:t>
          </a:r>
        </a:p>
      </dsp:txBody>
      <dsp:txXfrm>
        <a:off x="3539796" y="3724960"/>
        <a:ext cx="3325563" cy="843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9D773-FD28-49D2-A0F7-BE5B6A378FEE}">
      <dsp:nvSpPr>
        <dsp:cNvPr id="0" name=""/>
        <dsp:cNvSpPr/>
      </dsp:nvSpPr>
      <dsp:spPr>
        <a:xfrm>
          <a:off x="7246" y="549689"/>
          <a:ext cx="2165900" cy="3119404"/>
        </a:xfrm>
        <a:prstGeom prst="roundRect">
          <a:avLst>
            <a:gd name="adj" fmla="val 10000"/>
          </a:avLst>
        </a:prstGeom>
        <a:solidFill>
          <a:schemeClr val="accent3">
            <a:lumMod val="75000"/>
          </a:schemeClr>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ts val="0"/>
            </a:spcAft>
          </a:pPr>
          <a:r>
            <a:rPr lang="tr-TR" sz="1500" b="1" i="0" kern="1200" dirty="0">
              <a:solidFill>
                <a:schemeClr val="tx1"/>
              </a:solidFill>
            </a:rPr>
            <a:t>Uygulanmakta olan stratejik planın değerlendirilmesi, planın uygulanmış olan dönemine ilişkin hedef ve göstergeler bazında gerçekleşme düzeyi ile başarı ve başarısızlık nedenlerini içerir.</a:t>
          </a:r>
        </a:p>
      </dsp:txBody>
      <dsp:txXfrm>
        <a:off x="70683" y="613126"/>
        <a:ext cx="2039026" cy="2992530"/>
      </dsp:txXfrm>
    </dsp:sp>
    <dsp:sp modelId="{646DA806-DFD6-4DDB-AAD4-F5260F335428}">
      <dsp:nvSpPr>
        <dsp:cNvPr id="0" name=""/>
        <dsp:cNvSpPr/>
      </dsp:nvSpPr>
      <dsp:spPr>
        <a:xfrm>
          <a:off x="2389737"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i="0" kern="1200"/>
        </a:p>
      </dsp:txBody>
      <dsp:txXfrm>
        <a:off x="2389737" y="1948249"/>
        <a:ext cx="321419" cy="322285"/>
      </dsp:txXfrm>
    </dsp:sp>
    <dsp:sp modelId="{5B7B5445-EE71-4218-9BED-77B60E7D6235}">
      <dsp:nvSpPr>
        <dsp:cNvPr id="0" name=""/>
        <dsp:cNvSpPr/>
      </dsp:nvSpPr>
      <dsp:spPr>
        <a:xfrm>
          <a:off x="3039507" y="549689"/>
          <a:ext cx="2165900" cy="3119404"/>
        </a:xfrm>
        <a:prstGeom prst="roundRect">
          <a:avLst>
            <a:gd name="adj" fmla="val 10000"/>
          </a:avLst>
        </a:prstGeom>
        <a:solidFill>
          <a:schemeClr val="tx1">
            <a:lumMod val="50000"/>
            <a:lumOff val="50000"/>
          </a:schemeClr>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ts val="0"/>
            </a:spcAft>
          </a:pPr>
          <a:r>
            <a:rPr lang="tr-TR" sz="1500" b="1" i="0" kern="1200" dirty="0">
              <a:solidFill>
                <a:schemeClr val="tx1"/>
              </a:solidFill>
            </a:rPr>
            <a:t>Bu çalışmanın amacı yeni stratejik planda yer alacak amaç, hedef ve performans göstergelerinin doğru bir zeminde belirlenmesini temin etmektir. </a:t>
          </a:r>
        </a:p>
      </dsp:txBody>
      <dsp:txXfrm>
        <a:off x="3102944" y="613126"/>
        <a:ext cx="2039026" cy="2992530"/>
      </dsp:txXfrm>
    </dsp:sp>
    <dsp:sp modelId="{8B5C677A-7950-4A17-A973-6C997338D9AB}">
      <dsp:nvSpPr>
        <dsp:cNvPr id="0" name=""/>
        <dsp:cNvSpPr/>
      </dsp:nvSpPr>
      <dsp:spPr>
        <a:xfrm>
          <a:off x="5421998" y="1840820"/>
          <a:ext cx="459170" cy="537143"/>
        </a:xfrm>
        <a:prstGeom prst="rightArrow">
          <a:avLst>
            <a:gd name="adj1" fmla="val 60000"/>
            <a:gd name="adj2" fmla="val 50000"/>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i="0" kern="1200"/>
        </a:p>
      </dsp:txBody>
      <dsp:txXfrm>
        <a:off x="5421998" y="1948249"/>
        <a:ext cx="321419" cy="322285"/>
      </dsp:txXfrm>
    </dsp:sp>
    <dsp:sp modelId="{08DA0030-E3FD-48BC-B993-9B53B55085A2}">
      <dsp:nvSpPr>
        <dsp:cNvPr id="0" name=""/>
        <dsp:cNvSpPr/>
      </dsp:nvSpPr>
      <dsp:spPr>
        <a:xfrm>
          <a:off x="6071768" y="549689"/>
          <a:ext cx="2165900" cy="3119404"/>
        </a:xfrm>
        <a:prstGeom prst="roundRect">
          <a:avLst>
            <a:gd name="adj" fmla="val 10000"/>
          </a:avLst>
        </a:prstGeom>
        <a:solidFill>
          <a:schemeClr val="accent4"/>
        </a:solidFill>
        <a:ln w="222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ts val="0"/>
            </a:spcAft>
          </a:pPr>
          <a:r>
            <a:rPr lang="tr-TR" sz="1500" b="1" i="0" kern="1200" dirty="0">
              <a:solidFill>
                <a:schemeClr val="tx1"/>
              </a:solidFill>
            </a:rPr>
            <a:t>Yeni hazırlanan taslak planda, yılsonu izleme ve değerlendirme raporunun özet sonuçlarına yer verilir. Bu kısımda her hedef bazında ayrıntılı değerlendirmeler yapılmaz, yeni planın mevcut plandan temel farklılıkları ve bu farklılıkların nedenleri açıklanır.</a:t>
          </a:r>
        </a:p>
      </dsp:txBody>
      <dsp:txXfrm>
        <a:off x="6135205" y="613126"/>
        <a:ext cx="2039026" cy="2992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7EE45-1AFC-481E-BA4D-C7E002E3C9D4}">
      <dsp:nvSpPr>
        <dsp:cNvPr id="0" name=""/>
        <dsp:cNvSpPr/>
      </dsp:nvSpPr>
      <dsp:spPr>
        <a:xfrm>
          <a:off x="0" y="2834983"/>
          <a:ext cx="5679032" cy="620225"/>
        </a:xfrm>
        <a:prstGeom prst="rect">
          <a:avLst/>
        </a:prstGeom>
        <a:solidFill>
          <a:srgbClr val="00B050"/>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i="1" kern="1200"/>
            <a:t>Düzenleyici ve denetleyici kuruluşlar (Milli Eğitim Bakanlığı, YÖK, akreditasyon kuruluşları)</a:t>
          </a:r>
        </a:p>
      </dsp:txBody>
      <dsp:txXfrm>
        <a:off x="0" y="2834983"/>
        <a:ext cx="5679032" cy="620225"/>
      </dsp:txXfrm>
    </dsp:sp>
    <dsp:sp modelId="{C7854461-2B87-4EB5-A5FE-9E1BFA7F6799}">
      <dsp:nvSpPr>
        <dsp:cNvPr id="0" name=""/>
        <dsp:cNvSpPr/>
      </dsp:nvSpPr>
      <dsp:spPr>
        <a:xfrm rot="10800000">
          <a:off x="0" y="1890380"/>
          <a:ext cx="5679032" cy="953906"/>
        </a:xfrm>
        <a:prstGeom prst="upArrowCallout">
          <a:avLst/>
        </a:prstGeom>
        <a:solidFill>
          <a:schemeClr val="bg2">
            <a:lumMod val="2500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i="1" kern="1200"/>
            <a:t>Tedarikçiler (Üniversitenin ürün ve hizmet aldığı diğer kuruluşlar)</a:t>
          </a:r>
        </a:p>
      </dsp:txBody>
      <dsp:txXfrm rot="10800000">
        <a:off x="0" y="1890380"/>
        <a:ext cx="5679032" cy="619820"/>
      </dsp:txXfrm>
    </dsp:sp>
    <dsp:sp modelId="{39B02747-DB8B-4D71-B664-2F33D0082DFD}">
      <dsp:nvSpPr>
        <dsp:cNvPr id="0" name=""/>
        <dsp:cNvSpPr/>
      </dsp:nvSpPr>
      <dsp:spPr>
        <a:xfrm rot="10800000">
          <a:off x="0" y="945777"/>
          <a:ext cx="5679032" cy="953906"/>
        </a:xfrm>
        <a:prstGeom prst="upArrowCallout">
          <a:avLst/>
        </a:prstGeom>
        <a:solidFill>
          <a:schemeClr val="accent1">
            <a:hueOff val="0"/>
            <a:satOff val="0"/>
            <a:lumOff val="0"/>
            <a:alphaOff val="0"/>
          </a:schemeClr>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i="1" kern="1200" dirty="0"/>
            <a:t>Paydaşlar (Öğrenciler, kamu idareleri, iş dünyası, STK’lar vb.)</a:t>
          </a:r>
        </a:p>
      </dsp:txBody>
      <dsp:txXfrm rot="10800000">
        <a:off x="0" y="945777"/>
        <a:ext cx="5679032" cy="619820"/>
      </dsp:txXfrm>
    </dsp:sp>
    <dsp:sp modelId="{62CA564F-415F-4A3C-921B-84A2F489847B}">
      <dsp:nvSpPr>
        <dsp:cNvPr id="0" name=""/>
        <dsp:cNvSpPr/>
      </dsp:nvSpPr>
      <dsp:spPr>
        <a:xfrm rot="10800000">
          <a:off x="0" y="1"/>
          <a:ext cx="5679032" cy="953906"/>
        </a:xfrm>
        <a:prstGeom prst="upArrowCallout">
          <a:avLst/>
        </a:prstGeom>
        <a:solidFill>
          <a:srgbClr val="002060"/>
        </a:solid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i="1" kern="1200" dirty="0"/>
            <a:t>Rakipler (Üniversiteler)</a:t>
          </a:r>
        </a:p>
      </dsp:txBody>
      <dsp:txXfrm rot="10800000">
        <a:off x="0" y="1"/>
        <a:ext cx="5679032" cy="6198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63EB4-7191-4AE9-AC08-93469B1F9F10}" type="datetimeFigureOut">
              <a:rPr lang="tr-TR" smtClean="0"/>
              <a:t>10.10.2019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78AAC-FA9B-4596-B588-42A7AC613B07}" type="slidenum">
              <a:rPr lang="tr-TR" smtClean="0"/>
              <a:t>‹#›</a:t>
            </a:fld>
            <a:endParaRPr lang="tr-TR"/>
          </a:p>
        </p:txBody>
      </p:sp>
    </p:spTree>
    <p:extLst>
      <p:ext uri="{BB962C8B-B14F-4D97-AF65-F5344CB8AC3E}">
        <p14:creationId xmlns:p14="http://schemas.microsoft.com/office/powerpoint/2010/main" val="142493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 xmlns:a16="http://schemas.microsoft.com/office/drawing/2014/main" id="{1EA8B696-E73F-4743-A9A1-DF994F468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 xmlns:a16="http://schemas.microsoft.com/office/drawing/2014/main" id="{1CC35849-4930-457C-9615-87E07A3686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057F65D-B5BC-4136-92A0-CA335F8DD3A4}" type="datetimeFigureOut">
              <a:rPr lang="tr-TR" smtClean="0"/>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C34173A3-F562-4FA9-BCB1-2C57C7A7642C}" type="datetime1">
              <a:rPr lang="tr-TR" smtClean="0"/>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8576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A234955-1622-4814-8429-1F2BDCD4A22F}" type="datetime1">
              <a:rPr lang="tr-TR" smtClean="0"/>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0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6C680E62-AC74-4189-AE45-FD39599C0BED}" type="datetime1">
              <a:rPr lang="tr-TR" smtClean="0"/>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399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59B34A1-156B-4981-B22C-6153A59021F2}" type="datetime1">
              <a:rPr lang="tr-TR" smtClean="0"/>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6958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BBAB508-C6FC-4245-BBF6-6283CBD39F6F}" type="datetime1">
              <a:rPr lang="tr-TR" smtClean="0"/>
              <a:t>10.10.2019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61678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2D1E051-CB1C-401B-9A0C-86E84E562D5E}" type="datetime1">
              <a:rPr lang="tr-TR" smtClean="0"/>
              <a:t>10.10.2019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7882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6F35364-5367-4968-975D-AE0B0CAD6226}" type="datetime1">
              <a:rPr lang="tr-TR" smtClean="0"/>
              <a:t>10.10.2019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8137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8BC65C7-917A-48E1-ABBE-712BE6324943}" type="datetime1">
              <a:rPr lang="tr-TR" smtClean="0"/>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5932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057F65D-B5BC-4136-92A0-CA335F8DD3A4}" type="datetimeFigureOut">
              <a:rPr lang="tr-TR" smtClean="0"/>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F0349E7-BE24-4ADC-961F-A875F3F3152A}" type="datetime1">
              <a:rPr lang="tr-TR" smtClean="0"/>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82108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905A2348-5AD3-4BB0-9679-1E8B22D85DE3}" type="datetime1">
              <a:rPr lang="tr-TR" smtClean="0"/>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65358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382D272-089D-4EA1-8584-F2AE0F688BB4}" type="datetime1">
              <a:rPr lang="tr-TR" smtClean="0"/>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37268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a:xfrm>
            <a:off x="457200" y="6248400"/>
            <a:ext cx="2133600" cy="457200"/>
          </a:xfrm>
        </p:spPr>
        <p:txBody>
          <a:bodyPr/>
          <a:lstStyle>
            <a:lvl1pPr>
              <a:defRPr/>
            </a:lvl1pPr>
          </a:lstStyle>
          <a:p>
            <a:fld id="{AE472AF4-EF79-4E89-8410-A09356B67D5F}" type="datetime1">
              <a:rPr lang="tr-TR" smtClean="0"/>
              <a:t>10.10.2019</a:t>
            </a:fld>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2133600" cy="457200"/>
          </a:xfrm>
        </p:spPr>
        <p:txBody>
          <a:bodyPr/>
          <a:lstStyle>
            <a:lvl1pPr>
              <a:defRPr/>
            </a:lvl1pPr>
          </a:lstStyle>
          <a:p>
            <a:fld id="{D311A95B-8B58-4049-9BB8-B65174D74685}" type="slidenum">
              <a:rPr lang="tr-TR"/>
              <a:pPr/>
              <a:t>‹#›</a:t>
            </a:fld>
            <a:r>
              <a:rPr lang="tr-TR"/>
              <a:t>/64</a:t>
            </a:r>
          </a:p>
        </p:txBody>
      </p:sp>
    </p:spTree>
    <p:extLst>
      <p:ext uri="{BB962C8B-B14F-4D97-AF65-F5344CB8AC3E}">
        <p14:creationId xmlns:p14="http://schemas.microsoft.com/office/powerpoint/2010/main" val="159045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912938"/>
            <a:ext cx="6553200" cy="508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1176338" y="2565400"/>
            <a:ext cx="3744912"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5073650" y="2565400"/>
            <a:ext cx="3746500" cy="190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5073650" y="4621213"/>
            <a:ext cx="37465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14125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8">
            <a:extLst>
              <a:ext uri="{FF2B5EF4-FFF2-40B4-BE49-F238E27FC236}">
                <a16:creationId xmlns="" xmlns:a16="http://schemas.microsoft.com/office/drawing/2014/main" id="{F1D07349-B3E8-4C7A-B2B0-9B9FFE92965E}"/>
              </a:ext>
            </a:extLst>
          </p:cNvPr>
          <p:cNvSpPr>
            <a:spLocks/>
          </p:cNvSpPr>
          <p:nvPr/>
        </p:nvSpPr>
        <p:spPr bwMode="auto">
          <a:xfrm>
            <a:off x="-31750" y="4321175"/>
            <a:ext cx="1395413" cy="781050"/>
          </a:xfrm>
          <a:custGeom>
            <a:avLst/>
            <a:gdLst>
              <a:gd name="T0" fmla="*/ 2147483647 w 8042"/>
              <a:gd name="T1" fmla="*/ 2147483647 h 10000"/>
              <a:gd name="T2" fmla="*/ 2147483647 w 8042"/>
              <a:gd name="T3" fmla="*/ 2147483647 h 10000"/>
              <a:gd name="T4" fmla="*/ 2147483647 w 8042"/>
              <a:gd name="T5" fmla="*/ 2147483647 h 10000"/>
              <a:gd name="T6" fmla="*/ 2147483647 w 8042"/>
              <a:gd name="T7" fmla="*/ 2147483647 h 10000"/>
              <a:gd name="T8" fmla="*/ 2147483647 w 8042"/>
              <a:gd name="T9" fmla="*/ 2147483647 h 10000"/>
              <a:gd name="T10" fmla="*/ 2147483647 w 8042"/>
              <a:gd name="T11" fmla="*/ 2147483647 h 10000"/>
              <a:gd name="T12" fmla="*/ 2147483647 w 8042"/>
              <a:gd name="T13" fmla="*/ 2147483647 h 10000"/>
              <a:gd name="T14" fmla="*/ 2147483647 w 8042"/>
              <a:gd name="T15" fmla="*/ 2147483647 h 10000"/>
              <a:gd name="T16" fmla="*/ 2147483647 w 8042"/>
              <a:gd name="T17" fmla="*/ 0 h 10000"/>
              <a:gd name="T18" fmla="*/ 0 w 8042"/>
              <a:gd name="T19" fmla="*/ 2147483647 h 10000"/>
              <a:gd name="T20" fmla="*/ 2147483647 w 8042"/>
              <a:gd name="T21" fmla="*/ 214748364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5" name="Date Placeholder 3">
            <a:extLst>
              <a:ext uri="{FF2B5EF4-FFF2-40B4-BE49-F238E27FC236}">
                <a16:creationId xmlns="" xmlns:a16="http://schemas.microsoft.com/office/drawing/2014/main" id="{0B4FC4D9-F23D-4A3F-89ED-E45A0EAF7C68}"/>
              </a:ext>
            </a:extLst>
          </p:cNvPr>
          <p:cNvSpPr>
            <a:spLocks noGrp="1"/>
          </p:cNvSpPr>
          <p:nvPr>
            <p:ph type="dt" sz="half" idx="10"/>
          </p:nvPr>
        </p:nvSpPr>
        <p:spPr/>
        <p:txBody>
          <a:bodyPr/>
          <a:lstStyle>
            <a:lvl1pPr>
              <a:defRPr/>
            </a:lvl1pPr>
          </a:lstStyle>
          <a:p>
            <a:pPr>
              <a:defRPr/>
            </a:pPr>
            <a:fld id="{78C7F39D-9778-4702-877C-4766D8243D61}"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8E7F2D60-65A0-441D-82BB-613D0CC94A79}"/>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448B2A62-BDC1-45EE-91F8-36535BCEEC59}"/>
              </a:ext>
            </a:extLst>
          </p:cNvPr>
          <p:cNvSpPr>
            <a:spLocks noGrp="1"/>
          </p:cNvSpPr>
          <p:nvPr>
            <p:ph type="sldNum" sz="quarter" idx="12"/>
          </p:nvPr>
        </p:nvSpPr>
        <p:spPr>
          <a:xfrm>
            <a:off x="423863" y="4529138"/>
            <a:ext cx="584200" cy="365125"/>
          </a:xfrm>
        </p:spPr>
        <p:txBody>
          <a:bodyPr/>
          <a:lstStyle>
            <a:lvl1pPr>
              <a:defRPr/>
            </a:lvl1pPr>
          </a:lstStyle>
          <a:p>
            <a:fld id="{05E8BDB2-48DF-491D-A72D-BB139A8AE91E}" type="slidenum">
              <a:rPr lang="tr-TR" altLang="tr-TR"/>
              <a:pPr/>
              <a:t>‹#›</a:t>
            </a:fld>
            <a:endParaRPr lang="tr-TR" altLang="tr-TR"/>
          </a:p>
        </p:txBody>
      </p:sp>
    </p:spTree>
    <p:extLst>
      <p:ext uri="{BB962C8B-B14F-4D97-AF65-F5344CB8AC3E}">
        <p14:creationId xmlns:p14="http://schemas.microsoft.com/office/powerpoint/2010/main" val="218067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36787A5E-E7A4-4FFA-BD36-FC79A9133A55}"/>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5201" y="624110"/>
            <a:ext cx="6589199"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 xmlns:a16="http://schemas.microsoft.com/office/drawing/2014/main" id="{D5CA9EEE-A770-4B1B-A507-CA199873DDE5}"/>
              </a:ext>
            </a:extLst>
          </p:cNvPr>
          <p:cNvSpPr>
            <a:spLocks noGrp="1"/>
          </p:cNvSpPr>
          <p:nvPr>
            <p:ph type="dt" sz="half" idx="10"/>
          </p:nvPr>
        </p:nvSpPr>
        <p:spPr/>
        <p:txBody>
          <a:bodyPr/>
          <a:lstStyle>
            <a:lvl1pPr>
              <a:defRPr/>
            </a:lvl1pPr>
          </a:lstStyle>
          <a:p>
            <a:pPr>
              <a:defRPr/>
            </a:pPr>
            <a:fld id="{8D4D909B-CC36-41E7-81B3-BC893B037350}"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44E64781-72D9-43C4-B901-1359578AC83D}"/>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43A2F8BA-F21D-4C86-849F-11E7CC211030}"/>
              </a:ext>
            </a:extLst>
          </p:cNvPr>
          <p:cNvSpPr>
            <a:spLocks noGrp="1"/>
          </p:cNvSpPr>
          <p:nvPr>
            <p:ph type="sldNum" sz="quarter" idx="12"/>
          </p:nvPr>
        </p:nvSpPr>
        <p:spPr/>
        <p:txBody>
          <a:bodyPr/>
          <a:lstStyle>
            <a:lvl1pPr>
              <a:defRPr/>
            </a:lvl1pPr>
          </a:lstStyle>
          <a:p>
            <a:fld id="{64CF417B-78D2-4AE8-873A-026339FA69EC}" type="slidenum">
              <a:rPr lang="tr-TR" altLang="tr-TR"/>
              <a:pPr/>
              <a:t>‹#›</a:t>
            </a:fld>
            <a:endParaRPr lang="tr-TR" altLang="tr-TR"/>
          </a:p>
        </p:txBody>
      </p:sp>
    </p:spTree>
    <p:extLst>
      <p:ext uri="{BB962C8B-B14F-4D97-AF65-F5344CB8AC3E}">
        <p14:creationId xmlns:p14="http://schemas.microsoft.com/office/powerpoint/2010/main" val="175182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C053934C-A659-4CC5-B6EA-9621532931B0}"/>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5" name="Date Placeholder 3">
            <a:extLst>
              <a:ext uri="{FF2B5EF4-FFF2-40B4-BE49-F238E27FC236}">
                <a16:creationId xmlns="" xmlns:a16="http://schemas.microsoft.com/office/drawing/2014/main" id="{76A1EF26-A6C0-43DA-862E-BC78FEC5E639}"/>
              </a:ext>
            </a:extLst>
          </p:cNvPr>
          <p:cNvSpPr>
            <a:spLocks noGrp="1"/>
          </p:cNvSpPr>
          <p:nvPr>
            <p:ph type="dt" sz="half" idx="10"/>
          </p:nvPr>
        </p:nvSpPr>
        <p:spPr/>
        <p:txBody>
          <a:bodyPr/>
          <a:lstStyle>
            <a:lvl1pPr>
              <a:defRPr/>
            </a:lvl1pPr>
          </a:lstStyle>
          <a:p>
            <a:pPr>
              <a:defRPr/>
            </a:pPr>
            <a:fld id="{C44729EB-9DB0-4AE5-AD5F-815F00EF8562}"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D06D5949-37C8-45DA-9958-EAC99A589883}"/>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2E52EA94-6E98-4465-9FDC-EEEFE7D469C5}"/>
              </a:ext>
            </a:extLst>
          </p:cNvPr>
          <p:cNvSpPr>
            <a:spLocks noGrp="1"/>
          </p:cNvSpPr>
          <p:nvPr>
            <p:ph type="sldNum" sz="quarter" idx="12"/>
          </p:nvPr>
        </p:nvSpPr>
        <p:spPr>
          <a:xfrm>
            <a:off x="511175" y="3244850"/>
            <a:ext cx="585788" cy="365125"/>
          </a:xfrm>
        </p:spPr>
        <p:txBody>
          <a:bodyPr/>
          <a:lstStyle>
            <a:lvl1pPr>
              <a:defRPr/>
            </a:lvl1pPr>
          </a:lstStyle>
          <a:p>
            <a:fld id="{EAA91042-CB1C-4CFB-A211-ED55953D575F}" type="slidenum">
              <a:rPr lang="tr-TR" altLang="tr-TR"/>
              <a:pPr/>
              <a:t>‹#›</a:t>
            </a:fld>
            <a:endParaRPr lang="tr-TR" altLang="tr-TR"/>
          </a:p>
        </p:txBody>
      </p:sp>
    </p:spTree>
    <p:extLst>
      <p:ext uri="{BB962C8B-B14F-4D97-AF65-F5344CB8AC3E}">
        <p14:creationId xmlns:p14="http://schemas.microsoft.com/office/powerpoint/2010/main" val="3954879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8D70C931-CF0F-4743-B737-479EDB516A49}"/>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a:extLst>
              <a:ext uri="{FF2B5EF4-FFF2-40B4-BE49-F238E27FC236}">
                <a16:creationId xmlns="" xmlns:a16="http://schemas.microsoft.com/office/drawing/2014/main" id="{91B321D7-270D-4857-9D60-BC973C970C3D}"/>
              </a:ext>
            </a:extLst>
          </p:cNvPr>
          <p:cNvSpPr>
            <a:spLocks noGrp="1"/>
          </p:cNvSpPr>
          <p:nvPr>
            <p:ph type="dt" sz="half" idx="10"/>
          </p:nvPr>
        </p:nvSpPr>
        <p:spPr/>
        <p:txBody>
          <a:bodyPr/>
          <a:lstStyle>
            <a:lvl1pPr>
              <a:defRPr/>
            </a:lvl1pPr>
          </a:lstStyle>
          <a:p>
            <a:pPr>
              <a:defRPr/>
            </a:pPr>
            <a:fld id="{3745514F-F747-4DD1-877B-670C793D7B7C}" type="datetimeFigureOut">
              <a:rPr lang="tr-TR"/>
              <a:pPr>
                <a:defRPr/>
              </a:pPr>
              <a:t>10.10.2019</a:t>
            </a:fld>
            <a:endParaRPr lang="tr-TR"/>
          </a:p>
        </p:txBody>
      </p:sp>
      <p:sp>
        <p:nvSpPr>
          <p:cNvPr id="7" name="Footer Placeholder 5">
            <a:extLst>
              <a:ext uri="{FF2B5EF4-FFF2-40B4-BE49-F238E27FC236}">
                <a16:creationId xmlns="" xmlns:a16="http://schemas.microsoft.com/office/drawing/2014/main" id="{8CFCE3E9-F07D-4D77-AFA5-E9EC9C6F774A}"/>
              </a:ext>
            </a:extLst>
          </p:cNvPr>
          <p:cNvSpPr>
            <a:spLocks noGrp="1"/>
          </p:cNvSpPr>
          <p:nvPr>
            <p:ph type="ftr" sz="quarter" idx="11"/>
          </p:nvPr>
        </p:nvSpPr>
        <p:spPr/>
        <p:txBody>
          <a:bodyPr/>
          <a:lstStyle>
            <a:lvl1pPr>
              <a:defRPr/>
            </a:lvl1pPr>
          </a:lstStyle>
          <a:p>
            <a:pPr>
              <a:defRPr/>
            </a:pPr>
            <a:endParaRPr lang="tr-TR"/>
          </a:p>
        </p:txBody>
      </p:sp>
      <p:sp>
        <p:nvSpPr>
          <p:cNvPr id="9" name="Slide Number Placeholder 5">
            <a:extLst>
              <a:ext uri="{FF2B5EF4-FFF2-40B4-BE49-F238E27FC236}">
                <a16:creationId xmlns="" xmlns:a16="http://schemas.microsoft.com/office/drawing/2014/main" id="{B62C9E21-013E-4AA6-88FD-5200D92482D7}"/>
              </a:ext>
            </a:extLst>
          </p:cNvPr>
          <p:cNvSpPr>
            <a:spLocks noGrp="1"/>
          </p:cNvSpPr>
          <p:nvPr>
            <p:ph type="sldNum" sz="quarter" idx="12"/>
          </p:nvPr>
        </p:nvSpPr>
        <p:spPr/>
        <p:txBody>
          <a:bodyPr/>
          <a:lstStyle>
            <a:lvl1pPr>
              <a:defRPr/>
            </a:lvl1pPr>
          </a:lstStyle>
          <a:p>
            <a:fld id="{98C50049-2612-4167-A5EE-7E34402C771B}" type="slidenum">
              <a:rPr lang="tr-TR" altLang="tr-TR"/>
              <a:pPr/>
              <a:t>‹#›</a:t>
            </a:fld>
            <a:endParaRPr lang="tr-TR" altLang="tr-TR"/>
          </a:p>
        </p:txBody>
      </p:sp>
    </p:spTree>
    <p:extLst>
      <p:ext uri="{BB962C8B-B14F-4D97-AF65-F5344CB8AC3E}">
        <p14:creationId xmlns:p14="http://schemas.microsoft.com/office/powerpoint/2010/main" val="3053951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AA39EF7D-F1E9-4EE5-9CDE-EA4C8FC2A1E4}"/>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a:extLst>
              <a:ext uri="{FF2B5EF4-FFF2-40B4-BE49-F238E27FC236}">
                <a16:creationId xmlns="" xmlns:a16="http://schemas.microsoft.com/office/drawing/2014/main" id="{248C4365-8368-427F-A4A3-252C7D58A1EB}"/>
              </a:ext>
            </a:extLst>
          </p:cNvPr>
          <p:cNvSpPr>
            <a:spLocks noGrp="1"/>
          </p:cNvSpPr>
          <p:nvPr>
            <p:ph type="dt" sz="half" idx="10"/>
          </p:nvPr>
        </p:nvSpPr>
        <p:spPr/>
        <p:txBody>
          <a:bodyPr/>
          <a:lstStyle>
            <a:lvl1pPr>
              <a:defRPr/>
            </a:lvl1pPr>
          </a:lstStyle>
          <a:p>
            <a:pPr>
              <a:defRPr/>
            </a:pPr>
            <a:fld id="{87463C1C-66DD-441C-BE70-A2E97DA6A2A2}" type="datetimeFigureOut">
              <a:rPr lang="tr-TR"/>
              <a:pPr>
                <a:defRPr/>
              </a:pPr>
              <a:t>10.10.2019</a:t>
            </a:fld>
            <a:endParaRPr lang="tr-TR"/>
          </a:p>
        </p:txBody>
      </p:sp>
      <p:sp>
        <p:nvSpPr>
          <p:cNvPr id="9" name="Footer Placeholder 7">
            <a:extLst>
              <a:ext uri="{FF2B5EF4-FFF2-40B4-BE49-F238E27FC236}">
                <a16:creationId xmlns="" xmlns:a16="http://schemas.microsoft.com/office/drawing/2014/main" id="{8EB3B82E-E268-48E7-8BDE-E4663B037182}"/>
              </a:ext>
            </a:extLst>
          </p:cNvPr>
          <p:cNvSpPr>
            <a:spLocks noGrp="1"/>
          </p:cNvSpPr>
          <p:nvPr>
            <p:ph type="ftr" sz="quarter" idx="11"/>
          </p:nvPr>
        </p:nvSpPr>
        <p:spPr/>
        <p:txBody>
          <a:bodyPr/>
          <a:lstStyle>
            <a:lvl1pPr>
              <a:defRPr/>
            </a:lvl1pPr>
          </a:lstStyle>
          <a:p>
            <a:pPr>
              <a:defRPr/>
            </a:pPr>
            <a:endParaRPr lang="tr-TR"/>
          </a:p>
        </p:txBody>
      </p:sp>
      <p:sp>
        <p:nvSpPr>
          <p:cNvPr id="11" name="Slide Number Placeholder 5">
            <a:extLst>
              <a:ext uri="{FF2B5EF4-FFF2-40B4-BE49-F238E27FC236}">
                <a16:creationId xmlns="" xmlns:a16="http://schemas.microsoft.com/office/drawing/2014/main" id="{0D22D608-9EA8-4D67-AB13-EB47BC503816}"/>
              </a:ext>
            </a:extLst>
          </p:cNvPr>
          <p:cNvSpPr>
            <a:spLocks noGrp="1"/>
          </p:cNvSpPr>
          <p:nvPr>
            <p:ph type="sldNum" sz="quarter" idx="12"/>
          </p:nvPr>
        </p:nvSpPr>
        <p:spPr/>
        <p:txBody>
          <a:bodyPr/>
          <a:lstStyle>
            <a:lvl1pPr>
              <a:defRPr/>
            </a:lvl1pPr>
          </a:lstStyle>
          <a:p>
            <a:fld id="{AE0399D0-0693-4F36-AA1E-C630321CC6F7}" type="slidenum">
              <a:rPr lang="tr-TR" altLang="tr-TR"/>
              <a:pPr/>
              <a:t>‹#›</a:t>
            </a:fld>
            <a:endParaRPr lang="tr-TR" altLang="tr-TR"/>
          </a:p>
        </p:txBody>
      </p:sp>
    </p:spTree>
    <p:extLst>
      <p:ext uri="{BB962C8B-B14F-4D97-AF65-F5344CB8AC3E}">
        <p14:creationId xmlns:p14="http://schemas.microsoft.com/office/powerpoint/2010/main" val="49989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057F65D-B5BC-4136-92A0-CA335F8DD3A4}" type="datetimeFigureOut">
              <a:rPr lang="tr-TR" smtClean="0"/>
              <a:t>10.10.2019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0205C0-5C48-4697-839D-FF6FEDD50F25}"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ABF3E18E-7BB2-4645-89D0-00429F6DCED7}"/>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5200" y="624110"/>
            <a:ext cx="6589200" cy="1280890"/>
          </a:xfrm>
        </p:spPr>
        <p:txBody>
          <a:bodyPr/>
          <a:lstStyle/>
          <a:p>
            <a:r>
              <a:rPr lang="tr-TR"/>
              <a:t>Asıl başlık stili için tıklatın</a:t>
            </a:r>
            <a:endParaRPr lang="en-US" dirty="0"/>
          </a:p>
        </p:txBody>
      </p:sp>
      <p:sp>
        <p:nvSpPr>
          <p:cNvPr id="4" name="Date Placeholder 2">
            <a:extLst>
              <a:ext uri="{FF2B5EF4-FFF2-40B4-BE49-F238E27FC236}">
                <a16:creationId xmlns="" xmlns:a16="http://schemas.microsoft.com/office/drawing/2014/main" id="{1886A7F1-3778-444F-8C0E-505948CB37E6}"/>
              </a:ext>
            </a:extLst>
          </p:cNvPr>
          <p:cNvSpPr>
            <a:spLocks noGrp="1"/>
          </p:cNvSpPr>
          <p:nvPr>
            <p:ph type="dt" sz="half" idx="10"/>
          </p:nvPr>
        </p:nvSpPr>
        <p:spPr/>
        <p:txBody>
          <a:bodyPr/>
          <a:lstStyle>
            <a:lvl1pPr>
              <a:defRPr/>
            </a:lvl1pPr>
          </a:lstStyle>
          <a:p>
            <a:pPr>
              <a:defRPr/>
            </a:pPr>
            <a:fld id="{25942685-40C6-4320-8961-E5D52504644C}" type="datetimeFigureOut">
              <a:rPr lang="tr-TR"/>
              <a:pPr>
                <a:defRPr/>
              </a:pPr>
              <a:t>10.10.2019</a:t>
            </a:fld>
            <a:endParaRPr lang="tr-TR"/>
          </a:p>
        </p:txBody>
      </p:sp>
      <p:sp>
        <p:nvSpPr>
          <p:cNvPr id="5" name="Footer Placeholder 3">
            <a:extLst>
              <a:ext uri="{FF2B5EF4-FFF2-40B4-BE49-F238E27FC236}">
                <a16:creationId xmlns="" xmlns:a16="http://schemas.microsoft.com/office/drawing/2014/main" id="{089F575B-22E7-4A88-8D44-14E64BB87BDD}"/>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4">
            <a:extLst>
              <a:ext uri="{FF2B5EF4-FFF2-40B4-BE49-F238E27FC236}">
                <a16:creationId xmlns="" xmlns:a16="http://schemas.microsoft.com/office/drawing/2014/main" id="{7B804760-04A3-46C6-A824-F580559ACE14}"/>
              </a:ext>
            </a:extLst>
          </p:cNvPr>
          <p:cNvSpPr>
            <a:spLocks noGrp="1"/>
          </p:cNvSpPr>
          <p:nvPr>
            <p:ph type="sldNum" sz="quarter" idx="12"/>
          </p:nvPr>
        </p:nvSpPr>
        <p:spPr/>
        <p:txBody>
          <a:bodyPr/>
          <a:lstStyle>
            <a:lvl1pPr>
              <a:defRPr/>
            </a:lvl1pPr>
          </a:lstStyle>
          <a:p>
            <a:fld id="{7514928F-3721-4045-9FE1-AE0DFE1835DB}" type="slidenum">
              <a:rPr lang="tr-TR" altLang="tr-TR"/>
              <a:pPr/>
              <a:t>‹#›</a:t>
            </a:fld>
            <a:endParaRPr lang="tr-TR" altLang="tr-TR"/>
          </a:p>
        </p:txBody>
      </p:sp>
    </p:spTree>
    <p:extLst>
      <p:ext uri="{BB962C8B-B14F-4D97-AF65-F5344CB8AC3E}">
        <p14:creationId xmlns:p14="http://schemas.microsoft.com/office/powerpoint/2010/main" val="387717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653AAC9F-D0DB-4FB0-BD44-CD786F7F6623}"/>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 name="Date Placeholder 1">
            <a:extLst>
              <a:ext uri="{FF2B5EF4-FFF2-40B4-BE49-F238E27FC236}">
                <a16:creationId xmlns="" xmlns:a16="http://schemas.microsoft.com/office/drawing/2014/main" id="{0197D643-D1D5-4D2E-8DEC-8CAD313C9619}"/>
              </a:ext>
            </a:extLst>
          </p:cNvPr>
          <p:cNvSpPr>
            <a:spLocks noGrp="1"/>
          </p:cNvSpPr>
          <p:nvPr>
            <p:ph type="dt" sz="half" idx="10"/>
          </p:nvPr>
        </p:nvSpPr>
        <p:spPr/>
        <p:txBody>
          <a:bodyPr/>
          <a:lstStyle>
            <a:lvl1pPr>
              <a:defRPr/>
            </a:lvl1pPr>
          </a:lstStyle>
          <a:p>
            <a:pPr>
              <a:defRPr/>
            </a:pPr>
            <a:fld id="{4249331B-D5C8-400D-8BB8-604966F3556F}" type="datetimeFigureOut">
              <a:rPr lang="tr-TR"/>
              <a:pPr>
                <a:defRPr/>
              </a:pPr>
              <a:t>10.10.2019</a:t>
            </a:fld>
            <a:endParaRPr lang="tr-TR"/>
          </a:p>
        </p:txBody>
      </p:sp>
      <p:sp>
        <p:nvSpPr>
          <p:cNvPr id="4" name="Footer Placeholder 2">
            <a:extLst>
              <a:ext uri="{FF2B5EF4-FFF2-40B4-BE49-F238E27FC236}">
                <a16:creationId xmlns="" xmlns:a16="http://schemas.microsoft.com/office/drawing/2014/main" id="{C197A1FA-7CE4-48F2-BE08-539E726409B9}"/>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3">
            <a:extLst>
              <a:ext uri="{FF2B5EF4-FFF2-40B4-BE49-F238E27FC236}">
                <a16:creationId xmlns="" xmlns:a16="http://schemas.microsoft.com/office/drawing/2014/main" id="{9926A1FF-A3C8-427A-8841-BAFF9DC0C787}"/>
              </a:ext>
            </a:extLst>
          </p:cNvPr>
          <p:cNvSpPr>
            <a:spLocks noGrp="1"/>
          </p:cNvSpPr>
          <p:nvPr>
            <p:ph type="sldNum" sz="quarter" idx="12"/>
          </p:nvPr>
        </p:nvSpPr>
        <p:spPr/>
        <p:txBody>
          <a:bodyPr/>
          <a:lstStyle>
            <a:lvl1pPr>
              <a:defRPr/>
            </a:lvl1pPr>
          </a:lstStyle>
          <a:p>
            <a:fld id="{C9A0982C-F139-42F3-B264-29DBDED60A81}" type="slidenum">
              <a:rPr lang="tr-TR" altLang="tr-TR"/>
              <a:pPr/>
              <a:t>‹#›</a:t>
            </a:fld>
            <a:endParaRPr lang="tr-TR" altLang="tr-TR"/>
          </a:p>
        </p:txBody>
      </p:sp>
    </p:spTree>
    <p:extLst>
      <p:ext uri="{BB962C8B-B14F-4D97-AF65-F5344CB8AC3E}">
        <p14:creationId xmlns:p14="http://schemas.microsoft.com/office/powerpoint/2010/main" val="131742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4C38DE0-D1FE-427B-BA21-1DCE375E63EB}"/>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Date Placeholder 4">
            <a:extLst>
              <a:ext uri="{FF2B5EF4-FFF2-40B4-BE49-F238E27FC236}">
                <a16:creationId xmlns="" xmlns:a16="http://schemas.microsoft.com/office/drawing/2014/main" id="{B2993317-F28F-4CD1-BCA6-2D2C19F34497}"/>
              </a:ext>
            </a:extLst>
          </p:cNvPr>
          <p:cNvSpPr>
            <a:spLocks noGrp="1"/>
          </p:cNvSpPr>
          <p:nvPr>
            <p:ph type="dt" sz="half" idx="10"/>
          </p:nvPr>
        </p:nvSpPr>
        <p:spPr/>
        <p:txBody>
          <a:bodyPr/>
          <a:lstStyle>
            <a:lvl1pPr>
              <a:defRPr/>
            </a:lvl1pPr>
          </a:lstStyle>
          <a:p>
            <a:pPr>
              <a:defRPr/>
            </a:pPr>
            <a:fld id="{291C9267-FDBD-4ABA-AB94-20C40361E27B}" type="datetimeFigureOut">
              <a:rPr lang="tr-TR"/>
              <a:pPr>
                <a:defRPr/>
              </a:pPr>
              <a:t>10.10.2019</a:t>
            </a:fld>
            <a:endParaRPr lang="tr-TR"/>
          </a:p>
        </p:txBody>
      </p:sp>
      <p:sp>
        <p:nvSpPr>
          <p:cNvPr id="7" name="Footer Placeholder 5">
            <a:extLst>
              <a:ext uri="{FF2B5EF4-FFF2-40B4-BE49-F238E27FC236}">
                <a16:creationId xmlns="" xmlns:a16="http://schemas.microsoft.com/office/drawing/2014/main" id="{7BCAA115-B797-47C0-8FC3-D28E59F05606}"/>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6">
            <a:extLst>
              <a:ext uri="{FF2B5EF4-FFF2-40B4-BE49-F238E27FC236}">
                <a16:creationId xmlns="" xmlns:a16="http://schemas.microsoft.com/office/drawing/2014/main" id="{1134A321-EC05-47C9-AF2A-706CCE6B60FF}"/>
              </a:ext>
            </a:extLst>
          </p:cNvPr>
          <p:cNvSpPr>
            <a:spLocks noGrp="1"/>
          </p:cNvSpPr>
          <p:nvPr>
            <p:ph type="sldNum" sz="quarter" idx="12"/>
          </p:nvPr>
        </p:nvSpPr>
        <p:spPr/>
        <p:txBody>
          <a:bodyPr/>
          <a:lstStyle>
            <a:lvl1pPr>
              <a:defRPr/>
            </a:lvl1pPr>
          </a:lstStyle>
          <a:p>
            <a:fld id="{2A7B0845-1C3C-4753-AEC2-52159B18527F}" type="slidenum">
              <a:rPr lang="tr-TR" altLang="tr-TR"/>
              <a:pPr/>
              <a:t>‹#›</a:t>
            </a:fld>
            <a:endParaRPr lang="tr-TR" altLang="tr-TR"/>
          </a:p>
        </p:txBody>
      </p:sp>
    </p:spTree>
    <p:extLst>
      <p:ext uri="{BB962C8B-B14F-4D97-AF65-F5344CB8AC3E}">
        <p14:creationId xmlns:p14="http://schemas.microsoft.com/office/powerpoint/2010/main" val="526489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EE1806BC-48BE-46CD-8E35-2969361F2E2F}"/>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Date Placeholder 4">
            <a:extLst>
              <a:ext uri="{FF2B5EF4-FFF2-40B4-BE49-F238E27FC236}">
                <a16:creationId xmlns="" xmlns:a16="http://schemas.microsoft.com/office/drawing/2014/main" id="{681348F5-4213-4270-A8FD-19ED2F248F42}"/>
              </a:ext>
            </a:extLst>
          </p:cNvPr>
          <p:cNvSpPr>
            <a:spLocks noGrp="1"/>
          </p:cNvSpPr>
          <p:nvPr>
            <p:ph type="dt" sz="half" idx="10"/>
          </p:nvPr>
        </p:nvSpPr>
        <p:spPr/>
        <p:txBody>
          <a:bodyPr/>
          <a:lstStyle>
            <a:lvl1pPr>
              <a:defRPr/>
            </a:lvl1pPr>
          </a:lstStyle>
          <a:p>
            <a:pPr>
              <a:defRPr/>
            </a:pPr>
            <a:fld id="{D5D457DA-08AA-406D-8E78-76DA93B62962}" type="datetimeFigureOut">
              <a:rPr lang="tr-TR"/>
              <a:pPr>
                <a:defRPr/>
              </a:pPr>
              <a:t>10.10.2019</a:t>
            </a:fld>
            <a:endParaRPr lang="tr-TR"/>
          </a:p>
        </p:txBody>
      </p:sp>
      <p:sp>
        <p:nvSpPr>
          <p:cNvPr id="7" name="Footer Placeholder 5">
            <a:extLst>
              <a:ext uri="{FF2B5EF4-FFF2-40B4-BE49-F238E27FC236}">
                <a16:creationId xmlns="" xmlns:a16="http://schemas.microsoft.com/office/drawing/2014/main" id="{27B01663-0983-4E7D-AB0D-C9149C0947C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B2AE19D9-C333-44C3-B832-ACFEDDF2FD7B}"/>
              </a:ext>
            </a:extLst>
          </p:cNvPr>
          <p:cNvSpPr>
            <a:spLocks noGrp="1"/>
          </p:cNvSpPr>
          <p:nvPr>
            <p:ph type="sldNum" sz="quarter" idx="12"/>
          </p:nvPr>
        </p:nvSpPr>
        <p:spPr>
          <a:xfrm>
            <a:off x="511175" y="4983163"/>
            <a:ext cx="585788" cy="365125"/>
          </a:xfrm>
        </p:spPr>
        <p:txBody>
          <a:bodyPr/>
          <a:lstStyle>
            <a:lvl1pPr>
              <a:defRPr/>
            </a:lvl1pPr>
          </a:lstStyle>
          <a:p>
            <a:fld id="{31173EF8-100D-4FB1-9EA8-79952304CBED}" type="slidenum">
              <a:rPr lang="tr-TR" altLang="tr-TR"/>
              <a:pPr/>
              <a:t>‹#›</a:t>
            </a:fld>
            <a:endParaRPr lang="tr-TR" altLang="tr-TR"/>
          </a:p>
        </p:txBody>
      </p:sp>
    </p:spTree>
    <p:extLst>
      <p:ext uri="{BB962C8B-B14F-4D97-AF65-F5344CB8AC3E}">
        <p14:creationId xmlns:p14="http://schemas.microsoft.com/office/powerpoint/2010/main" val="273266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0A7D34BC-7CBA-4E19-9EF5-CD7832448E5B}"/>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5" name="Date Placeholder 3">
            <a:extLst>
              <a:ext uri="{FF2B5EF4-FFF2-40B4-BE49-F238E27FC236}">
                <a16:creationId xmlns="" xmlns:a16="http://schemas.microsoft.com/office/drawing/2014/main" id="{C0EE4F50-2FE8-44BF-9827-B5D00280CA73}"/>
              </a:ext>
            </a:extLst>
          </p:cNvPr>
          <p:cNvSpPr>
            <a:spLocks noGrp="1"/>
          </p:cNvSpPr>
          <p:nvPr>
            <p:ph type="dt" sz="half" idx="10"/>
          </p:nvPr>
        </p:nvSpPr>
        <p:spPr/>
        <p:txBody>
          <a:bodyPr/>
          <a:lstStyle>
            <a:lvl1pPr>
              <a:defRPr/>
            </a:lvl1pPr>
          </a:lstStyle>
          <a:p>
            <a:pPr>
              <a:defRPr/>
            </a:pPr>
            <a:fld id="{4DA9AC56-8C2E-4B59-AF89-22FAA12384B5}"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93DBE056-1183-46B2-BE1B-2511A26CB5B4}"/>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406BAB4B-7DFC-4749-BA23-DA349D77E9A2}"/>
              </a:ext>
            </a:extLst>
          </p:cNvPr>
          <p:cNvSpPr>
            <a:spLocks noGrp="1"/>
          </p:cNvSpPr>
          <p:nvPr>
            <p:ph type="sldNum" sz="quarter" idx="12"/>
          </p:nvPr>
        </p:nvSpPr>
        <p:spPr>
          <a:xfrm>
            <a:off x="511175" y="3244850"/>
            <a:ext cx="585788" cy="365125"/>
          </a:xfrm>
        </p:spPr>
        <p:txBody>
          <a:bodyPr/>
          <a:lstStyle>
            <a:lvl1pPr>
              <a:defRPr/>
            </a:lvl1pPr>
          </a:lstStyle>
          <a:p>
            <a:fld id="{BCFDCD01-6724-45D8-991F-AA617DD8EC70}" type="slidenum">
              <a:rPr lang="tr-TR" altLang="tr-TR"/>
              <a:pPr/>
              <a:t>‹#›</a:t>
            </a:fld>
            <a:endParaRPr lang="tr-TR" altLang="tr-TR"/>
          </a:p>
        </p:txBody>
      </p:sp>
    </p:spTree>
    <p:extLst>
      <p:ext uri="{BB962C8B-B14F-4D97-AF65-F5344CB8AC3E}">
        <p14:creationId xmlns:p14="http://schemas.microsoft.com/office/powerpoint/2010/main" val="434794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5F93411F-DB1B-4FFD-97EB-29BCBC5191C9}"/>
              </a:ext>
            </a:extLst>
          </p:cNvPr>
          <p:cNvSpPr>
            <a:spLocks/>
          </p:cNvSpPr>
          <p:nvPr/>
        </p:nvSpPr>
        <p:spPr bwMode="auto">
          <a:xfrm flipV="1">
            <a:off x="0" y="3167063"/>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TextBox 13">
            <a:extLst>
              <a:ext uri="{FF2B5EF4-FFF2-40B4-BE49-F238E27FC236}">
                <a16:creationId xmlns="" xmlns:a16="http://schemas.microsoft.com/office/drawing/2014/main" id="{3E71AE6F-E80A-4A14-A05E-0DF14B6119E5}"/>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7" name="TextBox 14">
            <a:extLst>
              <a:ext uri="{FF2B5EF4-FFF2-40B4-BE49-F238E27FC236}">
                <a16:creationId xmlns="" xmlns:a16="http://schemas.microsoft.com/office/drawing/2014/main" id="{FDA31C72-80A1-4668-9D06-1117BB93E035}"/>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8" name="Date Placeholder 3">
            <a:extLst>
              <a:ext uri="{FF2B5EF4-FFF2-40B4-BE49-F238E27FC236}">
                <a16:creationId xmlns="" xmlns:a16="http://schemas.microsoft.com/office/drawing/2014/main" id="{28B2CE00-0481-413F-AD79-26578B8EA470}"/>
              </a:ext>
            </a:extLst>
          </p:cNvPr>
          <p:cNvSpPr>
            <a:spLocks noGrp="1"/>
          </p:cNvSpPr>
          <p:nvPr>
            <p:ph type="dt" sz="half" idx="14"/>
          </p:nvPr>
        </p:nvSpPr>
        <p:spPr/>
        <p:txBody>
          <a:bodyPr/>
          <a:lstStyle>
            <a:lvl1pPr>
              <a:defRPr/>
            </a:lvl1pPr>
          </a:lstStyle>
          <a:p>
            <a:pPr>
              <a:defRPr/>
            </a:pPr>
            <a:fld id="{FE905C8C-7715-4A23-B606-9CE01EF4304B}" type="datetimeFigureOut">
              <a:rPr lang="tr-TR"/>
              <a:pPr>
                <a:defRPr/>
              </a:pPr>
              <a:t>10.10.2019</a:t>
            </a:fld>
            <a:endParaRPr lang="tr-TR"/>
          </a:p>
        </p:txBody>
      </p:sp>
      <p:sp>
        <p:nvSpPr>
          <p:cNvPr id="9" name="Footer Placeholder 4">
            <a:extLst>
              <a:ext uri="{FF2B5EF4-FFF2-40B4-BE49-F238E27FC236}">
                <a16:creationId xmlns="" xmlns:a16="http://schemas.microsoft.com/office/drawing/2014/main" id="{80B374E9-8DFD-4AF0-88D3-670AD03F1BBB}"/>
              </a:ext>
            </a:extLst>
          </p:cNvPr>
          <p:cNvSpPr>
            <a:spLocks noGrp="1"/>
          </p:cNvSpPr>
          <p:nvPr>
            <p:ph type="ftr" sz="quarter" idx="15"/>
          </p:nvPr>
        </p:nvSpPr>
        <p:spPr/>
        <p:txBody>
          <a:bodyPr/>
          <a:lstStyle>
            <a:lvl1pPr>
              <a:defRPr/>
            </a:lvl1pPr>
          </a:lstStyle>
          <a:p>
            <a:pPr>
              <a:defRPr/>
            </a:pPr>
            <a:endParaRPr lang="tr-TR"/>
          </a:p>
        </p:txBody>
      </p:sp>
      <p:sp>
        <p:nvSpPr>
          <p:cNvPr id="10" name="Slide Number Placeholder 5">
            <a:extLst>
              <a:ext uri="{FF2B5EF4-FFF2-40B4-BE49-F238E27FC236}">
                <a16:creationId xmlns="" xmlns:a16="http://schemas.microsoft.com/office/drawing/2014/main" id="{ED847055-8563-4A7C-B08C-324E02BB93C4}"/>
              </a:ext>
            </a:extLst>
          </p:cNvPr>
          <p:cNvSpPr>
            <a:spLocks noGrp="1"/>
          </p:cNvSpPr>
          <p:nvPr>
            <p:ph type="sldNum" sz="quarter" idx="16"/>
          </p:nvPr>
        </p:nvSpPr>
        <p:spPr>
          <a:xfrm>
            <a:off x="511175" y="3244850"/>
            <a:ext cx="585788" cy="365125"/>
          </a:xfrm>
        </p:spPr>
        <p:txBody>
          <a:bodyPr/>
          <a:lstStyle>
            <a:lvl1pPr>
              <a:defRPr/>
            </a:lvl1pPr>
          </a:lstStyle>
          <a:p>
            <a:fld id="{9392B4D4-2341-46CB-B6E4-991D3B55ED21}" type="slidenum">
              <a:rPr lang="tr-TR" altLang="tr-TR"/>
              <a:pPr/>
              <a:t>‹#›</a:t>
            </a:fld>
            <a:endParaRPr lang="tr-TR" altLang="tr-TR"/>
          </a:p>
        </p:txBody>
      </p:sp>
    </p:spTree>
    <p:extLst>
      <p:ext uri="{BB962C8B-B14F-4D97-AF65-F5344CB8AC3E}">
        <p14:creationId xmlns:p14="http://schemas.microsoft.com/office/powerpoint/2010/main" val="1177213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6C0991E3-8F59-4073-8169-C9E5EE07F371}"/>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6" name="Date Placeholder 4">
            <a:extLst>
              <a:ext uri="{FF2B5EF4-FFF2-40B4-BE49-F238E27FC236}">
                <a16:creationId xmlns="" xmlns:a16="http://schemas.microsoft.com/office/drawing/2014/main" id="{7BDBEBB5-E81B-4406-B1EE-D9622E606943}"/>
              </a:ext>
            </a:extLst>
          </p:cNvPr>
          <p:cNvSpPr>
            <a:spLocks noGrp="1"/>
          </p:cNvSpPr>
          <p:nvPr>
            <p:ph type="dt" sz="half" idx="10"/>
          </p:nvPr>
        </p:nvSpPr>
        <p:spPr/>
        <p:txBody>
          <a:bodyPr/>
          <a:lstStyle>
            <a:lvl1pPr>
              <a:defRPr/>
            </a:lvl1pPr>
          </a:lstStyle>
          <a:p>
            <a:pPr>
              <a:defRPr/>
            </a:pPr>
            <a:fld id="{F116F612-E1BC-45B7-8089-838F14490C6E}" type="datetimeFigureOut">
              <a:rPr lang="tr-TR"/>
              <a:pPr>
                <a:defRPr/>
              </a:pPr>
              <a:t>10.10.2019</a:t>
            </a:fld>
            <a:endParaRPr lang="tr-TR"/>
          </a:p>
        </p:txBody>
      </p:sp>
      <p:sp>
        <p:nvSpPr>
          <p:cNvPr id="7" name="Footer Placeholder 5">
            <a:extLst>
              <a:ext uri="{FF2B5EF4-FFF2-40B4-BE49-F238E27FC236}">
                <a16:creationId xmlns="" xmlns:a16="http://schemas.microsoft.com/office/drawing/2014/main" id="{1D4230E0-BFC6-47B1-9743-687393B42C6E}"/>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6">
            <a:extLst>
              <a:ext uri="{FF2B5EF4-FFF2-40B4-BE49-F238E27FC236}">
                <a16:creationId xmlns="" xmlns:a16="http://schemas.microsoft.com/office/drawing/2014/main" id="{1B5489DE-040F-437E-8A60-7357DA6CAC28}"/>
              </a:ext>
            </a:extLst>
          </p:cNvPr>
          <p:cNvSpPr>
            <a:spLocks noGrp="1"/>
          </p:cNvSpPr>
          <p:nvPr>
            <p:ph type="sldNum" sz="quarter" idx="12"/>
          </p:nvPr>
        </p:nvSpPr>
        <p:spPr>
          <a:xfrm>
            <a:off x="511175" y="4983163"/>
            <a:ext cx="585788" cy="365125"/>
          </a:xfrm>
        </p:spPr>
        <p:txBody>
          <a:bodyPr/>
          <a:lstStyle>
            <a:lvl1pPr>
              <a:defRPr/>
            </a:lvl1pPr>
          </a:lstStyle>
          <a:p>
            <a:fld id="{FEDBD2FE-7C04-4316-8C99-B42B4774D0CF}" type="slidenum">
              <a:rPr lang="tr-TR" altLang="tr-TR"/>
              <a:pPr/>
              <a:t>‹#›</a:t>
            </a:fld>
            <a:endParaRPr lang="tr-TR" altLang="tr-TR"/>
          </a:p>
        </p:txBody>
      </p:sp>
    </p:spTree>
    <p:extLst>
      <p:ext uri="{BB962C8B-B14F-4D97-AF65-F5344CB8AC3E}">
        <p14:creationId xmlns:p14="http://schemas.microsoft.com/office/powerpoint/2010/main" val="3077385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3D32AC17-77C4-43F1-B5B7-1E2BBEA9899A}"/>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TextBox 10">
            <a:extLst>
              <a:ext uri="{FF2B5EF4-FFF2-40B4-BE49-F238E27FC236}">
                <a16:creationId xmlns="" xmlns:a16="http://schemas.microsoft.com/office/drawing/2014/main" id="{1DC5DDA2-D472-40B6-A83B-1550597FF9CB}"/>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7" name="TextBox 11">
            <a:extLst>
              <a:ext uri="{FF2B5EF4-FFF2-40B4-BE49-F238E27FC236}">
                <a16:creationId xmlns="" xmlns:a16="http://schemas.microsoft.com/office/drawing/2014/main" id="{D12449D8-A500-41E9-BF12-C4624E828BFC}"/>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tr-TR"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8" name="Date Placeholder 4">
            <a:extLst>
              <a:ext uri="{FF2B5EF4-FFF2-40B4-BE49-F238E27FC236}">
                <a16:creationId xmlns="" xmlns:a16="http://schemas.microsoft.com/office/drawing/2014/main" id="{88E8777B-46CD-4707-9B36-833D5189211B}"/>
              </a:ext>
            </a:extLst>
          </p:cNvPr>
          <p:cNvSpPr>
            <a:spLocks noGrp="1"/>
          </p:cNvSpPr>
          <p:nvPr>
            <p:ph type="dt" sz="half" idx="14"/>
          </p:nvPr>
        </p:nvSpPr>
        <p:spPr/>
        <p:txBody>
          <a:bodyPr/>
          <a:lstStyle>
            <a:lvl1pPr>
              <a:defRPr/>
            </a:lvl1pPr>
          </a:lstStyle>
          <a:p>
            <a:pPr>
              <a:defRPr/>
            </a:pPr>
            <a:fld id="{A4799D64-3914-4A72-BA94-254AACCA8EFB}" type="datetimeFigureOut">
              <a:rPr lang="tr-TR"/>
              <a:pPr>
                <a:defRPr/>
              </a:pPr>
              <a:t>10.10.2019</a:t>
            </a:fld>
            <a:endParaRPr lang="tr-TR"/>
          </a:p>
        </p:txBody>
      </p:sp>
      <p:sp>
        <p:nvSpPr>
          <p:cNvPr id="9" name="Footer Placeholder 5">
            <a:extLst>
              <a:ext uri="{FF2B5EF4-FFF2-40B4-BE49-F238E27FC236}">
                <a16:creationId xmlns="" xmlns:a16="http://schemas.microsoft.com/office/drawing/2014/main" id="{51F79D8B-DC5E-4FF6-9200-9165E732BE3B}"/>
              </a:ext>
            </a:extLst>
          </p:cNvPr>
          <p:cNvSpPr>
            <a:spLocks noGrp="1"/>
          </p:cNvSpPr>
          <p:nvPr>
            <p:ph type="ftr" sz="quarter" idx="15"/>
          </p:nvPr>
        </p:nvSpPr>
        <p:spPr/>
        <p:txBody>
          <a:bodyPr/>
          <a:lstStyle>
            <a:lvl1pPr>
              <a:defRPr/>
            </a:lvl1pPr>
          </a:lstStyle>
          <a:p>
            <a:pPr>
              <a:defRPr/>
            </a:pPr>
            <a:endParaRPr lang="tr-TR"/>
          </a:p>
        </p:txBody>
      </p:sp>
      <p:sp>
        <p:nvSpPr>
          <p:cNvPr id="10" name="Slide Number Placeholder 6">
            <a:extLst>
              <a:ext uri="{FF2B5EF4-FFF2-40B4-BE49-F238E27FC236}">
                <a16:creationId xmlns="" xmlns:a16="http://schemas.microsoft.com/office/drawing/2014/main" id="{009DA0F5-4697-41CA-B09C-3D7E9D7A4E33}"/>
              </a:ext>
            </a:extLst>
          </p:cNvPr>
          <p:cNvSpPr>
            <a:spLocks noGrp="1"/>
          </p:cNvSpPr>
          <p:nvPr>
            <p:ph type="sldNum" sz="quarter" idx="16"/>
          </p:nvPr>
        </p:nvSpPr>
        <p:spPr>
          <a:xfrm>
            <a:off x="511175" y="4983163"/>
            <a:ext cx="585788" cy="365125"/>
          </a:xfrm>
        </p:spPr>
        <p:txBody>
          <a:bodyPr/>
          <a:lstStyle>
            <a:lvl1pPr>
              <a:defRPr/>
            </a:lvl1pPr>
          </a:lstStyle>
          <a:p>
            <a:fld id="{FC8844E0-1FE1-4BB6-8E5E-68E16B640CE2}" type="slidenum">
              <a:rPr lang="tr-TR" altLang="tr-TR"/>
              <a:pPr/>
              <a:t>‹#›</a:t>
            </a:fld>
            <a:endParaRPr lang="tr-TR" altLang="tr-TR"/>
          </a:p>
        </p:txBody>
      </p:sp>
    </p:spTree>
    <p:extLst>
      <p:ext uri="{BB962C8B-B14F-4D97-AF65-F5344CB8AC3E}">
        <p14:creationId xmlns:p14="http://schemas.microsoft.com/office/powerpoint/2010/main" val="2720173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4CC86B50-22E0-4388-952E-F42EE591B130}"/>
              </a:ext>
            </a:extLst>
          </p:cNvPr>
          <p:cNvSpPr>
            <a:spLocks/>
          </p:cNvSpPr>
          <p:nvPr/>
        </p:nvSpPr>
        <p:spPr bwMode="auto">
          <a:xfrm flipV="1">
            <a:off x="0" y="4910138"/>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tr-TR"/>
              <a:t>Asıl metin stillerini düzenlemek için tıklatın</a:t>
            </a:r>
          </a:p>
        </p:txBody>
      </p:sp>
      <p:sp>
        <p:nvSpPr>
          <p:cNvPr id="6" name="Date Placeholder 4">
            <a:extLst>
              <a:ext uri="{FF2B5EF4-FFF2-40B4-BE49-F238E27FC236}">
                <a16:creationId xmlns="" xmlns:a16="http://schemas.microsoft.com/office/drawing/2014/main" id="{FDACF043-7AF7-4305-B8CD-F98269A3E0DB}"/>
              </a:ext>
            </a:extLst>
          </p:cNvPr>
          <p:cNvSpPr>
            <a:spLocks noGrp="1"/>
          </p:cNvSpPr>
          <p:nvPr>
            <p:ph type="dt" sz="half" idx="14"/>
          </p:nvPr>
        </p:nvSpPr>
        <p:spPr/>
        <p:txBody>
          <a:bodyPr/>
          <a:lstStyle>
            <a:lvl1pPr>
              <a:defRPr/>
            </a:lvl1pPr>
          </a:lstStyle>
          <a:p>
            <a:pPr>
              <a:defRPr/>
            </a:pPr>
            <a:fld id="{3A3D07D9-E21D-42E6-A4DA-B177F56309F2}" type="datetimeFigureOut">
              <a:rPr lang="tr-TR"/>
              <a:pPr>
                <a:defRPr/>
              </a:pPr>
              <a:t>10.10.2019</a:t>
            </a:fld>
            <a:endParaRPr lang="tr-TR"/>
          </a:p>
        </p:txBody>
      </p:sp>
      <p:sp>
        <p:nvSpPr>
          <p:cNvPr id="7" name="Footer Placeholder 5">
            <a:extLst>
              <a:ext uri="{FF2B5EF4-FFF2-40B4-BE49-F238E27FC236}">
                <a16:creationId xmlns="" xmlns:a16="http://schemas.microsoft.com/office/drawing/2014/main" id="{F6C088CE-1E3A-43FA-8AC4-21393E9CFAF3}"/>
              </a:ext>
            </a:extLst>
          </p:cNvPr>
          <p:cNvSpPr>
            <a:spLocks noGrp="1"/>
          </p:cNvSpPr>
          <p:nvPr>
            <p:ph type="ftr" sz="quarter" idx="15"/>
          </p:nvPr>
        </p:nvSpPr>
        <p:spPr/>
        <p:txBody>
          <a:bodyPr/>
          <a:lstStyle>
            <a:lvl1pPr>
              <a:defRPr/>
            </a:lvl1pPr>
          </a:lstStyle>
          <a:p>
            <a:pPr>
              <a:defRPr/>
            </a:pPr>
            <a:endParaRPr lang="tr-TR"/>
          </a:p>
        </p:txBody>
      </p:sp>
      <p:sp>
        <p:nvSpPr>
          <p:cNvPr id="8" name="Slide Number Placeholder 6">
            <a:extLst>
              <a:ext uri="{FF2B5EF4-FFF2-40B4-BE49-F238E27FC236}">
                <a16:creationId xmlns="" xmlns:a16="http://schemas.microsoft.com/office/drawing/2014/main" id="{20595B9A-C57F-4392-8335-58860225BA6C}"/>
              </a:ext>
            </a:extLst>
          </p:cNvPr>
          <p:cNvSpPr>
            <a:spLocks noGrp="1"/>
          </p:cNvSpPr>
          <p:nvPr>
            <p:ph type="sldNum" sz="quarter" idx="16"/>
          </p:nvPr>
        </p:nvSpPr>
        <p:spPr>
          <a:xfrm>
            <a:off x="511175" y="4983163"/>
            <a:ext cx="585788" cy="365125"/>
          </a:xfrm>
        </p:spPr>
        <p:txBody>
          <a:bodyPr/>
          <a:lstStyle>
            <a:lvl1pPr>
              <a:defRPr/>
            </a:lvl1pPr>
          </a:lstStyle>
          <a:p>
            <a:fld id="{EAD8E0EF-A35B-4955-AD26-7DFE0B2C08CD}" type="slidenum">
              <a:rPr lang="tr-TR" altLang="tr-TR"/>
              <a:pPr/>
              <a:t>‹#›</a:t>
            </a:fld>
            <a:endParaRPr lang="tr-TR" altLang="tr-TR"/>
          </a:p>
        </p:txBody>
      </p:sp>
    </p:spTree>
    <p:extLst>
      <p:ext uri="{BB962C8B-B14F-4D97-AF65-F5344CB8AC3E}">
        <p14:creationId xmlns:p14="http://schemas.microsoft.com/office/powerpoint/2010/main" val="688082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635E8D0A-01A6-4E4E-9303-279099B318C4}"/>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 xmlns:a16="http://schemas.microsoft.com/office/drawing/2014/main" id="{6B77FE72-90EE-4ED0-9E97-4FCA21F77A5E}"/>
              </a:ext>
            </a:extLst>
          </p:cNvPr>
          <p:cNvSpPr>
            <a:spLocks noGrp="1"/>
          </p:cNvSpPr>
          <p:nvPr>
            <p:ph type="dt" sz="half" idx="10"/>
          </p:nvPr>
        </p:nvSpPr>
        <p:spPr/>
        <p:txBody>
          <a:bodyPr/>
          <a:lstStyle>
            <a:lvl1pPr>
              <a:defRPr/>
            </a:lvl1pPr>
          </a:lstStyle>
          <a:p>
            <a:pPr>
              <a:defRPr/>
            </a:pPr>
            <a:fld id="{08090D82-196A-413A-AAD1-B04F923C1886}"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9E8F2058-EBF5-4AF0-8E49-00EE37E59535}"/>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4A4D5E38-2A44-4476-A85E-3EB50F92F99C}"/>
              </a:ext>
            </a:extLst>
          </p:cNvPr>
          <p:cNvSpPr>
            <a:spLocks noGrp="1"/>
          </p:cNvSpPr>
          <p:nvPr>
            <p:ph type="sldNum" sz="quarter" idx="12"/>
          </p:nvPr>
        </p:nvSpPr>
        <p:spPr/>
        <p:txBody>
          <a:bodyPr/>
          <a:lstStyle>
            <a:lvl1pPr>
              <a:defRPr/>
            </a:lvl1pPr>
          </a:lstStyle>
          <a:p>
            <a:fld id="{67987A82-DCB2-48AE-8F68-81ADB0BA21A5}" type="slidenum">
              <a:rPr lang="tr-TR" altLang="tr-TR"/>
              <a:pPr/>
              <a:t>‹#›</a:t>
            </a:fld>
            <a:endParaRPr lang="tr-TR" altLang="tr-TR"/>
          </a:p>
        </p:txBody>
      </p:sp>
    </p:spTree>
    <p:extLst>
      <p:ext uri="{BB962C8B-B14F-4D97-AF65-F5344CB8AC3E}">
        <p14:creationId xmlns:p14="http://schemas.microsoft.com/office/powerpoint/2010/main" val="25596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2057F65D-B5BC-4136-92A0-CA335F8DD3A4}" type="datetimeFigureOut">
              <a:rPr lang="tr-TR" smtClean="0"/>
              <a:t>10.10.2019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8F0618AF-00C6-4D05-9A9B-1C736B9321BF}"/>
              </a:ext>
            </a:extLst>
          </p:cNvPr>
          <p:cNvSpPr>
            <a:spLocks/>
          </p:cNvSpPr>
          <p:nvPr/>
        </p:nvSpPr>
        <p:spPr bwMode="auto">
          <a:xfrm flipV="1">
            <a:off x="0" y="711200"/>
            <a:ext cx="1358900" cy="508000"/>
          </a:xfrm>
          <a:custGeom>
            <a:avLst/>
            <a:gdLst>
              <a:gd name="T0" fmla="*/ 2147483647 w 7908"/>
              <a:gd name="T1" fmla="*/ 2147483647 h 10000"/>
              <a:gd name="T2" fmla="*/ 2147483647 w 7908"/>
              <a:gd name="T3" fmla="*/ 2147483647 h 10000"/>
              <a:gd name="T4" fmla="*/ 2147483647 w 7908"/>
              <a:gd name="T5" fmla="*/ 2147483647 h 10000"/>
              <a:gd name="T6" fmla="*/ 2147483647 w 7908"/>
              <a:gd name="T7" fmla="*/ 0 h 10000"/>
              <a:gd name="T8" fmla="*/ 2147483647 w 7908"/>
              <a:gd name="T9" fmla="*/ 0 h 10000"/>
              <a:gd name="T10" fmla="*/ 0 w 7908"/>
              <a:gd name="T11" fmla="*/ 2147483647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 xmlns:a16="http://schemas.microsoft.com/office/drawing/2014/main" id="{9B8CC075-1934-4CBD-AE80-B92C4F837453}"/>
              </a:ext>
            </a:extLst>
          </p:cNvPr>
          <p:cNvSpPr>
            <a:spLocks noGrp="1"/>
          </p:cNvSpPr>
          <p:nvPr>
            <p:ph type="dt" sz="half" idx="10"/>
          </p:nvPr>
        </p:nvSpPr>
        <p:spPr/>
        <p:txBody>
          <a:bodyPr/>
          <a:lstStyle>
            <a:lvl1pPr>
              <a:defRPr/>
            </a:lvl1pPr>
          </a:lstStyle>
          <a:p>
            <a:pPr>
              <a:defRPr/>
            </a:pPr>
            <a:fld id="{5ED875EF-B98A-4D43-A3AE-B2A7841D5599}" type="datetimeFigureOut">
              <a:rPr lang="tr-TR"/>
              <a:pPr>
                <a:defRPr/>
              </a:pPr>
              <a:t>10.10.2019</a:t>
            </a:fld>
            <a:endParaRPr lang="tr-TR"/>
          </a:p>
        </p:txBody>
      </p:sp>
      <p:sp>
        <p:nvSpPr>
          <p:cNvPr id="6" name="Footer Placeholder 4">
            <a:extLst>
              <a:ext uri="{FF2B5EF4-FFF2-40B4-BE49-F238E27FC236}">
                <a16:creationId xmlns="" xmlns:a16="http://schemas.microsoft.com/office/drawing/2014/main" id="{0C8DD53C-F468-4823-B17E-0915111799F2}"/>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 xmlns:a16="http://schemas.microsoft.com/office/drawing/2014/main" id="{72D28316-D39A-40E5-9931-CDA35C32C16E}"/>
              </a:ext>
            </a:extLst>
          </p:cNvPr>
          <p:cNvSpPr>
            <a:spLocks noGrp="1"/>
          </p:cNvSpPr>
          <p:nvPr>
            <p:ph type="sldNum" sz="quarter" idx="12"/>
          </p:nvPr>
        </p:nvSpPr>
        <p:spPr/>
        <p:txBody>
          <a:bodyPr/>
          <a:lstStyle>
            <a:lvl1pPr>
              <a:defRPr/>
            </a:lvl1pPr>
          </a:lstStyle>
          <a:p>
            <a:fld id="{C10B266F-7C1C-41FC-86A3-B0B47F445E8D}" type="slidenum">
              <a:rPr lang="tr-TR" altLang="tr-TR"/>
              <a:pPr/>
              <a:t>‹#›</a:t>
            </a:fld>
            <a:endParaRPr lang="tr-TR" altLang="tr-TR"/>
          </a:p>
        </p:txBody>
      </p:sp>
    </p:spTree>
    <p:extLst>
      <p:ext uri="{BB962C8B-B14F-4D97-AF65-F5344CB8AC3E}">
        <p14:creationId xmlns:p14="http://schemas.microsoft.com/office/powerpoint/2010/main" val="2607719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tr-TR"/>
              <a:t>Asıl başlık stili için tıklatın</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fr-CA"/>
          </a:p>
        </p:txBody>
      </p:sp>
      <p:sp>
        <p:nvSpPr>
          <p:cNvPr id="4" name="Espace réservé de la date 3">
            <a:extLst>
              <a:ext uri="{FF2B5EF4-FFF2-40B4-BE49-F238E27FC236}">
                <a16:creationId xmlns="" xmlns:a16="http://schemas.microsoft.com/office/drawing/2014/main" id="{3B549A68-E42B-4FE3-B31B-5F96AF708F0E}"/>
              </a:ext>
            </a:extLst>
          </p:cNvPr>
          <p:cNvSpPr>
            <a:spLocks noGrp="1"/>
          </p:cNvSpPr>
          <p:nvPr>
            <p:ph type="dt" sz="half" idx="10"/>
          </p:nvPr>
        </p:nvSpPr>
        <p:spPr/>
        <p:txBody>
          <a:bodyPr/>
          <a:lstStyle>
            <a:lvl1pPr>
              <a:defRPr/>
            </a:lvl1pPr>
          </a:lstStyle>
          <a:p>
            <a:pPr>
              <a:defRPr/>
            </a:pPr>
            <a:fld id="{F8DA3302-0BD9-40C6-B7E3-B4C74477931F}"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F73DF22A-D735-485B-9986-F92A9D161794}"/>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3BD8161C-6342-4EDF-B945-9986DB88FBC8}"/>
              </a:ext>
            </a:extLst>
          </p:cNvPr>
          <p:cNvSpPr>
            <a:spLocks noGrp="1"/>
          </p:cNvSpPr>
          <p:nvPr>
            <p:ph type="sldNum" sz="quarter" idx="12"/>
          </p:nvPr>
        </p:nvSpPr>
        <p:spPr/>
        <p:txBody>
          <a:bodyPr/>
          <a:lstStyle>
            <a:lvl1pPr>
              <a:defRPr/>
            </a:lvl1pPr>
          </a:lstStyle>
          <a:p>
            <a:fld id="{DA924DD8-D4E4-43C7-8249-51673AC200D7}" type="slidenum">
              <a:rPr lang="fr-CA" altLang="tr-TR"/>
              <a:pPr/>
              <a:t>‹#›</a:t>
            </a:fld>
            <a:endParaRPr lang="fr-CA" altLang="tr-TR"/>
          </a:p>
        </p:txBody>
      </p:sp>
    </p:spTree>
    <p:extLst>
      <p:ext uri="{BB962C8B-B14F-4D97-AF65-F5344CB8AC3E}">
        <p14:creationId xmlns:p14="http://schemas.microsoft.com/office/powerpoint/2010/main" val="3680931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a:t>Asıl başlık stili için tıklatın</a:t>
            </a:r>
            <a:endParaRPr lang="fr-CA"/>
          </a:p>
        </p:txBody>
      </p:sp>
      <p:sp>
        <p:nvSpPr>
          <p:cNvPr id="3" name="Espace réservé du conten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4" name="Espace réservé de la date 3">
            <a:extLst>
              <a:ext uri="{FF2B5EF4-FFF2-40B4-BE49-F238E27FC236}">
                <a16:creationId xmlns="" xmlns:a16="http://schemas.microsoft.com/office/drawing/2014/main" id="{52C2BE97-C76C-4C2C-95C6-54D48DCE0944}"/>
              </a:ext>
            </a:extLst>
          </p:cNvPr>
          <p:cNvSpPr>
            <a:spLocks noGrp="1"/>
          </p:cNvSpPr>
          <p:nvPr>
            <p:ph type="dt" sz="half" idx="10"/>
          </p:nvPr>
        </p:nvSpPr>
        <p:spPr/>
        <p:txBody>
          <a:bodyPr/>
          <a:lstStyle>
            <a:lvl1pPr>
              <a:defRPr/>
            </a:lvl1pPr>
          </a:lstStyle>
          <a:p>
            <a:pPr>
              <a:defRPr/>
            </a:pPr>
            <a:fld id="{F22AD27E-DB08-4418-9752-0AFB0DA70B47}"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08CF613B-0A18-45B2-A1A6-3B3C60E1DF05}"/>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CE2D3A24-046D-4D29-8BE7-550E122A5AE0}"/>
              </a:ext>
            </a:extLst>
          </p:cNvPr>
          <p:cNvSpPr>
            <a:spLocks noGrp="1"/>
          </p:cNvSpPr>
          <p:nvPr>
            <p:ph type="sldNum" sz="quarter" idx="12"/>
          </p:nvPr>
        </p:nvSpPr>
        <p:spPr/>
        <p:txBody>
          <a:bodyPr/>
          <a:lstStyle>
            <a:lvl1pPr>
              <a:defRPr/>
            </a:lvl1pPr>
          </a:lstStyle>
          <a:p>
            <a:fld id="{204BFB2C-A64F-46B3-8495-52C00A0F5967}" type="slidenum">
              <a:rPr lang="fr-CA" altLang="tr-TR"/>
              <a:pPr/>
              <a:t>‹#›</a:t>
            </a:fld>
            <a:endParaRPr lang="fr-CA" altLang="tr-TR"/>
          </a:p>
        </p:txBody>
      </p:sp>
    </p:spTree>
    <p:extLst>
      <p:ext uri="{BB962C8B-B14F-4D97-AF65-F5344CB8AC3E}">
        <p14:creationId xmlns:p14="http://schemas.microsoft.com/office/powerpoint/2010/main" val="1716999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Espace réservé de la date 3">
            <a:extLst>
              <a:ext uri="{FF2B5EF4-FFF2-40B4-BE49-F238E27FC236}">
                <a16:creationId xmlns="" xmlns:a16="http://schemas.microsoft.com/office/drawing/2014/main" id="{4B06D6B6-B5F5-40B1-879B-4239C9BAD5AA}"/>
              </a:ext>
            </a:extLst>
          </p:cNvPr>
          <p:cNvSpPr>
            <a:spLocks noGrp="1"/>
          </p:cNvSpPr>
          <p:nvPr>
            <p:ph type="dt" sz="half" idx="10"/>
          </p:nvPr>
        </p:nvSpPr>
        <p:spPr/>
        <p:txBody>
          <a:bodyPr/>
          <a:lstStyle>
            <a:lvl1pPr>
              <a:defRPr/>
            </a:lvl1pPr>
          </a:lstStyle>
          <a:p>
            <a:pPr>
              <a:defRPr/>
            </a:pPr>
            <a:fld id="{C5ECD27F-5B96-4E7E-BBAA-58759C736AEF}"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A0478EB4-E951-48EB-9771-BCDB49E14932}"/>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00BAAB15-B31D-4A45-88A8-5FB4887DD088}"/>
              </a:ext>
            </a:extLst>
          </p:cNvPr>
          <p:cNvSpPr>
            <a:spLocks noGrp="1"/>
          </p:cNvSpPr>
          <p:nvPr>
            <p:ph type="sldNum" sz="quarter" idx="12"/>
          </p:nvPr>
        </p:nvSpPr>
        <p:spPr/>
        <p:txBody>
          <a:bodyPr/>
          <a:lstStyle>
            <a:lvl1pPr>
              <a:defRPr/>
            </a:lvl1pPr>
          </a:lstStyle>
          <a:p>
            <a:fld id="{1D733382-9FFD-45B0-AA0B-BC849AB96413}" type="slidenum">
              <a:rPr lang="fr-CA" altLang="tr-TR"/>
              <a:pPr/>
              <a:t>‹#›</a:t>
            </a:fld>
            <a:endParaRPr lang="fr-CA" altLang="tr-TR"/>
          </a:p>
        </p:txBody>
      </p:sp>
    </p:spTree>
    <p:extLst>
      <p:ext uri="{BB962C8B-B14F-4D97-AF65-F5344CB8AC3E}">
        <p14:creationId xmlns:p14="http://schemas.microsoft.com/office/powerpoint/2010/main" val="2308833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a:t>Asıl başlık stili için tıklatın</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5" name="Espace réservé de la date 3">
            <a:extLst>
              <a:ext uri="{FF2B5EF4-FFF2-40B4-BE49-F238E27FC236}">
                <a16:creationId xmlns="" xmlns:a16="http://schemas.microsoft.com/office/drawing/2014/main" id="{D80B1EF7-31F1-4690-BBC7-57F82C42AB31}"/>
              </a:ext>
            </a:extLst>
          </p:cNvPr>
          <p:cNvSpPr>
            <a:spLocks noGrp="1"/>
          </p:cNvSpPr>
          <p:nvPr>
            <p:ph type="dt" sz="half" idx="10"/>
          </p:nvPr>
        </p:nvSpPr>
        <p:spPr/>
        <p:txBody>
          <a:bodyPr/>
          <a:lstStyle>
            <a:lvl1pPr>
              <a:defRPr/>
            </a:lvl1pPr>
          </a:lstStyle>
          <a:p>
            <a:pPr>
              <a:defRPr/>
            </a:pPr>
            <a:fld id="{5F9F8A56-4944-4C87-991E-35F6266EA5C4}" type="datetimeFigureOut">
              <a:rPr lang="fr-FR"/>
              <a:pPr>
                <a:defRPr/>
              </a:pPr>
              <a:t>10/10/2019</a:t>
            </a:fld>
            <a:endParaRPr lang="fr-CA"/>
          </a:p>
        </p:txBody>
      </p:sp>
      <p:sp>
        <p:nvSpPr>
          <p:cNvPr id="6" name="Espace réservé du pied de page 4">
            <a:extLst>
              <a:ext uri="{FF2B5EF4-FFF2-40B4-BE49-F238E27FC236}">
                <a16:creationId xmlns="" xmlns:a16="http://schemas.microsoft.com/office/drawing/2014/main" id="{75AEF86A-4A66-486C-8423-EC57385BBE0A}"/>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 xmlns:a16="http://schemas.microsoft.com/office/drawing/2014/main" id="{207C06BD-7BCF-43EF-BA02-3CCC63F6BCF1}"/>
              </a:ext>
            </a:extLst>
          </p:cNvPr>
          <p:cNvSpPr>
            <a:spLocks noGrp="1"/>
          </p:cNvSpPr>
          <p:nvPr>
            <p:ph type="sldNum" sz="quarter" idx="12"/>
          </p:nvPr>
        </p:nvSpPr>
        <p:spPr/>
        <p:txBody>
          <a:bodyPr/>
          <a:lstStyle>
            <a:lvl1pPr>
              <a:defRPr/>
            </a:lvl1pPr>
          </a:lstStyle>
          <a:p>
            <a:fld id="{D4038105-FC8E-47B1-8BF8-82FC7A3E4892}" type="slidenum">
              <a:rPr lang="fr-CA" altLang="tr-TR"/>
              <a:pPr/>
              <a:t>‹#›</a:t>
            </a:fld>
            <a:endParaRPr lang="fr-CA" altLang="tr-TR"/>
          </a:p>
        </p:txBody>
      </p:sp>
    </p:spTree>
    <p:extLst>
      <p:ext uri="{BB962C8B-B14F-4D97-AF65-F5344CB8AC3E}">
        <p14:creationId xmlns:p14="http://schemas.microsoft.com/office/powerpoint/2010/main" val="3624824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tr-TR"/>
              <a:t>Asıl başlık stili için tıklatın</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7" name="Espace réservé de la date 3">
            <a:extLst>
              <a:ext uri="{FF2B5EF4-FFF2-40B4-BE49-F238E27FC236}">
                <a16:creationId xmlns="" xmlns:a16="http://schemas.microsoft.com/office/drawing/2014/main" id="{ADE73CAD-BB18-4D88-9019-FFFFE5D4AF52}"/>
              </a:ext>
            </a:extLst>
          </p:cNvPr>
          <p:cNvSpPr>
            <a:spLocks noGrp="1"/>
          </p:cNvSpPr>
          <p:nvPr>
            <p:ph type="dt" sz="half" idx="10"/>
          </p:nvPr>
        </p:nvSpPr>
        <p:spPr/>
        <p:txBody>
          <a:bodyPr/>
          <a:lstStyle>
            <a:lvl1pPr>
              <a:defRPr/>
            </a:lvl1pPr>
          </a:lstStyle>
          <a:p>
            <a:pPr>
              <a:defRPr/>
            </a:pPr>
            <a:fld id="{FFE212E3-28A0-4CD6-8244-A52CDC1465DD}" type="datetimeFigureOut">
              <a:rPr lang="fr-FR"/>
              <a:pPr>
                <a:defRPr/>
              </a:pPr>
              <a:t>10/10/2019</a:t>
            </a:fld>
            <a:endParaRPr lang="fr-CA"/>
          </a:p>
        </p:txBody>
      </p:sp>
      <p:sp>
        <p:nvSpPr>
          <p:cNvPr id="8" name="Espace réservé du pied de page 4">
            <a:extLst>
              <a:ext uri="{FF2B5EF4-FFF2-40B4-BE49-F238E27FC236}">
                <a16:creationId xmlns="" xmlns:a16="http://schemas.microsoft.com/office/drawing/2014/main" id="{43B9122F-3DC2-4ED4-955F-77898B1EF27A}"/>
              </a:ext>
            </a:extLst>
          </p:cNvPr>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a:extLst>
              <a:ext uri="{FF2B5EF4-FFF2-40B4-BE49-F238E27FC236}">
                <a16:creationId xmlns="" xmlns:a16="http://schemas.microsoft.com/office/drawing/2014/main" id="{5CFDA7C6-4AB6-499D-9A37-07C7F1F83CE0}"/>
              </a:ext>
            </a:extLst>
          </p:cNvPr>
          <p:cNvSpPr>
            <a:spLocks noGrp="1"/>
          </p:cNvSpPr>
          <p:nvPr>
            <p:ph type="sldNum" sz="quarter" idx="12"/>
          </p:nvPr>
        </p:nvSpPr>
        <p:spPr/>
        <p:txBody>
          <a:bodyPr/>
          <a:lstStyle>
            <a:lvl1pPr>
              <a:defRPr/>
            </a:lvl1pPr>
          </a:lstStyle>
          <a:p>
            <a:fld id="{F562A53E-E262-4A8F-97B9-5CDB766473D5}" type="slidenum">
              <a:rPr lang="fr-CA" altLang="tr-TR"/>
              <a:pPr/>
              <a:t>‹#›</a:t>
            </a:fld>
            <a:endParaRPr lang="fr-CA" altLang="tr-TR"/>
          </a:p>
        </p:txBody>
      </p:sp>
    </p:spTree>
    <p:extLst>
      <p:ext uri="{BB962C8B-B14F-4D97-AF65-F5344CB8AC3E}">
        <p14:creationId xmlns:p14="http://schemas.microsoft.com/office/powerpoint/2010/main" val="950904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a:t>Asıl başlık stili için tıklatın</a:t>
            </a:r>
            <a:endParaRPr lang="fr-CA"/>
          </a:p>
        </p:txBody>
      </p:sp>
      <p:sp>
        <p:nvSpPr>
          <p:cNvPr id="3" name="Espace réservé de la date 3">
            <a:extLst>
              <a:ext uri="{FF2B5EF4-FFF2-40B4-BE49-F238E27FC236}">
                <a16:creationId xmlns="" xmlns:a16="http://schemas.microsoft.com/office/drawing/2014/main" id="{25F978A4-A3EC-4241-BD0C-CBE7842A9BAA}"/>
              </a:ext>
            </a:extLst>
          </p:cNvPr>
          <p:cNvSpPr>
            <a:spLocks noGrp="1"/>
          </p:cNvSpPr>
          <p:nvPr>
            <p:ph type="dt" sz="half" idx="10"/>
          </p:nvPr>
        </p:nvSpPr>
        <p:spPr/>
        <p:txBody>
          <a:bodyPr/>
          <a:lstStyle>
            <a:lvl1pPr>
              <a:defRPr/>
            </a:lvl1pPr>
          </a:lstStyle>
          <a:p>
            <a:pPr>
              <a:defRPr/>
            </a:pPr>
            <a:fld id="{857D2F88-1425-481B-970A-E8CFC945141A}" type="datetimeFigureOut">
              <a:rPr lang="fr-FR"/>
              <a:pPr>
                <a:defRPr/>
              </a:pPr>
              <a:t>10/10/2019</a:t>
            </a:fld>
            <a:endParaRPr lang="fr-CA"/>
          </a:p>
        </p:txBody>
      </p:sp>
      <p:sp>
        <p:nvSpPr>
          <p:cNvPr id="4" name="Espace réservé du pied de page 4">
            <a:extLst>
              <a:ext uri="{FF2B5EF4-FFF2-40B4-BE49-F238E27FC236}">
                <a16:creationId xmlns="" xmlns:a16="http://schemas.microsoft.com/office/drawing/2014/main" id="{BB4832B1-95C7-467C-8A0C-172B17ABC36A}"/>
              </a:ext>
            </a:extLst>
          </p:cNvPr>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a:extLst>
              <a:ext uri="{FF2B5EF4-FFF2-40B4-BE49-F238E27FC236}">
                <a16:creationId xmlns="" xmlns:a16="http://schemas.microsoft.com/office/drawing/2014/main" id="{B43F2F12-A78C-403C-9D8F-519AF50BEA7D}"/>
              </a:ext>
            </a:extLst>
          </p:cNvPr>
          <p:cNvSpPr>
            <a:spLocks noGrp="1"/>
          </p:cNvSpPr>
          <p:nvPr>
            <p:ph type="sldNum" sz="quarter" idx="12"/>
          </p:nvPr>
        </p:nvSpPr>
        <p:spPr/>
        <p:txBody>
          <a:bodyPr/>
          <a:lstStyle>
            <a:lvl1pPr>
              <a:defRPr/>
            </a:lvl1pPr>
          </a:lstStyle>
          <a:p>
            <a:fld id="{1F72F278-E15F-48FF-9CA6-AB03CD54C044}" type="slidenum">
              <a:rPr lang="fr-CA" altLang="tr-TR"/>
              <a:pPr/>
              <a:t>‹#›</a:t>
            </a:fld>
            <a:endParaRPr lang="fr-CA" altLang="tr-TR"/>
          </a:p>
        </p:txBody>
      </p:sp>
    </p:spTree>
    <p:extLst>
      <p:ext uri="{BB962C8B-B14F-4D97-AF65-F5344CB8AC3E}">
        <p14:creationId xmlns:p14="http://schemas.microsoft.com/office/powerpoint/2010/main" val="2254480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 xmlns:a16="http://schemas.microsoft.com/office/drawing/2014/main" id="{62A57954-C99C-4CF7-A0D3-FB8E289EDDF8}"/>
              </a:ext>
            </a:extLst>
          </p:cNvPr>
          <p:cNvSpPr>
            <a:spLocks noGrp="1"/>
          </p:cNvSpPr>
          <p:nvPr>
            <p:ph type="dt" sz="half" idx="10"/>
          </p:nvPr>
        </p:nvSpPr>
        <p:spPr/>
        <p:txBody>
          <a:bodyPr/>
          <a:lstStyle>
            <a:lvl1pPr>
              <a:defRPr/>
            </a:lvl1pPr>
          </a:lstStyle>
          <a:p>
            <a:pPr>
              <a:defRPr/>
            </a:pPr>
            <a:fld id="{DCF99908-3D7D-4991-98EA-46FDC120A722}" type="datetimeFigureOut">
              <a:rPr lang="fr-FR"/>
              <a:pPr>
                <a:defRPr/>
              </a:pPr>
              <a:t>10/10/2019</a:t>
            </a:fld>
            <a:endParaRPr lang="fr-CA"/>
          </a:p>
        </p:txBody>
      </p:sp>
      <p:sp>
        <p:nvSpPr>
          <p:cNvPr id="3" name="Espace réservé du pied de page 4">
            <a:extLst>
              <a:ext uri="{FF2B5EF4-FFF2-40B4-BE49-F238E27FC236}">
                <a16:creationId xmlns="" xmlns:a16="http://schemas.microsoft.com/office/drawing/2014/main" id="{CCB9B895-2D93-4E37-9839-D7802E905FD2}"/>
              </a:ext>
            </a:extLst>
          </p:cNvPr>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a:extLst>
              <a:ext uri="{FF2B5EF4-FFF2-40B4-BE49-F238E27FC236}">
                <a16:creationId xmlns="" xmlns:a16="http://schemas.microsoft.com/office/drawing/2014/main" id="{EC062172-21B9-4848-A84C-4B7900BF49F8}"/>
              </a:ext>
            </a:extLst>
          </p:cNvPr>
          <p:cNvSpPr>
            <a:spLocks noGrp="1"/>
          </p:cNvSpPr>
          <p:nvPr>
            <p:ph type="sldNum" sz="quarter" idx="12"/>
          </p:nvPr>
        </p:nvSpPr>
        <p:spPr/>
        <p:txBody>
          <a:bodyPr/>
          <a:lstStyle>
            <a:lvl1pPr>
              <a:defRPr/>
            </a:lvl1pPr>
          </a:lstStyle>
          <a:p>
            <a:fld id="{5DEF05FA-0BA2-43DA-BED5-5C20F568597F}" type="slidenum">
              <a:rPr lang="fr-CA" altLang="tr-TR"/>
              <a:pPr/>
              <a:t>‹#›</a:t>
            </a:fld>
            <a:endParaRPr lang="fr-CA" altLang="tr-TR"/>
          </a:p>
        </p:txBody>
      </p:sp>
    </p:spTree>
    <p:extLst>
      <p:ext uri="{BB962C8B-B14F-4D97-AF65-F5344CB8AC3E}">
        <p14:creationId xmlns:p14="http://schemas.microsoft.com/office/powerpoint/2010/main" val="2633689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Espace réservé de la date 3">
            <a:extLst>
              <a:ext uri="{FF2B5EF4-FFF2-40B4-BE49-F238E27FC236}">
                <a16:creationId xmlns="" xmlns:a16="http://schemas.microsoft.com/office/drawing/2014/main" id="{826389CF-F1C6-4400-A6B3-536CC3E730F5}"/>
              </a:ext>
            </a:extLst>
          </p:cNvPr>
          <p:cNvSpPr>
            <a:spLocks noGrp="1"/>
          </p:cNvSpPr>
          <p:nvPr>
            <p:ph type="dt" sz="half" idx="10"/>
          </p:nvPr>
        </p:nvSpPr>
        <p:spPr/>
        <p:txBody>
          <a:bodyPr/>
          <a:lstStyle>
            <a:lvl1pPr>
              <a:defRPr/>
            </a:lvl1pPr>
          </a:lstStyle>
          <a:p>
            <a:pPr>
              <a:defRPr/>
            </a:pPr>
            <a:fld id="{80F6CE8E-BE44-4679-9FBD-AFDF5A7A769E}" type="datetimeFigureOut">
              <a:rPr lang="fr-FR"/>
              <a:pPr>
                <a:defRPr/>
              </a:pPr>
              <a:t>10/10/2019</a:t>
            </a:fld>
            <a:endParaRPr lang="fr-CA"/>
          </a:p>
        </p:txBody>
      </p:sp>
      <p:sp>
        <p:nvSpPr>
          <p:cNvPr id="6" name="Espace réservé du pied de page 4">
            <a:extLst>
              <a:ext uri="{FF2B5EF4-FFF2-40B4-BE49-F238E27FC236}">
                <a16:creationId xmlns="" xmlns:a16="http://schemas.microsoft.com/office/drawing/2014/main" id="{3627674B-762C-4FC2-B7A7-91C245F53E51}"/>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 xmlns:a16="http://schemas.microsoft.com/office/drawing/2014/main" id="{B273CB2F-6334-44B9-B3D2-AC28D2466FEA}"/>
              </a:ext>
            </a:extLst>
          </p:cNvPr>
          <p:cNvSpPr>
            <a:spLocks noGrp="1"/>
          </p:cNvSpPr>
          <p:nvPr>
            <p:ph type="sldNum" sz="quarter" idx="12"/>
          </p:nvPr>
        </p:nvSpPr>
        <p:spPr/>
        <p:txBody>
          <a:bodyPr/>
          <a:lstStyle>
            <a:lvl1pPr>
              <a:defRPr/>
            </a:lvl1pPr>
          </a:lstStyle>
          <a:p>
            <a:fld id="{E80BA9AE-B57C-464C-AB8B-D9DECFDDDEBE}" type="slidenum">
              <a:rPr lang="fr-CA" altLang="tr-TR"/>
              <a:pPr/>
              <a:t>‹#›</a:t>
            </a:fld>
            <a:endParaRPr lang="fr-CA" altLang="tr-TR"/>
          </a:p>
        </p:txBody>
      </p:sp>
    </p:spTree>
    <p:extLst>
      <p:ext uri="{BB962C8B-B14F-4D97-AF65-F5344CB8AC3E}">
        <p14:creationId xmlns:p14="http://schemas.microsoft.com/office/powerpoint/2010/main" val="92866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Espace réservé de la date 3">
            <a:extLst>
              <a:ext uri="{FF2B5EF4-FFF2-40B4-BE49-F238E27FC236}">
                <a16:creationId xmlns="" xmlns:a16="http://schemas.microsoft.com/office/drawing/2014/main" id="{89D84CF6-25E5-41F1-9B92-22B3FDEE389B}"/>
              </a:ext>
            </a:extLst>
          </p:cNvPr>
          <p:cNvSpPr>
            <a:spLocks noGrp="1"/>
          </p:cNvSpPr>
          <p:nvPr>
            <p:ph type="dt" sz="half" idx="10"/>
          </p:nvPr>
        </p:nvSpPr>
        <p:spPr/>
        <p:txBody>
          <a:bodyPr/>
          <a:lstStyle>
            <a:lvl1pPr>
              <a:defRPr/>
            </a:lvl1pPr>
          </a:lstStyle>
          <a:p>
            <a:pPr>
              <a:defRPr/>
            </a:pPr>
            <a:fld id="{488914CD-F4C1-4B18-833A-F930C58DBFF1}" type="datetimeFigureOut">
              <a:rPr lang="fr-FR"/>
              <a:pPr>
                <a:defRPr/>
              </a:pPr>
              <a:t>10/10/2019</a:t>
            </a:fld>
            <a:endParaRPr lang="fr-CA"/>
          </a:p>
        </p:txBody>
      </p:sp>
      <p:sp>
        <p:nvSpPr>
          <p:cNvPr id="6" name="Espace réservé du pied de page 4">
            <a:extLst>
              <a:ext uri="{FF2B5EF4-FFF2-40B4-BE49-F238E27FC236}">
                <a16:creationId xmlns="" xmlns:a16="http://schemas.microsoft.com/office/drawing/2014/main" id="{B8FE29DF-AF6E-433E-838C-B3213A081AA9}"/>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 xmlns:a16="http://schemas.microsoft.com/office/drawing/2014/main" id="{4E879F23-ECB5-430E-B917-244A81076CE5}"/>
              </a:ext>
            </a:extLst>
          </p:cNvPr>
          <p:cNvSpPr>
            <a:spLocks noGrp="1"/>
          </p:cNvSpPr>
          <p:nvPr>
            <p:ph type="sldNum" sz="quarter" idx="12"/>
          </p:nvPr>
        </p:nvSpPr>
        <p:spPr/>
        <p:txBody>
          <a:bodyPr/>
          <a:lstStyle>
            <a:lvl1pPr>
              <a:defRPr/>
            </a:lvl1pPr>
          </a:lstStyle>
          <a:p>
            <a:fld id="{4519996A-9D57-450A-AA17-04EEFB5B3947}" type="slidenum">
              <a:rPr lang="fr-CA" altLang="tr-TR"/>
              <a:pPr/>
              <a:t>‹#›</a:t>
            </a:fld>
            <a:endParaRPr lang="fr-CA" altLang="tr-TR"/>
          </a:p>
        </p:txBody>
      </p:sp>
    </p:spTree>
    <p:extLst>
      <p:ext uri="{BB962C8B-B14F-4D97-AF65-F5344CB8AC3E}">
        <p14:creationId xmlns:p14="http://schemas.microsoft.com/office/powerpoint/2010/main" val="15643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2057F65D-B5BC-4136-92A0-CA335F8DD3A4}" type="datetimeFigureOut">
              <a:rPr lang="tr-TR" smtClean="0"/>
              <a:t>10.10.2019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0205C0-5C48-4697-839D-FF6FEDD50F25}"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a:t>Asıl başlık stili için tıklatın</a:t>
            </a:r>
            <a:endParaRPr lang="fr-CA"/>
          </a:p>
        </p:txBody>
      </p:sp>
      <p:sp>
        <p:nvSpPr>
          <p:cNvPr id="3" name="Espace réservé du texte vertical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4" name="Espace réservé de la date 3">
            <a:extLst>
              <a:ext uri="{FF2B5EF4-FFF2-40B4-BE49-F238E27FC236}">
                <a16:creationId xmlns="" xmlns:a16="http://schemas.microsoft.com/office/drawing/2014/main" id="{2EB8204D-746B-4308-81BE-391DEB8D8B34}"/>
              </a:ext>
            </a:extLst>
          </p:cNvPr>
          <p:cNvSpPr>
            <a:spLocks noGrp="1"/>
          </p:cNvSpPr>
          <p:nvPr>
            <p:ph type="dt" sz="half" idx="10"/>
          </p:nvPr>
        </p:nvSpPr>
        <p:spPr/>
        <p:txBody>
          <a:bodyPr/>
          <a:lstStyle>
            <a:lvl1pPr>
              <a:defRPr/>
            </a:lvl1pPr>
          </a:lstStyle>
          <a:p>
            <a:pPr>
              <a:defRPr/>
            </a:pPr>
            <a:fld id="{517F1C47-82A7-4DF6-B3DC-1709C3F0B974}"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565E06DD-4944-4176-840C-E0A2FC28B72C}"/>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FB9122CE-6E90-4D68-912E-5ABE42B055D9}"/>
              </a:ext>
            </a:extLst>
          </p:cNvPr>
          <p:cNvSpPr>
            <a:spLocks noGrp="1"/>
          </p:cNvSpPr>
          <p:nvPr>
            <p:ph type="sldNum" sz="quarter" idx="12"/>
          </p:nvPr>
        </p:nvSpPr>
        <p:spPr/>
        <p:txBody>
          <a:bodyPr/>
          <a:lstStyle>
            <a:lvl1pPr>
              <a:defRPr/>
            </a:lvl1pPr>
          </a:lstStyle>
          <a:p>
            <a:fld id="{6D4630A5-7790-436B-ADD9-9C98AE2FD6BD}" type="slidenum">
              <a:rPr lang="fr-CA" altLang="tr-TR"/>
              <a:pPr/>
              <a:t>‹#›</a:t>
            </a:fld>
            <a:endParaRPr lang="fr-CA" altLang="tr-TR"/>
          </a:p>
        </p:txBody>
      </p:sp>
    </p:spTree>
    <p:extLst>
      <p:ext uri="{BB962C8B-B14F-4D97-AF65-F5344CB8AC3E}">
        <p14:creationId xmlns:p14="http://schemas.microsoft.com/office/powerpoint/2010/main" val="3613207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tr-TR"/>
              <a:t>Asıl başlık stili için tıklatın</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fr-CA"/>
          </a:p>
        </p:txBody>
      </p:sp>
      <p:sp>
        <p:nvSpPr>
          <p:cNvPr id="4" name="Espace réservé de la date 3">
            <a:extLst>
              <a:ext uri="{FF2B5EF4-FFF2-40B4-BE49-F238E27FC236}">
                <a16:creationId xmlns="" xmlns:a16="http://schemas.microsoft.com/office/drawing/2014/main" id="{6619840E-5BD0-4797-ADCE-4F936313A991}"/>
              </a:ext>
            </a:extLst>
          </p:cNvPr>
          <p:cNvSpPr>
            <a:spLocks noGrp="1"/>
          </p:cNvSpPr>
          <p:nvPr>
            <p:ph type="dt" sz="half" idx="10"/>
          </p:nvPr>
        </p:nvSpPr>
        <p:spPr/>
        <p:txBody>
          <a:bodyPr/>
          <a:lstStyle>
            <a:lvl1pPr>
              <a:defRPr/>
            </a:lvl1pPr>
          </a:lstStyle>
          <a:p>
            <a:pPr>
              <a:defRPr/>
            </a:pPr>
            <a:fld id="{55A3A3E7-93A6-4A3C-B026-56B2B549CBF7}"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079CE686-9F9D-43F4-B4AC-006F5407216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A75AA323-11B3-4876-81F2-DDC255DB313D}"/>
              </a:ext>
            </a:extLst>
          </p:cNvPr>
          <p:cNvSpPr>
            <a:spLocks noGrp="1"/>
          </p:cNvSpPr>
          <p:nvPr>
            <p:ph type="sldNum" sz="quarter" idx="12"/>
          </p:nvPr>
        </p:nvSpPr>
        <p:spPr/>
        <p:txBody>
          <a:bodyPr/>
          <a:lstStyle>
            <a:lvl1pPr>
              <a:defRPr/>
            </a:lvl1pPr>
          </a:lstStyle>
          <a:p>
            <a:fld id="{E5C9BC3B-AFEC-43E7-B9E0-740DEEB290AE}" type="slidenum">
              <a:rPr lang="fr-CA" altLang="tr-TR"/>
              <a:pPr/>
              <a:t>‹#›</a:t>
            </a:fld>
            <a:endParaRPr lang="fr-CA" altLang="tr-TR"/>
          </a:p>
        </p:txBody>
      </p:sp>
    </p:spTree>
    <p:extLst>
      <p:ext uri="{BB962C8B-B14F-4D97-AF65-F5344CB8AC3E}">
        <p14:creationId xmlns:p14="http://schemas.microsoft.com/office/powerpoint/2010/main" val="1214056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3D639834-C0C0-4FD1-A406-C9DF837CA5BC}" type="datetime1">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746405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4C99210-AEFB-4F75-B0DF-A79F7B37C5D5}" type="datetime1">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4033976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76A228B-B890-47EB-A0F9-2E92E5279A3A}" type="datetime1">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641436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FF0824E4-950F-4315-A931-DC6844B2BCA9}" type="datetime1">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003115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C42F9AB5-BE2D-4AB3-9B92-ED86256F2CF7}" type="datetime1">
              <a:rPr lang="en-US" smtClean="0"/>
              <a:t>10/10/2019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1350461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734FB70C-EA3C-4C39-B342-58B7A8457439}" type="datetime1">
              <a:rPr lang="en-US" smtClean="0"/>
              <a:t>10/10/2019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711745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3CB50BB-2DFE-44CE-B405-A703DD88E220}" type="datetime1">
              <a:rPr lang="en-US" smtClean="0"/>
              <a:t>10/10/2019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1940367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A9C8561-34D9-4165-A4C6-FF6837D5F330}" type="datetime1">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33632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057F65D-B5BC-4136-92A0-CA335F8DD3A4}" type="datetimeFigureOut">
              <a:rPr lang="tr-TR" smtClean="0"/>
              <a:t>10.10.2019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311C032-1742-42F6-9376-10E9D533165B}" type="datetime1">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698913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BB36FFAA-4ADA-45BA-AD7B-EA14C274169F}" type="datetime1">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264366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27A4FB65-8F14-4497-A77E-D01E6F81C4E4}" type="datetime1">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E52E40-2D76-486E-B1AA-2AA0780E6DAF}" type="slidenum">
              <a:rPr lang="en-US" smtClean="0"/>
              <a:t>‹#›</a:t>
            </a:fld>
            <a:endParaRPr lang="en-US"/>
          </a:p>
        </p:txBody>
      </p:sp>
    </p:spTree>
    <p:extLst>
      <p:ext uri="{BB962C8B-B14F-4D97-AF65-F5344CB8AC3E}">
        <p14:creationId xmlns:p14="http://schemas.microsoft.com/office/powerpoint/2010/main" val="209592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7F65D-B5BC-4136-92A0-CA335F8DD3A4}" type="datetimeFigureOut">
              <a:rPr lang="tr-TR" smtClean="0"/>
              <a:t>10.10.2019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10.10.2019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057F65D-B5BC-4136-92A0-CA335F8DD3A4}" type="datetimeFigureOut">
              <a:rPr lang="tr-TR" smtClean="0"/>
              <a:t>10.10.2019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0205C0-5C48-4697-839D-FF6FEDD50F25}"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057F65D-B5BC-4136-92A0-CA335F8DD3A4}" type="datetimeFigureOut">
              <a:rPr lang="tr-TR" smtClean="0"/>
              <a:t>10.10.2019</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70205C0-5C48-4697-839D-FF6FEDD50F25}"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7FBCD-F7A5-4585-9D3A-5CC3ED74D09C}" type="datetime1">
              <a:rPr lang="tr-TR" smtClean="0"/>
              <a:t>10.10.2019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42414820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 xmlns:a16="http://schemas.microsoft.com/office/drawing/2014/main" id="{9A415A19-D622-413A-A8FF-74D8FDE4B8B9}"/>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 xmlns:a16="http://schemas.microsoft.com/office/drawing/2014/main" id="{4AB7097D-66A8-4C5C-8E32-C9085578C56A}"/>
                </a:ext>
              </a:extLst>
            </p:cNvPr>
            <p:cNvSpPr>
              <a:spLocks/>
            </p:cNvSpPr>
            <p:nvPr/>
          </p:nvSpPr>
          <p:spPr bwMode="auto">
            <a:xfrm>
              <a:off x="2487613" y="2284222"/>
              <a:ext cx="85633" cy="534098"/>
            </a:xfrm>
            <a:custGeom>
              <a:avLst/>
              <a:gdLst>
                <a:gd name="T0" fmla="*/ 2147483647 w 22"/>
                <a:gd name="T1" fmla="*/ 2147483647 h 136"/>
                <a:gd name="T2" fmla="*/ 2147483647 w 22"/>
                <a:gd name="T3" fmla="*/ 2147483647 h 136"/>
                <a:gd name="T4" fmla="*/ 0 w 22"/>
                <a:gd name="T5" fmla="*/ 0 h 136"/>
                <a:gd name="T6" fmla="*/ 0 w 22"/>
                <a:gd name="T7" fmla="*/ 2147483647 h 136"/>
                <a:gd name="T8" fmla="*/ 2147483647 w 22"/>
                <a:gd name="T9" fmla="*/ 2147483647 h 136"/>
                <a:gd name="T10" fmla="*/ 2147483647 w 22"/>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12">
              <a:extLst>
                <a:ext uri="{FF2B5EF4-FFF2-40B4-BE49-F238E27FC236}">
                  <a16:creationId xmlns="" xmlns:a16="http://schemas.microsoft.com/office/drawing/2014/main" id="{72B5D46D-1FF3-4FBC-866C-B5B47B6A8C48}"/>
                </a:ext>
              </a:extLst>
            </p:cNvPr>
            <p:cNvSpPr>
              <a:spLocks/>
            </p:cNvSpPr>
            <p:nvPr/>
          </p:nvSpPr>
          <p:spPr bwMode="auto">
            <a:xfrm>
              <a:off x="2596601" y="2779108"/>
              <a:ext cx="550779" cy="1978191"/>
            </a:xfrm>
            <a:custGeom>
              <a:avLst/>
              <a:gdLst>
                <a:gd name="T0" fmla="*/ 2147483647 w 140"/>
                <a:gd name="T1" fmla="*/ 2147483647 h 504"/>
                <a:gd name="T2" fmla="*/ 2147483647 w 140"/>
                <a:gd name="T3" fmla="*/ 2147483647 h 504"/>
                <a:gd name="T4" fmla="*/ 2147483647 w 140"/>
                <a:gd name="T5" fmla="*/ 2147483647 h 504"/>
                <a:gd name="T6" fmla="*/ 2147483647 w 140"/>
                <a:gd name="T7" fmla="*/ 2147483647 h 504"/>
                <a:gd name="T8" fmla="*/ 0 w 140"/>
                <a:gd name="T9" fmla="*/ 0 h 504"/>
                <a:gd name="T10" fmla="*/ 2147483647 w 140"/>
                <a:gd name="T11" fmla="*/ 2147483647 h 504"/>
                <a:gd name="T12" fmla="*/ 2147483647 w 140"/>
                <a:gd name="T13" fmla="*/ 2147483647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8" name="Freeform 13">
              <a:extLst>
                <a:ext uri="{FF2B5EF4-FFF2-40B4-BE49-F238E27FC236}">
                  <a16:creationId xmlns="" xmlns:a16="http://schemas.microsoft.com/office/drawing/2014/main" id="{31A4BAF0-48AE-4C76-8F9B-CB78C709210B}"/>
                </a:ext>
              </a:extLst>
            </p:cNvPr>
            <p:cNvSpPr>
              <a:spLocks/>
            </p:cNvSpPr>
            <p:nvPr/>
          </p:nvSpPr>
          <p:spPr bwMode="auto">
            <a:xfrm>
              <a:off x="3174627" y="4730255"/>
              <a:ext cx="519639" cy="1210171"/>
            </a:xfrm>
            <a:custGeom>
              <a:avLst/>
              <a:gdLst>
                <a:gd name="T0" fmla="*/ 2147483647 w 132"/>
                <a:gd name="T1" fmla="*/ 2147483647 h 308"/>
                <a:gd name="T2" fmla="*/ 0 w 132"/>
                <a:gd name="T3" fmla="*/ 0 h 308"/>
                <a:gd name="T4" fmla="*/ 0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9" name="Freeform 14">
              <a:extLst>
                <a:ext uri="{FF2B5EF4-FFF2-40B4-BE49-F238E27FC236}">
                  <a16:creationId xmlns="" xmlns:a16="http://schemas.microsoft.com/office/drawing/2014/main" id="{61942064-6354-4AB1-82C6-EAF8F8634E2A}"/>
                </a:ext>
              </a:extLst>
            </p:cNvPr>
            <p:cNvSpPr>
              <a:spLocks/>
            </p:cNvSpPr>
            <p:nvPr/>
          </p:nvSpPr>
          <p:spPr bwMode="auto">
            <a:xfrm>
              <a:off x="3305023" y="5630785"/>
              <a:ext cx="145967" cy="309641"/>
            </a:xfrm>
            <a:custGeom>
              <a:avLst/>
              <a:gdLst>
                <a:gd name="T0" fmla="*/ 2147483647 w 37"/>
                <a:gd name="T1" fmla="*/ 2147483647 h 79"/>
                <a:gd name="T2" fmla="*/ 2147483647 w 37"/>
                <a:gd name="T3" fmla="*/ 2147483647 h 79"/>
                <a:gd name="T4" fmla="*/ 0 w 37"/>
                <a:gd name="T5" fmla="*/ 0 h 79"/>
                <a:gd name="T6" fmla="*/ 2147483647 w 37"/>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0" name="Freeform 15">
              <a:extLst>
                <a:ext uri="{FF2B5EF4-FFF2-40B4-BE49-F238E27FC236}">
                  <a16:creationId xmlns="" xmlns:a16="http://schemas.microsoft.com/office/drawing/2014/main" id="{D3DBA64F-BF12-4A5B-89E6-3382916AAB8F}"/>
                </a:ext>
              </a:extLst>
            </p:cNvPr>
            <p:cNvSpPr>
              <a:spLocks/>
            </p:cNvSpPr>
            <p:nvPr/>
          </p:nvSpPr>
          <p:spPr bwMode="auto">
            <a:xfrm>
              <a:off x="2573246" y="2818321"/>
              <a:ext cx="700637" cy="2834099"/>
            </a:xfrm>
            <a:custGeom>
              <a:avLst/>
              <a:gdLst>
                <a:gd name="T0" fmla="*/ 2147483647 w 178"/>
                <a:gd name="T1" fmla="*/ 2147483647 h 722"/>
                <a:gd name="T2" fmla="*/ 2147483647 w 178"/>
                <a:gd name="T3" fmla="*/ 2147483647 h 722"/>
                <a:gd name="T4" fmla="*/ 2147483647 w 178"/>
                <a:gd name="T5" fmla="*/ 2147483647 h 722"/>
                <a:gd name="T6" fmla="*/ 2147483647 w 178"/>
                <a:gd name="T7" fmla="*/ 2147483647 h 722"/>
                <a:gd name="T8" fmla="*/ 0 w 178"/>
                <a:gd name="T9" fmla="*/ 0 h 722"/>
                <a:gd name="T10" fmla="*/ 2147483647 w 178"/>
                <a:gd name="T11" fmla="*/ 2147483647 h 722"/>
                <a:gd name="T12" fmla="*/ 2147483647 w 178"/>
                <a:gd name="T13" fmla="*/ 2147483647 h 722"/>
                <a:gd name="T14" fmla="*/ 2147483647 w 178"/>
                <a:gd name="T15" fmla="*/ 2147483647 h 722"/>
                <a:gd name="T16" fmla="*/ 2147483647 w 178"/>
                <a:gd name="T17" fmla="*/ 2147483647 h 722"/>
                <a:gd name="T18" fmla="*/ 2147483647 w 178"/>
                <a:gd name="T19" fmla="*/ 2147483647 h 722"/>
                <a:gd name="T20" fmla="*/ 2147483647 w 178"/>
                <a:gd name="T21" fmla="*/ 2147483647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1" name="Freeform 16">
              <a:extLst>
                <a:ext uri="{FF2B5EF4-FFF2-40B4-BE49-F238E27FC236}">
                  <a16:creationId xmlns="" xmlns:a16="http://schemas.microsoft.com/office/drawing/2014/main" id="{4A104B3C-63FD-4B5F-8FA6-992409FFB3CE}"/>
                </a:ext>
              </a:extLst>
            </p:cNvPr>
            <p:cNvSpPr>
              <a:spLocks/>
            </p:cNvSpPr>
            <p:nvPr/>
          </p:nvSpPr>
          <p:spPr bwMode="auto">
            <a:xfrm>
              <a:off x="2507075" y="285750"/>
              <a:ext cx="89526" cy="2493358"/>
            </a:xfrm>
            <a:custGeom>
              <a:avLst/>
              <a:gdLst>
                <a:gd name="T0" fmla="*/ 2147483647 w 23"/>
                <a:gd name="T1" fmla="*/ 2147483647 h 635"/>
                <a:gd name="T2" fmla="*/ 2147483647 w 23"/>
                <a:gd name="T3" fmla="*/ 2147483647 h 635"/>
                <a:gd name="T4" fmla="*/ 2147483647 w 23"/>
                <a:gd name="T5" fmla="*/ 2147483647 h 635"/>
                <a:gd name="T6" fmla="*/ 2147483647 w 23"/>
                <a:gd name="T7" fmla="*/ 2147483647 h 635"/>
                <a:gd name="T8" fmla="*/ 2147483647 w 23"/>
                <a:gd name="T9" fmla="*/ 2147483647 h 635"/>
                <a:gd name="T10" fmla="*/ 2147483647 w 23"/>
                <a:gd name="T11" fmla="*/ 2147483647 h 635"/>
                <a:gd name="T12" fmla="*/ 2147483647 w 23"/>
                <a:gd name="T13" fmla="*/ 0 h 635"/>
                <a:gd name="T14" fmla="*/ 2147483647 w 23"/>
                <a:gd name="T15" fmla="*/ 0 h 635"/>
                <a:gd name="T16" fmla="*/ 2147483647 w 23"/>
                <a:gd name="T17" fmla="*/ 2147483647 h 635"/>
                <a:gd name="T18" fmla="*/ 2147483647 w 23"/>
                <a:gd name="T19" fmla="*/ 2147483647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2" name="Freeform 17">
              <a:extLst>
                <a:ext uri="{FF2B5EF4-FFF2-40B4-BE49-F238E27FC236}">
                  <a16:creationId xmlns="" xmlns:a16="http://schemas.microsoft.com/office/drawing/2014/main" id="{22F56C28-EDE2-4137-8ED7-8969CAF4C88E}"/>
                </a:ext>
              </a:extLst>
            </p:cNvPr>
            <p:cNvSpPr>
              <a:spLocks/>
            </p:cNvSpPr>
            <p:nvPr/>
          </p:nvSpPr>
          <p:spPr bwMode="auto">
            <a:xfrm>
              <a:off x="2553784" y="2599273"/>
              <a:ext cx="68118" cy="420517"/>
            </a:xfrm>
            <a:custGeom>
              <a:avLst/>
              <a:gdLst>
                <a:gd name="T0" fmla="*/ 0 w 17"/>
                <a:gd name="T1" fmla="*/ 0 h 107"/>
                <a:gd name="T2" fmla="*/ 2147483647 w 17"/>
                <a:gd name="T3" fmla="*/ 2147483647 h 107"/>
                <a:gd name="T4" fmla="*/ 2147483647 w 17"/>
                <a:gd name="T5" fmla="*/ 2147483647 h 107"/>
                <a:gd name="T6" fmla="*/ 2147483647 w 17"/>
                <a:gd name="T7" fmla="*/ 2147483647 h 107"/>
                <a:gd name="T8" fmla="*/ 2147483647 w 17"/>
                <a:gd name="T9" fmla="*/ 2147483647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3" name="Freeform 18">
              <a:extLst>
                <a:ext uri="{FF2B5EF4-FFF2-40B4-BE49-F238E27FC236}">
                  <a16:creationId xmlns="" xmlns:a16="http://schemas.microsoft.com/office/drawing/2014/main" id="{1DF21E21-4DD2-47F0-8D24-9E9C61F3070D}"/>
                </a:ext>
              </a:extLst>
            </p:cNvPr>
            <p:cNvSpPr>
              <a:spLocks/>
            </p:cNvSpPr>
            <p:nvPr/>
          </p:nvSpPr>
          <p:spPr bwMode="auto">
            <a:xfrm>
              <a:off x="3143488" y="4757298"/>
              <a:ext cx="161535" cy="873487"/>
            </a:xfrm>
            <a:custGeom>
              <a:avLst/>
              <a:gdLst>
                <a:gd name="T0" fmla="*/ 0 w 41"/>
                <a:gd name="T1" fmla="*/ 0 h 222"/>
                <a:gd name="T2" fmla="*/ 2147483647 w 41"/>
                <a:gd name="T3" fmla="*/ 2147483647 h 222"/>
                <a:gd name="T4" fmla="*/ 2147483647 w 41"/>
                <a:gd name="T5" fmla="*/ 2147483647 h 222"/>
                <a:gd name="T6" fmla="*/ 2147483647 w 41"/>
                <a:gd name="T7" fmla="*/ 2147483647 h 222"/>
                <a:gd name="T8" fmla="*/ 2147483647 w 41"/>
                <a:gd name="T9" fmla="*/ 2147483647 h 222"/>
                <a:gd name="T10" fmla="*/ 2147483647 w 41"/>
                <a:gd name="T11" fmla="*/ 2147483647 h 222"/>
                <a:gd name="T12" fmla="*/ 2147483647 w 41"/>
                <a:gd name="T13" fmla="*/ 2147483647 h 222"/>
                <a:gd name="T14" fmla="*/ 2147483647 w 41"/>
                <a:gd name="T15" fmla="*/ 2147483647 h 222"/>
                <a:gd name="T16" fmla="*/ 2147483647 w 41"/>
                <a:gd name="T17" fmla="*/ 2147483647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4" name="Freeform 19">
              <a:extLst>
                <a:ext uri="{FF2B5EF4-FFF2-40B4-BE49-F238E27FC236}">
                  <a16:creationId xmlns="" xmlns:a16="http://schemas.microsoft.com/office/drawing/2014/main" id="{1DA7CDFD-6C27-4F5D-BDB4-555C64D70E0A}"/>
                </a:ext>
              </a:extLst>
            </p:cNvPr>
            <p:cNvSpPr>
              <a:spLocks/>
            </p:cNvSpPr>
            <p:nvPr/>
          </p:nvSpPr>
          <p:spPr bwMode="auto">
            <a:xfrm>
              <a:off x="3147380" y="1282282"/>
              <a:ext cx="1769108" cy="3447973"/>
            </a:xfrm>
            <a:custGeom>
              <a:avLst/>
              <a:gdLst>
                <a:gd name="T0" fmla="*/ 2147483647 w 450"/>
                <a:gd name="T1" fmla="*/ 2147483647 h 878"/>
                <a:gd name="T2" fmla="*/ 2147483647 w 450"/>
                <a:gd name="T3" fmla="*/ 2147483647 h 878"/>
                <a:gd name="T4" fmla="*/ 2147483647 w 450"/>
                <a:gd name="T5" fmla="*/ 2147483647 h 878"/>
                <a:gd name="T6" fmla="*/ 2147483647 w 450"/>
                <a:gd name="T7" fmla="*/ 2147483647 h 878"/>
                <a:gd name="T8" fmla="*/ 2147483647 w 450"/>
                <a:gd name="T9" fmla="*/ 2147483647 h 878"/>
                <a:gd name="T10" fmla="*/ 2147483647 w 450"/>
                <a:gd name="T11" fmla="*/ 2147483647 h 878"/>
                <a:gd name="T12" fmla="*/ 2147483647 w 450"/>
                <a:gd name="T13" fmla="*/ 2147483647 h 878"/>
                <a:gd name="T14" fmla="*/ 2147483647 w 450"/>
                <a:gd name="T15" fmla="*/ 0 h 878"/>
                <a:gd name="T16" fmla="*/ 2147483647 w 450"/>
                <a:gd name="T17" fmla="*/ 2147483647 h 878"/>
                <a:gd name="T18" fmla="*/ 2147483647 w 450"/>
                <a:gd name="T19" fmla="*/ 2147483647 h 878"/>
                <a:gd name="T20" fmla="*/ 2147483647 w 450"/>
                <a:gd name="T21" fmla="*/ 2147483647 h 878"/>
                <a:gd name="T22" fmla="*/ 2147483647 w 450"/>
                <a:gd name="T23" fmla="*/ 2147483647 h 878"/>
                <a:gd name="T24" fmla="*/ 2147483647 w 450"/>
                <a:gd name="T25" fmla="*/ 2147483647 h 878"/>
                <a:gd name="T26" fmla="*/ 0 w 450"/>
                <a:gd name="T27" fmla="*/ 2147483647 h 878"/>
                <a:gd name="T28" fmla="*/ 0 w 450"/>
                <a:gd name="T29" fmla="*/ 2147483647 h 878"/>
                <a:gd name="T30" fmla="*/ 2147483647 w 450"/>
                <a:gd name="T31" fmla="*/ 2147483647 h 878"/>
                <a:gd name="T32" fmla="*/ 2147483647 w 450"/>
                <a:gd name="T33" fmla="*/ 2147483647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5" name="Freeform 20">
              <a:extLst>
                <a:ext uri="{FF2B5EF4-FFF2-40B4-BE49-F238E27FC236}">
                  <a16:creationId xmlns="" xmlns:a16="http://schemas.microsoft.com/office/drawing/2014/main" id="{17454053-28DC-4459-B00D-2554807CA9A3}"/>
                </a:ext>
              </a:extLst>
            </p:cNvPr>
            <p:cNvSpPr>
              <a:spLocks/>
            </p:cNvSpPr>
            <p:nvPr/>
          </p:nvSpPr>
          <p:spPr bwMode="auto">
            <a:xfrm>
              <a:off x="3273883" y="5652419"/>
              <a:ext cx="138182" cy="288007"/>
            </a:xfrm>
            <a:custGeom>
              <a:avLst/>
              <a:gdLst>
                <a:gd name="T0" fmla="*/ 0 w 35"/>
                <a:gd name="T1" fmla="*/ 0 h 73"/>
                <a:gd name="T2" fmla="*/ 2147483647 w 35"/>
                <a:gd name="T3" fmla="*/ 2147483647 h 73"/>
                <a:gd name="T4" fmla="*/ 2147483647 w 35"/>
                <a:gd name="T5" fmla="*/ 2147483647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6" name="Freeform 21">
              <a:extLst>
                <a:ext uri="{FF2B5EF4-FFF2-40B4-BE49-F238E27FC236}">
                  <a16:creationId xmlns="" xmlns:a16="http://schemas.microsoft.com/office/drawing/2014/main" id="{698B36DF-5084-4831-9499-DF477D858D50}"/>
                </a:ext>
              </a:extLst>
            </p:cNvPr>
            <p:cNvSpPr>
              <a:spLocks/>
            </p:cNvSpPr>
            <p:nvPr/>
          </p:nvSpPr>
          <p:spPr bwMode="auto">
            <a:xfrm>
              <a:off x="3143488" y="4655887"/>
              <a:ext cx="31139" cy="189300"/>
            </a:xfrm>
            <a:custGeom>
              <a:avLst/>
              <a:gdLst>
                <a:gd name="T0" fmla="*/ 2147483647 w 8"/>
                <a:gd name="T1" fmla="*/ 2147483647 h 48"/>
                <a:gd name="T2" fmla="*/ 2147483647 w 8"/>
                <a:gd name="T3" fmla="*/ 2147483647 h 48"/>
                <a:gd name="T4" fmla="*/ 2147483647 w 8"/>
                <a:gd name="T5" fmla="*/ 2147483647 h 48"/>
                <a:gd name="T6" fmla="*/ 2147483647 w 8"/>
                <a:gd name="T7" fmla="*/ 0 h 48"/>
                <a:gd name="T8" fmla="*/ 0 w 8"/>
                <a:gd name="T9" fmla="*/ 2147483647 h 48"/>
                <a:gd name="T10" fmla="*/ 2147483647 w 8"/>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7" name="Freeform 22">
              <a:extLst>
                <a:ext uri="{FF2B5EF4-FFF2-40B4-BE49-F238E27FC236}">
                  <a16:creationId xmlns="" xmlns:a16="http://schemas.microsoft.com/office/drawing/2014/main" id="{A16E82D5-2943-4A8F-8F9B-9AD68FF64F65}"/>
                </a:ext>
              </a:extLst>
            </p:cNvPr>
            <p:cNvSpPr>
              <a:spLocks/>
            </p:cNvSpPr>
            <p:nvPr/>
          </p:nvSpPr>
          <p:spPr bwMode="auto">
            <a:xfrm>
              <a:off x="3211605" y="5410385"/>
              <a:ext cx="202406" cy="530041"/>
            </a:xfrm>
            <a:custGeom>
              <a:avLst/>
              <a:gdLst>
                <a:gd name="T0" fmla="*/ 2147483647 w 52"/>
                <a:gd name="T1" fmla="*/ 2147483647 h 135"/>
                <a:gd name="T2" fmla="*/ 0 w 52"/>
                <a:gd name="T3" fmla="*/ 0 h 135"/>
                <a:gd name="T4" fmla="*/ 2147483647 w 52"/>
                <a:gd name="T5" fmla="*/ 2147483647 h 135"/>
                <a:gd name="T6" fmla="*/ 2147483647 w 52"/>
                <a:gd name="T7" fmla="*/ 2147483647 h 135"/>
                <a:gd name="T8" fmla="*/ 2147483647 w 52"/>
                <a:gd name="T9" fmla="*/ 2147483647 h 135"/>
                <a:gd name="T10" fmla="*/ 2147483647 w 52"/>
                <a:gd name="T11" fmla="*/ 2147483647 h 135"/>
                <a:gd name="T12" fmla="*/ 2147483647 w 52"/>
                <a:gd name="T13" fmla="*/ 2147483647 h 135"/>
                <a:gd name="T14" fmla="*/ 2147483647 w 52"/>
                <a:gd name="T15" fmla="*/ 214748364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27" name="Group 48">
            <a:extLst>
              <a:ext uri="{FF2B5EF4-FFF2-40B4-BE49-F238E27FC236}">
                <a16:creationId xmlns="" xmlns:a16="http://schemas.microsoft.com/office/drawing/2014/main" id="{3A3742F0-3769-4195-8E02-ABB468C9659E}"/>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 xmlns:a16="http://schemas.microsoft.com/office/drawing/2014/main" id="{B4127A3E-A290-4F1D-A28E-D02ECEF499C6}"/>
                </a:ext>
              </a:extLst>
            </p:cNvPr>
            <p:cNvSpPr>
              <a:spLocks/>
            </p:cNvSpPr>
            <p:nvPr/>
          </p:nvSpPr>
          <p:spPr bwMode="auto">
            <a:xfrm>
              <a:off x="6627813" y="195717"/>
              <a:ext cx="409575" cy="3645937"/>
            </a:xfrm>
            <a:custGeom>
              <a:avLst/>
              <a:gdLst>
                <a:gd name="T0" fmla="*/ 2147483647 w 103"/>
                <a:gd name="T1" fmla="*/ 2147483647 h 920"/>
                <a:gd name="T2" fmla="*/ 2147483647 w 103"/>
                <a:gd name="T3" fmla="*/ 2147483647 h 920"/>
                <a:gd name="T4" fmla="*/ 2147483647 w 103"/>
                <a:gd name="T5" fmla="*/ 2147483647 h 920"/>
                <a:gd name="T6" fmla="*/ 2147483647 w 103"/>
                <a:gd name="T7" fmla="*/ 2147483647 h 920"/>
                <a:gd name="T8" fmla="*/ 2147483647 w 103"/>
                <a:gd name="T9" fmla="*/ 2147483647 h 920"/>
                <a:gd name="T10" fmla="*/ 2147483647 w 103"/>
                <a:gd name="T11" fmla="*/ 2147483647 h 920"/>
                <a:gd name="T12" fmla="*/ 2147483647 w 103"/>
                <a:gd name="T13" fmla="*/ 2147483647 h 920"/>
                <a:gd name="T14" fmla="*/ 2147483647 w 103"/>
                <a:gd name="T15" fmla="*/ 2147483647 h 920"/>
                <a:gd name="T16" fmla="*/ 2147483647 w 103"/>
                <a:gd name="T17" fmla="*/ 2147483647 h 920"/>
                <a:gd name="T18" fmla="*/ 2147483647 w 103"/>
                <a:gd name="T19" fmla="*/ 2147483647 h 920"/>
                <a:gd name="T20" fmla="*/ 2147483647 w 103"/>
                <a:gd name="T21" fmla="*/ 2147483647 h 920"/>
                <a:gd name="T22" fmla="*/ 2147483647 w 103"/>
                <a:gd name="T23" fmla="*/ 0 h 920"/>
                <a:gd name="T24" fmla="*/ 0 w 103"/>
                <a:gd name="T25" fmla="*/ 0 h 920"/>
                <a:gd name="T26" fmla="*/ 2147483647 w 103"/>
                <a:gd name="T27" fmla="*/ 2147483647 h 920"/>
                <a:gd name="T28" fmla="*/ 2147483647 w 103"/>
                <a:gd name="T29" fmla="*/ 2147483647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28">
              <a:extLst>
                <a:ext uri="{FF2B5EF4-FFF2-40B4-BE49-F238E27FC236}">
                  <a16:creationId xmlns="" xmlns:a16="http://schemas.microsoft.com/office/drawing/2014/main" id="{4E9C0C2E-2C18-4AC0-B4AC-773A1839B378}"/>
                </a:ext>
              </a:extLst>
            </p:cNvPr>
            <p:cNvSpPr>
              <a:spLocks/>
            </p:cNvSpPr>
            <p:nvPr/>
          </p:nvSpPr>
          <p:spPr bwMode="auto">
            <a:xfrm>
              <a:off x="7061200" y="3771945"/>
              <a:ext cx="350838" cy="1310012"/>
            </a:xfrm>
            <a:custGeom>
              <a:avLst/>
              <a:gdLst>
                <a:gd name="T0" fmla="*/ 2147483647 w 88"/>
                <a:gd name="T1" fmla="*/ 2147483647 h 330"/>
                <a:gd name="T2" fmla="*/ 2147483647 w 88"/>
                <a:gd name="T3" fmla="*/ 2147483647 h 330"/>
                <a:gd name="T4" fmla="*/ 2147483647 w 88"/>
                <a:gd name="T5" fmla="*/ 2147483647 h 330"/>
                <a:gd name="T6" fmla="*/ 2147483647 w 88"/>
                <a:gd name="T7" fmla="*/ 2147483647 h 330"/>
                <a:gd name="T8" fmla="*/ 2147483647 w 88"/>
                <a:gd name="T9" fmla="*/ 2147483647 h 330"/>
                <a:gd name="T10" fmla="*/ 0 w 88"/>
                <a:gd name="T11" fmla="*/ 0 h 330"/>
                <a:gd name="T12" fmla="*/ 2147483647 w 88"/>
                <a:gd name="T13" fmla="*/ 2147483647 h 330"/>
                <a:gd name="T14" fmla="*/ 2147483647 w 88"/>
                <a:gd name="T15" fmla="*/ 2147483647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29">
              <a:extLst>
                <a:ext uri="{FF2B5EF4-FFF2-40B4-BE49-F238E27FC236}">
                  <a16:creationId xmlns="" xmlns:a16="http://schemas.microsoft.com/office/drawing/2014/main" id="{D126BA03-55F3-4409-AC20-A9E70C262E19}"/>
                </a:ext>
              </a:extLst>
            </p:cNvPr>
            <p:cNvSpPr>
              <a:spLocks/>
            </p:cNvSpPr>
            <p:nvPr/>
          </p:nvSpPr>
          <p:spPr bwMode="auto">
            <a:xfrm>
              <a:off x="7439025" y="5053021"/>
              <a:ext cx="357188" cy="820730"/>
            </a:xfrm>
            <a:custGeom>
              <a:avLst/>
              <a:gdLst>
                <a:gd name="T0" fmla="*/ 2147483647 w 90"/>
                <a:gd name="T1" fmla="*/ 2147483647 h 207"/>
                <a:gd name="T2" fmla="*/ 0 w 90"/>
                <a:gd name="T3" fmla="*/ 0 h 207"/>
                <a:gd name="T4" fmla="*/ 2147483647 w 90"/>
                <a:gd name="T5" fmla="*/ 2147483647 h 207"/>
                <a:gd name="T6" fmla="*/ 2147483647 w 90"/>
                <a:gd name="T7" fmla="*/ 2147483647 h 207"/>
                <a:gd name="T8" fmla="*/ 2147483647 w 90"/>
                <a:gd name="T9" fmla="*/ 2147483647 h 207"/>
                <a:gd name="T10" fmla="*/ 2147483647 w 90"/>
                <a:gd name="T11" fmla="*/ 2147483647 h 207"/>
                <a:gd name="T12" fmla="*/ 2147483647 w 90"/>
                <a:gd name="T13" fmla="*/ 2147483647 h 207"/>
                <a:gd name="T14" fmla="*/ 2147483647 w 9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30">
              <a:extLst>
                <a:ext uri="{FF2B5EF4-FFF2-40B4-BE49-F238E27FC236}">
                  <a16:creationId xmlns="" xmlns:a16="http://schemas.microsoft.com/office/drawing/2014/main" id="{C4B8856F-3745-4E7D-9919-D094B3119AF9}"/>
                </a:ext>
              </a:extLst>
            </p:cNvPr>
            <p:cNvSpPr>
              <a:spLocks/>
            </p:cNvSpPr>
            <p:nvPr/>
          </p:nvSpPr>
          <p:spPr bwMode="auto">
            <a:xfrm>
              <a:off x="7037388" y="3811403"/>
              <a:ext cx="457200" cy="1853219"/>
            </a:xfrm>
            <a:custGeom>
              <a:avLst/>
              <a:gdLst>
                <a:gd name="T0" fmla="*/ 2147483647 w 115"/>
                <a:gd name="T1" fmla="*/ 2147483647 h 467"/>
                <a:gd name="T2" fmla="*/ 2147483647 w 115"/>
                <a:gd name="T3" fmla="*/ 2147483647 h 467"/>
                <a:gd name="T4" fmla="*/ 2147483647 w 115"/>
                <a:gd name="T5" fmla="*/ 2147483647 h 467"/>
                <a:gd name="T6" fmla="*/ 2147483647 w 115"/>
                <a:gd name="T7" fmla="*/ 2147483647 h 467"/>
                <a:gd name="T8" fmla="*/ 0 w 115"/>
                <a:gd name="T9" fmla="*/ 0 h 467"/>
                <a:gd name="T10" fmla="*/ 2147483647 w 115"/>
                <a:gd name="T11" fmla="*/ 2147483647 h 467"/>
                <a:gd name="T12" fmla="*/ 2147483647 w 115"/>
                <a:gd name="T13" fmla="*/ 2147483647 h 467"/>
                <a:gd name="T14" fmla="*/ 2147483647 w 115"/>
                <a:gd name="T15" fmla="*/ 2147483647 h 467"/>
                <a:gd name="T16" fmla="*/ 2147483647 w 115"/>
                <a:gd name="T17" fmla="*/ 2147483647 h 467"/>
                <a:gd name="T18" fmla="*/ 2147483647 w 115"/>
                <a:gd name="T19" fmla="*/ 2147483647 h 467"/>
                <a:gd name="T20" fmla="*/ 2147483647 w 115"/>
                <a:gd name="T21" fmla="*/ 2147483647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31">
              <a:extLst>
                <a:ext uri="{FF2B5EF4-FFF2-40B4-BE49-F238E27FC236}">
                  <a16:creationId xmlns="" xmlns:a16="http://schemas.microsoft.com/office/drawing/2014/main" id="{8EBC554D-231E-4283-8C26-D8F650F47F4D}"/>
                </a:ext>
              </a:extLst>
            </p:cNvPr>
            <p:cNvSpPr>
              <a:spLocks/>
            </p:cNvSpPr>
            <p:nvPr/>
          </p:nvSpPr>
          <p:spPr bwMode="auto">
            <a:xfrm>
              <a:off x="6992938" y="1263719"/>
              <a:ext cx="144462" cy="2508226"/>
            </a:xfrm>
            <a:custGeom>
              <a:avLst/>
              <a:gdLst>
                <a:gd name="T0" fmla="*/ 2147483647 w 36"/>
                <a:gd name="T1" fmla="*/ 2147483647 h 633"/>
                <a:gd name="T2" fmla="*/ 2147483647 w 36"/>
                <a:gd name="T3" fmla="*/ 2147483647 h 633"/>
                <a:gd name="T4" fmla="*/ 2147483647 w 36"/>
                <a:gd name="T5" fmla="*/ 2147483647 h 633"/>
                <a:gd name="T6" fmla="*/ 2147483647 w 36"/>
                <a:gd name="T7" fmla="*/ 2147483647 h 633"/>
                <a:gd name="T8" fmla="*/ 2147483647 w 36"/>
                <a:gd name="T9" fmla="*/ 2147483647 h 633"/>
                <a:gd name="T10" fmla="*/ 2147483647 w 36"/>
                <a:gd name="T11" fmla="*/ 0 h 633"/>
                <a:gd name="T12" fmla="*/ 2147483647 w 36"/>
                <a:gd name="T13" fmla="*/ 0 h 633"/>
                <a:gd name="T14" fmla="*/ 2147483647 w 36"/>
                <a:gd name="T15" fmla="*/ 2147483647 h 633"/>
                <a:gd name="T16" fmla="*/ 2147483647 w 36"/>
                <a:gd name="T17" fmla="*/ 2147483647 h 633"/>
                <a:gd name="T18" fmla="*/ 2147483647 w 36"/>
                <a:gd name="T19" fmla="*/ 2147483647 h 633"/>
                <a:gd name="T20" fmla="*/ 2147483647 w 36"/>
                <a:gd name="T21" fmla="*/ 2147483647 h 633"/>
                <a:gd name="T22" fmla="*/ 2147483647 w 36"/>
                <a:gd name="T23" fmla="*/ 2147483647 h 633"/>
                <a:gd name="T24" fmla="*/ 2147483647 w 36"/>
                <a:gd name="T25" fmla="*/ 2147483647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9" name="Freeform 32">
              <a:extLst>
                <a:ext uri="{FF2B5EF4-FFF2-40B4-BE49-F238E27FC236}">
                  <a16:creationId xmlns="" xmlns:a16="http://schemas.microsoft.com/office/drawing/2014/main" id="{C375493C-2F63-4EF8-A345-7B3A290CF3F7}"/>
                </a:ext>
              </a:extLst>
            </p:cNvPr>
            <p:cNvSpPr>
              <a:spLocks/>
            </p:cNvSpPr>
            <p:nvPr/>
          </p:nvSpPr>
          <p:spPr bwMode="auto">
            <a:xfrm>
              <a:off x="7526338" y="5640947"/>
              <a:ext cx="111125" cy="232804"/>
            </a:xfrm>
            <a:custGeom>
              <a:avLst/>
              <a:gdLst>
                <a:gd name="T0" fmla="*/ 2147483647 w 28"/>
                <a:gd name="T1" fmla="*/ 2147483647 h 59"/>
                <a:gd name="T2" fmla="*/ 2147483647 w 28"/>
                <a:gd name="T3" fmla="*/ 2147483647 h 59"/>
                <a:gd name="T4" fmla="*/ 0 w 28"/>
                <a:gd name="T5" fmla="*/ 0 h 59"/>
                <a:gd name="T6" fmla="*/ 2147483647 w 28"/>
                <a:gd name="T7" fmla="*/ 214748364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0" name="Freeform 33">
              <a:extLst>
                <a:ext uri="{FF2B5EF4-FFF2-40B4-BE49-F238E27FC236}">
                  <a16:creationId xmlns="" xmlns:a16="http://schemas.microsoft.com/office/drawing/2014/main" id="{7B246255-0EF2-4F28-9B3F-A72C0E71CD24}"/>
                </a:ext>
              </a:extLst>
            </p:cNvPr>
            <p:cNvSpPr>
              <a:spLocks/>
            </p:cNvSpPr>
            <p:nvPr/>
          </p:nvSpPr>
          <p:spPr bwMode="auto">
            <a:xfrm>
              <a:off x="7021513" y="3598329"/>
              <a:ext cx="68262" cy="424833"/>
            </a:xfrm>
            <a:custGeom>
              <a:avLst/>
              <a:gdLst>
                <a:gd name="T0" fmla="*/ 2147483647 w 17"/>
                <a:gd name="T1" fmla="*/ 2147483647 h 107"/>
                <a:gd name="T2" fmla="*/ 2147483647 w 17"/>
                <a:gd name="T3" fmla="*/ 2147483647 h 107"/>
                <a:gd name="T4" fmla="*/ 2147483647 w 17"/>
                <a:gd name="T5" fmla="*/ 2147483647 h 107"/>
                <a:gd name="T6" fmla="*/ 2147483647 w 17"/>
                <a:gd name="T7" fmla="*/ 2147483647 h 107"/>
                <a:gd name="T8" fmla="*/ 0 w 17"/>
                <a:gd name="T9" fmla="*/ 0 h 107"/>
                <a:gd name="T10" fmla="*/ 0 w 17"/>
                <a:gd name="T11" fmla="*/ 2147483647 h 107"/>
                <a:gd name="T12" fmla="*/ 2147483647 w 17"/>
                <a:gd name="T13" fmla="*/ 2147483647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Freeform 34">
              <a:extLst>
                <a:ext uri="{FF2B5EF4-FFF2-40B4-BE49-F238E27FC236}">
                  <a16:creationId xmlns="" xmlns:a16="http://schemas.microsoft.com/office/drawing/2014/main" id="{390363E6-C62D-4A5C-9CC1-90F016F1D34C}"/>
                </a:ext>
              </a:extLst>
            </p:cNvPr>
            <p:cNvSpPr>
              <a:spLocks/>
            </p:cNvSpPr>
            <p:nvPr/>
          </p:nvSpPr>
          <p:spPr bwMode="auto">
            <a:xfrm>
              <a:off x="7412038" y="2802588"/>
              <a:ext cx="1168400" cy="2250433"/>
            </a:xfrm>
            <a:custGeom>
              <a:avLst/>
              <a:gdLst>
                <a:gd name="T0" fmla="*/ 2147483647 w 294"/>
                <a:gd name="T1" fmla="*/ 2147483647 h 568"/>
                <a:gd name="T2" fmla="*/ 2147483647 w 294"/>
                <a:gd name="T3" fmla="*/ 2147483647 h 568"/>
                <a:gd name="T4" fmla="*/ 2147483647 w 294"/>
                <a:gd name="T5" fmla="*/ 2147483647 h 568"/>
                <a:gd name="T6" fmla="*/ 2147483647 w 294"/>
                <a:gd name="T7" fmla="*/ 2147483647 h 568"/>
                <a:gd name="T8" fmla="*/ 2147483647 w 294"/>
                <a:gd name="T9" fmla="*/ 2147483647 h 568"/>
                <a:gd name="T10" fmla="*/ 2147483647 w 294"/>
                <a:gd name="T11" fmla="*/ 2147483647 h 568"/>
                <a:gd name="T12" fmla="*/ 2147483647 w 294"/>
                <a:gd name="T13" fmla="*/ 0 h 568"/>
                <a:gd name="T14" fmla="*/ 2147483647 w 294"/>
                <a:gd name="T15" fmla="*/ 0 h 568"/>
                <a:gd name="T16" fmla="*/ 2147483647 w 294"/>
                <a:gd name="T17" fmla="*/ 2147483647 h 568"/>
                <a:gd name="T18" fmla="*/ 2147483647 w 294"/>
                <a:gd name="T19" fmla="*/ 2147483647 h 568"/>
                <a:gd name="T20" fmla="*/ 2147483647 w 294"/>
                <a:gd name="T21" fmla="*/ 2147483647 h 568"/>
                <a:gd name="T22" fmla="*/ 2147483647 w 294"/>
                <a:gd name="T23" fmla="*/ 2147483647 h 568"/>
                <a:gd name="T24" fmla="*/ 2147483647 w 294"/>
                <a:gd name="T25" fmla="*/ 2147483647 h 568"/>
                <a:gd name="T26" fmla="*/ 0 w 294"/>
                <a:gd name="T27" fmla="*/ 2147483647 h 568"/>
                <a:gd name="T28" fmla="*/ 2147483647 w 294"/>
                <a:gd name="T29" fmla="*/ 2147483647 h 568"/>
                <a:gd name="T30" fmla="*/ 2147483647 w 294"/>
                <a:gd name="T31" fmla="*/ 2147483647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2" name="Freeform 35">
              <a:extLst>
                <a:ext uri="{FF2B5EF4-FFF2-40B4-BE49-F238E27FC236}">
                  <a16:creationId xmlns="" xmlns:a16="http://schemas.microsoft.com/office/drawing/2014/main" id="{10D7C620-2EC2-47E1-B193-2159CC73E189}"/>
                </a:ext>
              </a:extLst>
            </p:cNvPr>
            <p:cNvSpPr>
              <a:spLocks/>
            </p:cNvSpPr>
            <p:nvPr/>
          </p:nvSpPr>
          <p:spPr bwMode="auto">
            <a:xfrm>
              <a:off x="7494588" y="5664622"/>
              <a:ext cx="100012" cy="209129"/>
            </a:xfrm>
            <a:custGeom>
              <a:avLst/>
              <a:gdLst>
                <a:gd name="T0" fmla="*/ 0 w 25"/>
                <a:gd name="T1" fmla="*/ 0 h 53"/>
                <a:gd name="T2" fmla="*/ 2147483647 w 25"/>
                <a:gd name="T3" fmla="*/ 2147483647 h 53"/>
                <a:gd name="T4" fmla="*/ 2147483647 w 25"/>
                <a:gd name="T5" fmla="*/ 2147483647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3" name="Freeform 36">
              <a:extLst>
                <a:ext uri="{FF2B5EF4-FFF2-40B4-BE49-F238E27FC236}">
                  <a16:creationId xmlns="" xmlns:a16="http://schemas.microsoft.com/office/drawing/2014/main" id="{C35C7C92-5115-48E5-9047-00ACC7D5114E}"/>
                </a:ext>
              </a:extLst>
            </p:cNvPr>
            <p:cNvSpPr>
              <a:spLocks/>
            </p:cNvSpPr>
            <p:nvPr/>
          </p:nvSpPr>
          <p:spPr bwMode="auto">
            <a:xfrm>
              <a:off x="7412038" y="5081957"/>
              <a:ext cx="114300" cy="558991"/>
            </a:xfrm>
            <a:custGeom>
              <a:avLst/>
              <a:gdLst>
                <a:gd name="T0" fmla="*/ 0 w 29"/>
                <a:gd name="T1" fmla="*/ 0 h 141"/>
                <a:gd name="T2" fmla="*/ 2147483647 w 29"/>
                <a:gd name="T3" fmla="*/ 2147483647 h 141"/>
                <a:gd name="T4" fmla="*/ 2147483647 w 29"/>
                <a:gd name="T5" fmla="*/ 2147483647 h 141"/>
                <a:gd name="T6" fmla="*/ 2147483647 w 29"/>
                <a:gd name="T7" fmla="*/ 2147483647 h 141"/>
                <a:gd name="T8" fmla="*/ 2147483647 w 29"/>
                <a:gd name="T9" fmla="*/ 2147483647 h 141"/>
                <a:gd name="T10" fmla="*/ 2147483647 w 29"/>
                <a:gd name="T11" fmla="*/ 2147483647 h 141"/>
                <a:gd name="T12" fmla="*/ 2147483647 w 29"/>
                <a:gd name="T13" fmla="*/ 2147483647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4" name="Freeform 37">
              <a:extLst>
                <a:ext uri="{FF2B5EF4-FFF2-40B4-BE49-F238E27FC236}">
                  <a16:creationId xmlns="" xmlns:a16="http://schemas.microsoft.com/office/drawing/2014/main" id="{5C1A4B5D-F54A-43CE-B3E5-C08ABC7C28EB}"/>
                </a:ext>
              </a:extLst>
            </p:cNvPr>
            <p:cNvSpPr>
              <a:spLocks/>
            </p:cNvSpPr>
            <p:nvPr/>
          </p:nvSpPr>
          <p:spPr bwMode="auto">
            <a:xfrm>
              <a:off x="7412038" y="4978050"/>
              <a:ext cx="31750" cy="189399"/>
            </a:xfrm>
            <a:custGeom>
              <a:avLst/>
              <a:gdLst>
                <a:gd name="T0" fmla="*/ 0 w 8"/>
                <a:gd name="T1" fmla="*/ 2147483647 h 48"/>
                <a:gd name="T2" fmla="*/ 2147483647 w 8"/>
                <a:gd name="T3" fmla="*/ 2147483647 h 48"/>
                <a:gd name="T4" fmla="*/ 2147483647 w 8"/>
                <a:gd name="T5" fmla="*/ 2147483647 h 48"/>
                <a:gd name="T6" fmla="*/ 2147483647 w 8"/>
                <a:gd name="T7" fmla="*/ 2147483647 h 48"/>
                <a:gd name="T8" fmla="*/ 0 w 8"/>
                <a:gd name="T9" fmla="*/ 0 h 48"/>
                <a:gd name="T10" fmla="*/ 0 w 8"/>
                <a:gd name="T11" fmla="*/ 2147483647 h 48"/>
                <a:gd name="T12" fmla="*/ 0 w 8"/>
                <a:gd name="T13" fmla="*/ 2147483647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5" name="Freeform 38">
              <a:extLst>
                <a:ext uri="{FF2B5EF4-FFF2-40B4-BE49-F238E27FC236}">
                  <a16:creationId xmlns="" xmlns:a16="http://schemas.microsoft.com/office/drawing/2014/main" id="{9DEB2C85-58D2-4A2A-9B4A-E700E5DA2A55}"/>
                </a:ext>
              </a:extLst>
            </p:cNvPr>
            <p:cNvSpPr>
              <a:spLocks/>
            </p:cNvSpPr>
            <p:nvPr/>
          </p:nvSpPr>
          <p:spPr bwMode="auto">
            <a:xfrm>
              <a:off x="7439025" y="5434450"/>
              <a:ext cx="174625" cy="439301"/>
            </a:xfrm>
            <a:custGeom>
              <a:avLst/>
              <a:gdLst>
                <a:gd name="T0" fmla="*/ 2147483647 w 44"/>
                <a:gd name="T1" fmla="*/ 2147483647 h 111"/>
                <a:gd name="T2" fmla="*/ 0 w 44"/>
                <a:gd name="T3" fmla="*/ 0 h 111"/>
                <a:gd name="T4" fmla="*/ 2147483647 w 44"/>
                <a:gd name="T5" fmla="*/ 2147483647 h 111"/>
                <a:gd name="T6" fmla="*/ 2147483647 w 44"/>
                <a:gd name="T7" fmla="*/ 2147483647 h 111"/>
                <a:gd name="T8" fmla="*/ 2147483647 w 44"/>
                <a:gd name="T9" fmla="*/ 2147483647 h 111"/>
                <a:gd name="T10" fmla="*/ 2147483647 w 44"/>
                <a:gd name="T11" fmla="*/ 2147483647 h 111"/>
                <a:gd name="T12" fmla="*/ 2147483647 w 44"/>
                <a:gd name="T13" fmla="*/ 2147483647 h 111"/>
                <a:gd name="T14" fmla="*/ 2147483647 w 44"/>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2" name="Rectangle 61">
            <a:extLst>
              <a:ext uri="{FF2B5EF4-FFF2-40B4-BE49-F238E27FC236}">
                <a16:creationId xmlns="" xmlns:a16="http://schemas.microsoft.com/office/drawing/2014/main" id="{07877A74-C6A1-4A52-81D8-50C987321A5B}"/>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 xmlns:a16="http://schemas.microsoft.com/office/drawing/2014/main" id="{E72422D1-0D9D-4525-B398-5E03191D6A9B}"/>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başlık stili için tıklatın</a:t>
            </a:r>
            <a:endParaRPr lang="en-US" altLang="tr-TR"/>
          </a:p>
        </p:txBody>
      </p:sp>
      <p:sp>
        <p:nvSpPr>
          <p:cNvPr id="1030" name="Text Placeholder 2">
            <a:extLst>
              <a:ext uri="{FF2B5EF4-FFF2-40B4-BE49-F238E27FC236}">
                <a16:creationId xmlns="" xmlns:a16="http://schemas.microsoft.com/office/drawing/2014/main" id="{959B0EC0-476D-4933-B79B-27885B7BE31F}"/>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 xmlns:a16="http://schemas.microsoft.com/office/drawing/2014/main" id="{024F51F2-0B26-4F9C-A1B8-3486ACD3780C}"/>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cs typeface="Arial" panose="020B0604020202020204" pitchFamily="34" charset="0"/>
              </a:defRPr>
            </a:lvl1pPr>
          </a:lstStyle>
          <a:p>
            <a:pPr>
              <a:defRPr/>
            </a:pPr>
            <a:fld id="{B7B4EED3-30DF-4FDB-AA72-36FD359B80C4}" type="datetimeFigureOut">
              <a:rPr lang="tr-TR"/>
              <a:pPr>
                <a:defRPr/>
              </a:pPr>
              <a:t>10.10.2019</a:t>
            </a:fld>
            <a:endParaRPr lang="tr-TR"/>
          </a:p>
        </p:txBody>
      </p:sp>
      <p:sp>
        <p:nvSpPr>
          <p:cNvPr id="5" name="Footer Placeholder 4">
            <a:extLst>
              <a:ext uri="{FF2B5EF4-FFF2-40B4-BE49-F238E27FC236}">
                <a16:creationId xmlns="" xmlns:a16="http://schemas.microsoft.com/office/drawing/2014/main" id="{BEF51C61-C9EC-4C23-BAC2-56B6B845CFDF}"/>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tr-TR"/>
          </a:p>
        </p:txBody>
      </p:sp>
      <p:sp>
        <p:nvSpPr>
          <p:cNvPr id="6" name="Slide Number Placeholder 5">
            <a:extLst>
              <a:ext uri="{FF2B5EF4-FFF2-40B4-BE49-F238E27FC236}">
                <a16:creationId xmlns="" xmlns:a16="http://schemas.microsoft.com/office/drawing/2014/main" id="{63133B93-6327-40CF-9851-0ABF2653BADC}"/>
              </a:ext>
            </a:extLst>
          </p:cNvPr>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3A787B24-22FA-4AB4-B6ED-BC667240A355}" type="slidenum">
              <a:rPr lang="tr-TR" altLang="tr-TR"/>
              <a:pPr/>
              <a:t>‹#›</a:t>
            </a:fld>
            <a:endParaRPr lang="tr-TR" altLang="tr-TR"/>
          </a:p>
        </p:txBody>
      </p:sp>
    </p:spTree>
    <p:extLst>
      <p:ext uri="{BB962C8B-B14F-4D97-AF65-F5344CB8AC3E}">
        <p14:creationId xmlns:p14="http://schemas.microsoft.com/office/powerpoint/2010/main" val="27273921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 xmlns:a16="http://schemas.microsoft.com/office/drawing/2014/main" id="{DEB5157D-2EFE-4709-9DFA-3ADDA74D5AC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tr-TR"/>
              <a:t>Cliquez pour modifier le style du titre</a:t>
            </a:r>
          </a:p>
        </p:txBody>
      </p:sp>
      <p:sp>
        <p:nvSpPr>
          <p:cNvPr id="2051" name="Espace réservé du texte 2">
            <a:extLst>
              <a:ext uri="{FF2B5EF4-FFF2-40B4-BE49-F238E27FC236}">
                <a16:creationId xmlns="" xmlns:a16="http://schemas.microsoft.com/office/drawing/2014/main" id="{22F5C858-78AF-449F-A1BE-8B9808FED7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tr-TR"/>
              <a:t>Cliquez pour modifier les styles du texte du masque</a:t>
            </a:r>
          </a:p>
          <a:p>
            <a:pPr lvl="1"/>
            <a:r>
              <a:rPr lang="fr-CA" altLang="tr-TR"/>
              <a:t>Deuxième niveau</a:t>
            </a:r>
          </a:p>
          <a:p>
            <a:pPr lvl="2"/>
            <a:r>
              <a:rPr lang="fr-CA" altLang="tr-TR"/>
              <a:t>Troisième niveau</a:t>
            </a:r>
          </a:p>
          <a:p>
            <a:pPr lvl="3"/>
            <a:r>
              <a:rPr lang="fr-CA" altLang="tr-TR"/>
              <a:t>Quatrième niveau</a:t>
            </a:r>
          </a:p>
          <a:p>
            <a:pPr lvl="4"/>
            <a:r>
              <a:rPr lang="fr-CA" altLang="tr-TR"/>
              <a:t>Cinquième niveau</a:t>
            </a:r>
          </a:p>
        </p:txBody>
      </p:sp>
      <p:sp>
        <p:nvSpPr>
          <p:cNvPr id="4" name="Espace réservé de la date 3">
            <a:extLst>
              <a:ext uri="{FF2B5EF4-FFF2-40B4-BE49-F238E27FC236}">
                <a16:creationId xmlns="" xmlns:a16="http://schemas.microsoft.com/office/drawing/2014/main" id="{8080C0B3-8240-44CE-BA9C-D2F59DC5EB4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E86B54-A3E5-4FA1-8199-88EB00D8DCBF}" type="datetimeFigureOut">
              <a:rPr lang="fr-FR"/>
              <a:pPr>
                <a:defRPr/>
              </a:pPr>
              <a:t>10/10/2019</a:t>
            </a:fld>
            <a:endParaRPr lang="fr-CA"/>
          </a:p>
        </p:txBody>
      </p:sp>
      <p:sp>
        <p:nvSpPr>
          <p:cNvPr id="5" name="Espace réservé du pied de page 4">
            <a:extLst>
              <a:ext uri="{FF2B5EF4-FFF2-40B4-BE49-F238E27FC236}">
                <a16:creationId xmlns="" xmlns:a16="http://schemas.microsoft.com/office/drawing/2014/main" id="{6C7C2DAC-7F4B-4B2A-8F22-4F7399D47BC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a:extLst>
              <a:ext uri="{FF2B5EF4-FFF2-40B4-BE49-F238E27FC236}">
                <a16:creationId xmlns="" xmlns:a16="http://schemas.microsoft.com/office/drawing/2014/main" id="{D0C05BDB-4D27-4BA9-AB09-2044412B58B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82F615D-FF38-48E4-B527-7B5BCFB06B2E}" type="slidenum">
              <a:rPr lang="fr-CA" altLang="tr-TR"/>
              <a:pPr/>
              <a:t>‹#›</a:t>
            </a:fld>
            <a:endParaRPr lang="fr-CA" altLang="tr-TR"/>
          </a:p>
        </p:txBody>
      </p:sp>
    </p:spTree>
    <p:extLst>
      <p:ext uri="{BB962C8B-B14F-4D97-AF65-F5344CB8AC3E}">
        <p14:creationId xmlns:p14="http://schemas.microsoft.com/office/powerpoint/2010/main" val="12930055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22F99-2622-4348-938B-3F4FA4D50371}" type="datetime1">
              <a:rPr lang="en-US" smtClean="0"/>
              <a:t>10/10/2019</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52E40-2D76-486E-B1AA-2AA0780E6DAF}" type="slidenum">
              <a:rPr lang="en-US" smtClean="0"/>
              <a:t>‹#›</a:t>
            </a:fld>
            <a:endParaRPr lang="en-US"/>
          </a:p>
        </p:txBody>
      </p:sp>
    </p:spTree>
    <p:extLst>
      <p:ext uri="{BB962C8B-B14F-4D97-AF65-F5344CB8AC3E}">
        <p14:creationId xmlns:p14="http://schemas.microsoft.com/office/powerpoint/2010/main" val="124623492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9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2021-2025 STRATEJİK PLANI HAZIRLIK ÇALIŞMALARI</a:t>
            </a:r>
          </a:p>
        </p:txBody>
      </p:sp>
      <p:sp>
        <p:nvSpPr>
          <p:cNvPr id="3" name="Metin Yer Tutucusu 2"/>
          <p:cNvSpPr>
            <a:spLocks noGrp="1"/>
          </p:cNvSpPr>
          <p:nvPr>
            <p:ph type="body" idx="1"/>
          </p:nvPr>
        </p:nvSpPr>
        <p:spPr>
          <a:xfrm>
            <a:off x="1187624" y="5229200"/>
            <a:ext cx="6858000" cy="914400"/>
          </a:xfrm>
        </p:spPr>
        <p:txBody>
          <a:bodyPr>
            <a:normAutofit fontScale="92500" lnSpcReduction="10000"/>
          </a:bodyPr>
          <a:lstStyle/>
          <a:p>
            <a:pPr algn="ctr"/>
            <a:r>
              <a:rPr lang="tr-TR" b="1" dirty="0"/>
              <a:t>Strateji Geliştirme Daire Başkanlığı</a:t>
            </a:r>
          </a:p>
          <a:p>
            <a:pPr algn="ctr"/>
            <a:r>
              <a:rPr lang="tr-TR" b="1" dirty="0"/>
              <a:t>Ekim 2019</a:t>
            </a:r>
          </a:p>
        </p:txBody>
      </p:sp>
      <p:pic>
        <p:nvPicPr>
          <p:cNvPr id="6" name="Picture 2" descr="stratejik plan sunum ile ilgili görsel sonucu">
            <a:extLst>
              <a:ext uri="{FF2B5EF4-FFF2-40B4-BE49-F238E27FC236}">
                <a16:creationId xmlns="" xmlns:a16="http://schemas.microsoft.com/office/drawing/2014/main" id="{3211E4D9-C930-4160-8AEE-A3C9E1150B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08" t="-15980" r="927" b="15980"/>
          <a:stretch/>
        </p:blipFill>
        <p:spPr bwMode="auto">
          <a:xfrm>
            <a:off x="762000" y="-596560"/>
            <a:ext cx="7543800" cy="365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9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a:extLst>
              <a:ext uri="{FF2B5EF4-FFF2-40B4-BE49-F238E27FC236}">
                <a16:creationId xmlns="" xmlns:a16="http://schemas.microsoft.com/office/drawing/2014/main" id="{3B26A8F2-8DA9-4896-944A-C452BF7A07CC}"/>
              </a:ext>
            </a:extLst>
          </p:cNvPr>
          <p:cNvSpPr>
            <a:spLocks noGrp="1"/>
          </p:cNvSpPr>
          <p:nvPr>
            <p:ph type="title"/>
          </p:nvPr>
        </p:nvSpPr>
        <p:spPr>
          <a:xfrm>
            <a:off x="1403350" y="549275"/>
            <a:ext cx="6950075" cy="1281113"/>
          </a:xfrm>
        </p:spPr>
        <p:txBody>
          <a:bodyPr/>
          <a:lstStyle/>
          <a:p>
            <a:pPr algn="ctr" eaLnBrk="1" hangingPunct="1"/>
            <a:r>
              <a:rPr lang="tr-TR" altLang="tr-TR" sz="3200" b="1">
                <a:latin typeface="Times New Roman" panose="02020603050405020304" pitchFamily="18" charset="0"/>
                <a:cs typeface="Times New Roman" panose="02020603050405020304" pitchFamily="18" charset="0"/>
              </a:rPr>
              <a:t>Stratejik Planların Süresi, Güncelleştirilmesi ve Yenilenmesi</a:t>
            </a:r>
          </a:p>
        </p:txBody>
      </p:sp>
      <p:sp>
        <p:nvSpPr>
          <p:cNvPr id="9219" name="İçerik Yer Tutucusu 2">
            <a:extLst>
              <a:ext uri="{FF2B5EF4-FFF2-40B4-BE49-F238E27FC236}">
                <a16:creationId xmlns="" xmlns:a16="http://schemas.microsoft.com/office/drawing/2014/main" id="{A226A86F-ACC3-4105-AF8D-9873533F507B}"/>
              </a:ext>
            </a:extLst>
          </p:cNvPr>
          <p:cNvSpPr>
            <a:spLocks noGrp="1"/>
          </p:cNvSpPr>
          <p:nvPr>
            <p:ph idx="1"/>
          </p:nvPr>
        </p:nvSpPr>
        <p:spPr>
          <a:xfrm>
            <a:off x="611188" y="1916113"/>
            <a:ext cx="8229600" cy="4608512"/>
          </a:xfrm>
        </p:spPr>
        <p:txBody>
          <a:bodyPr rtlCol="0">
            <a:noAutofit/>
          </a:bodyPr>
          <a:lstStyle/>
          <a:p>
            <a:pPr algn="just" eaLnBrk="1" fontAlgn="auto" hangingPunct="1">
              <a:spcAft>
                <a:spcPts val="0"/>
              </a:spcAft>
              <a:defRPr/>
            </a:pPr>
            <a:r>
              <a:rPr lang="tr-TR" sz="3200" dirty="0">
                <a:latin typeface="Times New Roman" panose="02020603050405020304" pitchFamily="18" charset="0"/>
                <a:cs typeface="Times New Roman" panose="02020603050405020304" pitchFamily="18" charset="0"/>
              </a:rPr>
              <a:t>Stratejik planlar </a:t>
            </a:r>
            <a:r>
              <a:rPr lang="tr-TR" sz="3200" b="1" dirty="0">
                <a:solidFill>
                  <a:srgbClr val="C00000"/>
                </a:solidFill>
                <a:latin typeface="Times New Roman" panose="02020603050405020304" pitchFamily="18" charset="0"/>
                <a:cs typeface="Times New Roman" panose="02020603050405020304" pitchFamily="18" charset="0"/>
              </a:rPr>
              <a:t>beş yıllık </a:t>
            </a:r>
            <a:r>
              <a:rPr lang="tr-TR" sz="3200" dirty="0">
                <a:latin typeface="Times New Roman" panose="02020603050405020304" pitchFamily="18" charset="0"/>
                <a:cs typeface="Times New Roman" panose="02020603050405020304" pitchFamily="18" charset="0"/>
              </a:rPr>
              <a:t>dönemi kapsar.</a:t>
            </a:r>
          </a:p>
          <a:p>
            <a:pPr algn="just" eaLnBrk="1" fontAlgn="auto" hangingPunct="1">
              <a:spcAft>
                <a:spcPts val="0"/>
              </a:spcAft>
              <a:defRPr/>
            </a:pPr>
            <a:r>
              <a:rPr lang="tr-TR" altLang="tr-TR" sz="3200" b="1" dirty="0">
                <a:solidFill>
                  <a:srgbClr val="C00000"/>
                </a:solidFill>
                <a:latin typeface="Times New Roman" panose="02020603050405020304" pitchFamily="18" charset="0"/>
                <a:cs typeface="Times New Roman" panose="02020603050405020304" pitchFamily="18" charset="0"/>
              </a:rPr>
              <a:t>E</a:t>
            </a:r>
            <a:r>
              <a:rPr lang="tr-TR" sz="3200" b="1" dirty="0">
                <a:solidFill>
                  <a:srgbClr val="C00000"/>
                </a:solidFill>
                <a:latin typeface="Times New Roman" panose="02020603050405020304" pitchFamily="18" charset="0"/>
                <a:cs typeface="Times New Roman" panose="02020603050405020304" pitchFamily="18" charset="0"/>
              </a:rPr>
              <a:t>n az iki yıl </a:t>
            </a:r>
            <a:r>
              <a:rPr lang="tr-TR" sz="3200" dirty="0">
                <a:latin typeface="Times New Roman" panose="02020603050405020304" pitchFamily="18" charset="0"/>
                <a:cs typeface="Times New Roman" panose="02020603050405020304" pitchFamily="18" charset="0"/>
              </a:rPr>
              <a:t>uygulanmak zorunda. Kalan süre için güncelleştirme yapılabilir.</a:t>
            </a:r>
          </a:p>
          <a:p>
            <a:pPr algn="just" eaLnBrk="1" fontAlgn="auto" hangingPunct="1">
              <a:spcAft>
                <a:spcPts val="0"/>
              </a:spcAft>
              <a:defRPr/>
            </a:pPr>
            <a:r>
              <a:rPr lang="tr-TR" altLang="tr-TR" sz="3200" b="1" dirty="0">
                <a:solidFill>
                  <a:srgbClr val="002060"/>
                </a:solidFill>
                <a:latin typeface="Calibri" panose="020F0502020204030204" pitchFamily="34" charset="0"/>
                <a:cs typeface="Calibri" panose="020F0502020204030204" pitchFamily="34" charset="0"/>
              </a:rPr>
              <a:t>Güncelleştirme </a:t>
            </a:r>
            <a:r>
              <a:rPr lang="tr-TR" altLang="tr-TR" sz="3200" b="1" dirty="0">
                <a:solidFill>
                  <a:srgbClr val="C00000"/>
                </a:solidFill>
                <a:latin typeface="Calibri" panose="020F0502020204030204" pitchFamily="34" charset="0"/>
                <a:cs typeface="Calibri" panose="020F0502020204030204" pitchFamily="34" charset="0"/>
              </a:rPr>
              <a:t>misyon, vizyon </a:t>
            </a:r>
            <a:r>
              <a:rPr lang="tr-TR" altLang="tr-TR" sz="3200" b="1" dirty="0">
                <a:solidFill>
                  <a:srgbClr val="002060"/>
                </a:solidFill>
                <a:latin typeface="Calibri" panose="020F0502020204030204" pitchFamily="34" charset="0"/>
                <a:cs typeface="Calibri" panose="020F0502020204030204" pitchFamily="34" charset="0"/>
              </a:rPr>
              <a:t>ve </a:t>
            </a:r>
            <a:r>
              <a:rPr lang="tr-TR" altLang="tr-TR" sz="3200" b="1" dirty="0">
                <a:solidFill>
                  <a:srgbClr val="C00000"/>
                </a:solidFill>
                <a:latin typeface="Calibri" panose="020F0502020204030204" pitchFamily="34" charset="0"/>
                <a:cs typeface="Calibri" panose="020F0502020204030204" pitchFamily="34" charset="0"/>
              </a:rPr>
              <a:t>amaçlar</a:t>
            </a:r>
            <a:r>
              <a:rPr lang="tr-TR" altLang="tr-TR" sz="3200" b="1" dirty="0">
                <a:solidFill>
                  <a:srgbClr val="002060"/>
                </a:solidFill>
                <a:latin typeface="Calibri" panose="020F0502020204030204" pitchFamily="34" charset="0"/>
                <a:cs typeface="Calibri" panose="020F0502020204030204" pitchFamily="34" charset="0"/>
              </a:rPr>
              <a:t> bölümleri </a:t>
            </a:r>
            <a:r>
              <a:rPr lang="tr-TR" altLang="tr-TR" sz="3200" b="1" u="sng" dirty="0">
                <a:solidFill>
                  <a:srgbClr val="002060"/>
                </a:solidFill>
                <a:highlight>
                  <a:srgbClr val="FFFF00"/>
                </a:highlight>
                <a:latin typeface="Calibri" panose="020F0502020204030204" pitchFamily="34" charset="0"/>
                <a:cs typeface="Calibri" panose="020F0502020204030204" pitchFamily="34" charset="0"/>
              </a:rPr>
              <a:t>değiştirilmeksizin</a:t>
            </a:r>
            <a:r>
              <a:rPr lang="tr-TR" altLang="tr-TR" sz="3200" b="1" dirty="0">
                <a:solidFill>
                  <a:srgbClr val="002060"/>
                </a:solidFill>
                <a:latin typeface="Calibri" panose="020F0502020204030204" pitchFamily="34" charset="0"/>
                <a:cs typeface="Calibri" panose="020F0502020204030204" pitchFamily="34" charset="0"/>
              </a:rPr>
              <a:t> sadece </a:t>
            </a:r>
            <a:r>
              <a:rPr lang="tr-TR" altLang="tr-TR" sz="3200" b="1" dirty="0">
                <a:solidFill>
                  <a:srgbClr val="C00000"/>
                </a:solidFill>
                <a:latin typeface="Calibri" panose="020F0502020204030204" pitchFamily="34" charset="0"/>
                <a:cs typeface="Calibri" panose="020F0502020204030204" pitchFamily="34" charset="0"/>
              </a:rPr>
              <a:t>hedefler </a:t>
            </a:r>
            <a:r>
              <a:rPr lang="tr-TR" altLang="tr-TR" sz="3200" b="1" dirty="0">
                <a:solidFill>
                  <a:srgbClr val="002060"/>
                </a:solidFill>
                <a:latin typeface="Calibri" panose="020F0502020204030204" pitchFamily="34" charset="0"/>
                <a:cs typeface="Calibri" panose="020F0502020204030204" pitchFamily="34" charset="0"/>
              </a:rPr>
              <a:t>bölümünde yapılan nicel değişikliklerdir</a:t>
            </a:r>
            <a:r>
              <a:rPr lang="tr-TR" altLang="tr-TR" sz="2000" b="1" dirty="0">
                <a:solidFill>
                  <a:srgbClr val="002060"/>
                </a:solidFill>
                <a:latin typeface="Calibri" panose="020F0502020204030204" pitchFamily="34" charset="0"/>
                <a:cs typeface="Calibri" panose="020F0502020204030204" pitchFamily="34" charset="0"/>
              </a:rPr>
              <a:t>.</a:t>
            </a:r>
            <a:endParaRPr lang="tr-TR" altLang="tr-TR"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971600" y="1772816"/>
            <a:ext cx="7344816" cy="37856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b="1" dirty="0">
                <a:solidFill>
                  <a:srgbClr val="0070C0"/>
                </a:solidFill>
              </a:rPr>
              <a:t>Amaçların özellikleri:</a:t>
            </a:r>
          </a:p>
          <a:p>
            <a:pPr marL="342900" lvl="0" indent="-342900">
              <a:buFont typeface="Arial" pitchFamily="34" charset="0"/>
              <a:buChar char="•"/>
            </a:pPr>
            <a:r>
              <a:rPr lang="tr-TR" sz="2000" dirty="0"/>
              <a:t>Durum analizinde ulaşılan tespit ve ihtiyaçlarla uyumludur.</a:t>
            </a:r>
          </a:p>
          <a:p>
            <a:pPr marL="342900" indent="-342900">
              <a:buFont typeface="Arial" pitchFamily="34" charset="0"/>
              <a:buChar char="•"/>
            </a:pPr>
            <a:r>
              <a:rPr lang="tr-TR" sz="2000" baseline="30000" dirty="0"/>
              <a:t> </a:t>
            </a:r>
            <a:r>
              <a:rPr lang="tr-TR" sz="2000" dirty="0"/>
              <a:t>Misyonun gerçekleştirilmesine katkıda bulunur.</a:t>
            </a:r>
          </a:p>
          <a:p>
            <a:pPr marL="342900" indent="-342900">
              <a:buFont typeface="Arial" pitchFamily="34" charset="0"/>
              <a:buChar char="•"/>
            </a:pPr>
            <a:r>
              <a:rPr lang="tr-TR" sz="2000" baseline="30000" dirty="0"/>
              <a:t> </a:t>
            </a:r>
            <a:r>
              <a:rPr lang="tr-TR" sz="2000" dirty="0"/>
              <a:t>Vizyon ve temel değerlerle uyumludur.</a:t>
            </a:r>
          </a:p>
          <a:p>
            <a:pPr marL="342900" indent="-342900">
              <a:buFont typeface="Arial" pitchFamily="34" charset="0"/>
              <a:buChar char="•"/>
            </a:pPr>
            <a:r>
              <a:rPr lang="tr-TR" sz="2000" baseline="30000" dirty="0"/>
              <a:t> </a:t>
            </a:r>
            <a:r>
              <a:rPr lang="tr-TR" sz="2000" dirty="0"/>
              <a:t>Üniversitenin farklılaşma tercihleriyle uyumlu ve onları destekleyici/tamamlayıcı niteliktedir.</a:t>
            </a:r>
          </a:p>
          <a:p>
            <a:pPr marL="342900" indent="-342900">
              <a:buFont typeface="Arial" pitchFamily="34" charset="0"/>
              <a:buChar char="•"/>
            </a:pPr>
            <a:r>
              <a:rPr lang="tr-TR" sz="2000" baseline="30000" dirty="0"/>
              <a:t> </a:t>
            </a:r>
            <a:r>
              <a:rPr lang="tr-TR" sz="2000" dirty="0"/>
              <a:t>İddialı ama gerçekçi ve ulaşılabilirdir.</a:t>
            </a:r>
          </a:p>
          <a:p>
            <a:pPr marL="342900" indent="-342900">
              <a:buFont typeface="Arial" pitchFamily="34" charset="0"/>
              <a:buChar char="•"/>
            </a:pPr>
            <a:r>
              <a:rPr lang="tr-TR" sz="2000" baseline="30000" dirty="0"/>
              <a:t> </a:t>
            </a:r>
            <a:r>
              <a:rPr lang="tr-TR" sz="2000" dirty="0"/>
              <a:t>Ulaşılmak istenen nihai sonucu açık bir şekilde ifade eder, ancak buna nasıl ulaşılacağını ayrıntılı olarak açıklamaz.</a:t>
            </a:r>
          </a:p>
          <a:p>
            <a:pPr marL="342900" indent="-342900">
              <a:buFont typeface="Arial" pitchFamily="34" charset="0"/>
              <a:buChar char="•"/>
            </a:pPr>
            <a:r>
              <a:rPr lang="tr-TR" sz="2000" baseline="30000" dirty="0"/>
              <a:t> </a:t>
            </a:r>
            <a:r>
              <a:rPr lang="tr-TR" sz="2000" dirty="0"/>
              <a:t>Orta ve uzun vadeli bir zaman dilimini kapsar.</a:t>
            </a:r>
          </a:p>
          <a:p>
            <a:pPr marL="342900" indent="-342900">
              <a:buFont typeface="Arial" pitchFamily="34" charset="0"/>
              <a:buChar char="•"/>
            </a:pPr>
            <a:r>
              <a:rPr lang="tr-TR" sz="2000" baseline="30000" dirty="0"/>
              <a:t> </a:t>
            </a:r>
            <a:r>
              <a:rPr lang="tr-TR" sz="2000" dirty="0"/>
              <a:t>Önemli dışsal değişiklikler olmadığı sürece değiştirilmez.</a:t>
            </a:r>
          </a:p>
          <a:p>
            <a:pPr marL="342900" indent="-342900">
              <a:buFont typeface="Arial" pitchFamily="34" charset="0"/>
              <a:buChar char="•"/>
            </a:pPr>
            <a:r>
              <a:rPr lang="tr-TR" sz="2000" baseline="30000" dirty="0"/>
              <a:t> </a:t>
            </a:r>
            <a:r>
              <a:rPr lang="tr-TR" sz="2000" dirty="0"/>
              <a:t>Hedefler için çerçeve çizer.</a:t>
            </a:r>
          </a:p>
        </p:txBody>
      </p:sp>
    </p:spTree>
    <p:extLst>
      <p:ext uri="{BB962C8B-B14F-4D97-AF65-F5344CB8AC3E}">
        <p14:creationId xmlns:p14="http://schemas.microsoft.com/office/powerpoint/2010/main" val="15947798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971600" y="1916832"/>
            <a:ext cx="7344816"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Amaçlar belirlenirken durum analizi bulgularının bütünleştirilmesiyle oluşturulan </a:t>
            </a:r>
            <a:r>
              <a:rPr lang="tr-TR" sz="2000" b="1" dirty="0">
                <a:solidFill>
                  <a:srgbClr val="00B050"/>
                </a:solidFill>
              </a:rPr>
              <a:t>Tespitler ve İhtiyaçlar Tablosu </a:t>
            </a:r>
            <a:r>
              <a:rPr lang="tr-TR" sz="2000" dirty="0"/>
              <a:t>kullanılır. </a:t>
            </a:r>
            <a:r>
              <a:rPr lang="tr-TR" sz="2000" b="1" i="1" dirty="0"/>
              <a:t>Taslak amaçlar harcama birimleriyle işbirliği içerisinde Stratejik Planlama Ekibi tarafından belirlenir.</a:t>
            </a:r>
          </a:p>
          <a:p>
            <a:r>
              <a:rPr lang="tr-TR" sz="2000" dirty="0"/>
              <a:t> </a:t>
            </a:r>
          </a:p>
          <a:p>
            <a:r>
              <a:rPr lang="tr-TR" sz="2000" dirty="0"/>
              <a:t>Amaçların sayısının; eğitim, araştırma, girişimcilik ve toplumsal katkıdan oluşan temel faaliyet alanlarını kapsayacak şekilde </a:t>
            </a:r>
            <a:r>
              <a:rPr lang="tr-TR" sz="2000" b="1" i="1" dirty="0">
                <a:solidFill>
                  <a:srgbClr val="0070C0"/>
                </a:solidFill>
              </a:rPr>
              <a:t>en az iki, en fazla beş olması </a:t>
            </a:r>
            <a:r>
              <a:rPr lang="tr-TR" sz="2000" dirty="0"/>
              <a:t>ve bu amaçlardan </a:t>
            </a:r>
            <a:r>
              <a:rPr lang="tr-TR" sz="2000" b="1" i="1" dirty="0">
                <a:solidFill>
                  <a:srgbClr val="C00000"/>
                </a:solidFill>
              </a:rPr>
              <a:t>bir tanesinin de kurumsal kapasitenin geliştirilmesine</a:t>
            </a:r>
            <a:r>
              <a:rPr lang="tr-TR" sz="2000" dirty="0"/>
              <a:t> yönelik olarak tasarlanması gerekir</a:t>
            </a:r>
            <a:endParaRPr lang="tr-TR" sz="2000" dirty="0">
              <a:solidFill>
                <a:prstClr val="black"/>
              </a:solidFill>
            </a:endParaRPr>
          </a:p>
        </p:txBody>
      </p:sp>
    </p:spTree>
    <p:extLst>
      <p:ext uri="{BB962C8B-B14F-4D97-AF65-F5344CB8AC3E}">
        <p14:creationId xmlns:p14="http://schemas.microsoft.com/office/powerpoint/2010/main" val="2193301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def belirle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778" y="943273"/>
            <a:ext cx="3263259" cy="2341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5292080" y="3284984"/>
            <a:ext cx="3456384"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000" dirty="0"/>
              <a:t>Hedefler amaçların gerçekleştirilmesine yönelik öngörülen çıktı ve sonuçların tanımlanmış bir zaman dilimi içerisinde nitelik ve nicelik olarak ifadesidir. Hedeflerin </a:t>
            </a:r>
            <a:r>
              <a:rPr lang="tr-TR" sz="2000" b="1" i="1" dirty="0">
                <a:solidFill>
                  <a:srgbClr val="C00000"/>
                </a:solidFill>
              </a:rPr>
              <a:t>miktar ve zaman </a:t>
            </a:r>
            <a:r>
              <a:rPr lang="tr-TR" sz="2000" dirty="0"/>
              <a:t>cinsinden ifade edilebilir olması gerekmektedir.</a:t>
            </a:r>
            <a:endParaRPr lang="tr-TR" sz="2000" dirty="0">
              <a:solidFill>
                <a:prstClr val="black"/>
              </a:solidFill>
            </a:endParaRPr>
          </a:p>
        </p:txBody>
      </p:sp>
      <p:sp>
        <p:nvSpPr>
          <p:cNvPr id="5" name="Metin kutusu 4"/>
          <p:cNvSpPr txBox="1"/>
          <p:nvPr/>
        </p:nvSpPr>
        <p:spPr>
          <a:xfrm>
            <a:off x="251520" y="1481882"/>
            <a:ext cx="4729348" cy="4708981"/>
          </a:xfrm>
          <a:prstGeom prst="rect">
            <a:avLst/>
          </a:prstGeom>
          <a:noFill/>
        </p:spPr>
        <p:txBody>
          <a:bodyPr wrap="square" rtlCol="0">
            <a:spAutoFit/>
          </a:bodyPr>
          <a:lstStyle/>
          <a:p>
            <a:r>
              <a:rPr lang="tr-TR" sz="2000" b="1" dirty="0"/>
              <a:t>Hedeflerin;</a:t>
            </a:r>
          </a:p>
          <a:p>
            <a:pPr marL="285750" lvl="0" indent="-285750">
              <a:buFont typeface="Arial" pitchFamily="34" charset="0"/>
              <a:buChar char="•"/>
            </a:pPr>
            <a:r>
              <a:rPr lang="tr-TR" sz="2000" dirty="0"/>
              <a:t>Üniversitenin </a:t>
            </a:r>
            <a:r>
              <a:rPr lang="tr-TR" sz="2000" b="1" i="1" dirty="0">
                <a:solidFill>
                  <a:srgbClr val="0070C0"/>
                </a:solidFill>
              </a:rPr>
              <a:t>misyon, vizyon, temel değerler ve amaçlarıyla </a:t>
            </a:r>
            <a:r>
              <a:rPr lang="tr-TR" sz="2000" dirty="0"/>
              <a:t>tutarlı</a:t>
            </a:r>
          </a:p>
          <a:p>
            <a:pPr marL="285750" indent="-285750">
              <a:buFont typeface="Arial" pitchFamily="34" charset="0"/>
              <a:buChar char="•"/>
            </a:pPr>
            <a:r>
              <a:rPr lang="tr-TR" sz="2000" baseline="30000" dirty="0"/>
              <a:t> </a:t>
            </a:r>
            <a:r>
              <a:rPr lang="tr-TR" sz="2000" dirty="0"/>
              <a:t>Üniversitenin </a:t>
            </a:r>
            <a:r>
              <a:rPr lang="tr-TR" sz="2000" b="1" i="1" dirty="0">
                <a:solidFill>
                  <a:srgbClr val="00B050"/>
                </a:solidFill>
              </a:rPr>
              <a:t>farklılaşma tercihleriyle </a:t>
            </a:r>
            <a:r>
              <a:rPr lang="tr-TR" sz="2000" dirty="0"/>
              <a:t>uyumlu</a:t>
            </a:r>
          </a:p>
          <a:p>
            <a:pPr marL="285750" indent="-285750">
              <a:buFont typeface="Arial" pitchFamily="34" charset="0"/>
              <a:buChar char="•"/>
            </a:pPr>
            <a:r>
              <a:rPr lang="tr-TR" sz="2000" baseline="30000" dirty="0"/>
              <a:t> </a:t>
            </a:r>
            <a:r>
              <a:rPr lang="tr-TR" sz="2000" dirty="0"/>
              <a:t>Durum analizinde ulaşılan </a:t>
            </a:r>
            <a:r>
              <a:rPr lang="tr-TR" sz="2000" b="1" i="1" dirty="0">
                <a:solidFill>
                  <a:srgbClr val="C00000"/>
                </a:solidFill>
              </a:rPr>
              <a:t>tespit ve ihtiyaçlarla </a:t>
            </a:r>
            <a:r>
              <a:rPr lang="tr-TR" sz="2000" dirty="0"/>
              <a:t>uyumlu</a:t>
            </a:r>
          </a:p>
          <a:p>
            <a:pPr marL="285750" indent="-285750">
              <a:buFont typeface="Arial" pitchFamily="34" charset="0"/>
              <a:buChar char="•"/>
            </a:pPr>
            <a:r>
              <a:rPr lang="tr-TR" sz="2000" baseline="30000" dirty="0"/>
              <a:t> </a:t>
            </a:r>
            <a:r>
              <a:rPr lang="tr-TR" sz="2000" dirty="0"/>
              <a:t>Açık ve anlaşılabilir</a:t>
            </a:r>
          </a:p>
          <a:p>
            <a:pPr marL="285750" indent="-285750">
              <a:buFont typeface="Arial" pitchFamily="34" charset="0"/>
              <a:buChar char="•"/>
            </a:pPr>
            <a:r>
              <a:rPr lang="tr-TR" sz="2000" baseline="30000" dirty="0"/>
              <a:t> </a:t>
            </a:r>
            <a:r>
              <a:rPr lang="tr-TR" sz="2000" dirty="0"/>
              <a:t>Somut</a:t>
            </a:r>
          </a:p>
          <a:p>
            <a:pPr marL="285750" indent="-285750">
              <a:buFont typeface="Arial" pitchFamily="34" charset="0"/>
              <a:buChar char="•"/>
            </a:pPr>
            <a:r>
              <a:rPr lang="tr-TR" sz="2000" baseline="30000" dirty="0"/>
              <a:t> </a:t>
            </a:r>
            <a:r>
              <a:rPr lang="tr-TR" sz="2000" dirty="0"/>
              <a:t>Ölçülebilir</a:t>
            </a:r>
          </a:p>
          <a:p>
            <a:pPr marL="285750" indent="-285750">
              <a:buFont typeface="Arial" pitchFamily="34" charset="0"/>
              <a:buChar char="•"/>
            </a:pPr>
            <a:r>
              <a:rPr lang="tr-TR" sz="2000" baseline="30000" dirty="0"/>
              <a:t> </a:t>
            </a:r>
            <a:r>
              <a:rPr lang="tr-TR" sz="2000" dirty="0"/>
              <a:t>İddialı ve gerçekçi</a:t>
            </a:r>
          </a:p>
          <a:p>
            <a:pPr marL="285750" lvl="0" indent="-285750">
              <a:buFont typeface="Arial" pitchFamily="34" charset="0"/>
              <a:buChar char="•"/>
            </a:pPr>
            <a:r>
              <a:rPr lang="tr-TR" sz="2000" dirty="0"/>
              <a:t>Sonuç odaklı</a:t>
            </a:r>
          </a:p>
          <a:p>
            <a:pPr marL="285750" indent="-285750">
              <a:buFont typeface="Arial" pitchFamily="34" charset="0"/>
              <a:buChar char="•"/>
            </a:pPr>
            <a:r>
              <a:rPr lang="tr-TR" sz="2000" baseline="30000" dirty="0"/>
              <a:t> </a:t>
            </a:r>
            <a:r>
              <a:rPr lang="tr-TR" sz="2000" dirty="0"/>
              <a:t>Zaman çerçevesi belirli bir şekilde belirlenmesi gerekir.</a:t>
            </a:r>
          </a:p>
          <a:p>
            <a:endParaRPr lang="tr-TR" sz="2000" dirty="0"/>
          </a:p>
        </p:txBody>
      </p:sp>
    </p:spTree>
    <p:extLst>
      <p:ext uri="{BB962C8B-B14F-4D97-AF65-F5344CB8AC3E}">
        <p14:creationId xmlns:p14="http://schemas.microsoft.com/office/powerpoint/2010/main" val="37297824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365176" y="2101498"/>
            <a:ext cx="6624736" cy="280076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lvl="0" indent="-342900">
              <a:buFont typeface="Wingdings" pitchFamily="2" charset="2"/>
              <a:buChar char="§"/>
            </a:pPr>
            <a:r>
              <a:rPr lang="tr-TR" sz="2200" dirty="0"/>
              <a:t>Hangi spesifik sonuçlara ulaşılmaya çalışılıyor?</a:t>
            </a:r>
          </a:p>
          <a:p>
            <a:pPr marL="342900" indent="-342900">
              <a:buFont typeface="Wingdings" pitchFamily="2" charset="2"/>
              <a:buChar char="§"/>
            </a:pPr>
            <a:r>
              <a:rPr lang="tr-TR" sz="2200" dirty="0"/>
              <a:t>Sonucu etkileyen faktörler nelerdir?</a:t>
            </a:r>
          </a:p>
          <a:p>
            <a:pPr marL="342900" lvl="0" indent="-342900">
              <a:buFont typeface="Wingdings" pitchFamily="2" charset="2"/>
              <a:buChar char="§"/>
            </a:pPr>
            <a:r>
              <a:rPr lang="tr-TR" sz="2200" dirty="0"/>
              <a:t>İstenilen sonuçlara ne kadar zamanda ulaşılabilir? </a:t>
            </a:r>
          </a:p>
          <a:p>
            <a:pPr marL="342900" lvl="0" indent="-342900">
              <a:buFont typeface="Wingdings" pitchFamily="2" charset="2"/>
              <a:buChar char="§"/>
            </a:pPr>
            <a:r>
              <a:rPr lang="tr-TR" sz="2200" dirty="0"/>
              <a:t>Dikkate alınması gereken hedef riskleri nelerdir? </a:t>
            </a:r>
          </a:p>
          <a:p>
            <a:pPr marL="342900" lvl="0" indent="-342900">
              <a:buFont typeface="Wingdings" pitchFamily="2" charset="2"/>
              <a:buChar char="§"/>
            </a:pPr>
            <a:r>
              <a:rPr lang="tr-TR" sz="2200" dirty="0"/>
              <a:t>Hedef gerçekleşmeleri nasıl ölçülür?</a:t>
            </a:r>
          </a:p>
          <a:p>
            <a:pPr marL="342900" lvl="0" indent="-342900">
              <a:buFont typeface="Wingdings" pitchFamily="2" charset="2"/>
              <a:buChar char="§"/>
            </a:pPr>
            <a:r>
              <a:rPr lang="tr-TR" sz="2200" dirty="0"/>
              <a:t>Ölçme için hangi verilerin, ne şekilde temin edilmesi gerekir? </a:t>
            </a:r>
          </a:p>
          <a:p>
            <a:pPr marL="342900" lvl="0" indent="-342900">
              <a:buFont typeface="Wingdings" pitchFamily="2" charset="2"/>
              <a:buChar char="§"/>
            </a:pPr>
            <a:r>
              <a:rPr lang="tr-TR" sz="2200" dirty="0"/>
              <a:t>Kıyas noktaları nelerdir?</a:t>
            </a:r>
          </a:p>
        </p:txBody>
      </p:sp>
      <p:sp>
        <p:nvSpPr>
          <p:cNvPr id="6" name="Metin kutusu 5"/>
          <p:cNvSpPr txBox="1"/>
          <p:nvPr/>
        </p:nvSpPr>
        <p:spPr>
          <a:xfrm>
            <a:off x="1352600" y="1508746"/>
            <a:ext cx="6336704" cy="646331"/>
          </a:xfrm>
          <a:prstGeom prst="rect">
            <a:avLst/>
          </a:prstGeom>
          <a:noFill/>
        </p:spPr>
        <p:txBody>
          <a:bodyPr wrap="square" rtlCol="0">
            <a:spAutoFit/>
          </a:bodyPr>
          <a:lstStyle/>
          <a:p>
            <a:r>
              <a:rPr lang="tr-TR" b="1" dirty="0">
                <a:solidFill>
                  <a:srgbClr val="C00000"/>
                </a:solidFill>
              </a:rPr>
              <a:t>Hedefler Oluşturulurken Cevaplandırılması Gereken Sorular</a:t>
            </a:r>
            <a:endParaRPr lang="tr-TR" dirty="0">
              <a:solidFill>
                <a:srgbClr val="C00000"/>
              </a:solidFill>
            </a:endParaRPr>
          </a:p>
          <a:p>
            <a:r>
              <a:rPr lang="tr-TR" dirty="0">
                <a:solidFill>
                  <a:srgbClr val="C00000"/>
                </a:solidFill>
              </a:rPr>
              <a:t> </a:t>
            </a:r>
          </a:p>
        </p:txBody>
      </p:sp>
      <p:sp>
        <p:nvSpPr>
          <p:cNvPr id="7" name="Metin kutusu 6"/>
          <p:cNvSpPr txBox="1"/>
          <p:nvPr/>
        </p:nvSpPr>
        <p:spPr>
          <a:xfrm>
            <a:off x="1595996" y="5013176"/>
            <a:ext cx="6163096" cy="1200329"/>
          </a:xfrm>
          <a:prstGeom prst="rect">
            <a:avLst/>
          </a:prstGeom>
          <a:noFill/>
        </p:spPr>
        <p:txBody>
          <a:bodyPr wrap="square" rtlCol="0">
            <a:spAutoFit/>
          </a:bodyPr>
          <a:lstStyle/>
          <a:p>
            <a:r>
              <a:rPr lang="tr-TR" dirty="0"/>
              <a:t>Miktar ve zaman bağlamında ifade edilen ideal hedefler </a:t>
            </a:r>
            <a:r>
              <a:rPr lang="tr-TR" b="1" i="1" dirty="0">
                <a:solidFill>
                  <a:srgbClr val="00B050"/>
                </a:solidFill>
              </a:rPr>
              <a:t>en az iki, en fazla beş performans göstergesiyle</a:t>
            </a:r>
            <a:r>
              <a:rPr lang="tr-TR" dirty="0"/>
              <a:t> birlikte sunulur. Bu göstergelerden biri hedef içerisinde yer alan performans göstergesidir.</a:t>
            </a:r>
          </a:p>
        </p:txBody>
      </p:sp>
    </p:spTree>
    <p:extLst>
      <p:ext uri="{BB962C8B-B14F-4D97-AF65-F5344CB8AC3E}">
        <p14:creationId xmlns:p14="http://schemas.microsoft.com/office/powerpoint/2010/main" val="30049363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335558"/>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05780" y="1412776"/>
            <a:ext cx="835292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Üniversiteler, durum analizi sonucu tespit ettikleri ihtiyaçlar çerçevesinde hedeflerini belirler. Durum analizinde oluşturulan Tespitler ve İhtiyaçlar Tablosundan yararlanılarak  </a:t>
            </a:r>
            <a:r>
              <a:rPr lang="tr-TR" b="1" i="1" dirty="0"/>
              <a:t>Durum Analizi ile Amaç ve Hedeflerin İlişkisi  Tablosu </a:t>
            </a:r>
            <a:r>
              <a:rPr lang="tr-TR" dirty="0"/>
              <a:t>hazırlanır. Bu tabloya stratejik planda yer verilmez, hedef kartı oluşturulurken bu tablodan yararlanılır.</a:t>
            </a:r>
          </a:p>
        </p:txBody>
      </p:sp>
      <p:graphicFrame>
        <p:nvGraphicFramePr>
          <p:cNvPr id="5" name="Tablo 4"/>
          <p:cNvGraphicFramePr>
            <a:graphicFrameLocks noGrp="1"/>
          </p:cNvGraphicFramePr>
          <p:nvPr>
            <p:extLst>
              <p:ext uri="{D42A27DB-BD31-4B8C-83A1-F6EECF244321}">
                <p14:modId xmlns:p14="http://schemas.microsoft.com/office/powerpoint/2010/main" val="3388085263"/>
              </p:ext>
            </p:extLst>
          </p:nvPr>
        </p:nvGraphicFramePr>
        <p:xfrm>
          <a:off x="146631" y="2636912"/>
          <a:ext cx="8847660" cy="4114606"/>
        </p:xfrm>
        <a:graphic>
          <a:graphicData uri="http://schemas.openxmlformats.org/drawingml/2006/table">
            <a:tbl>
              <a:tblPr firstRow="1" bandRow="1">
                <a:tableStyleId>{5C22544A-7EE6-4342-B048-85BDC9FD1C3A}</a:tableStyleId>
              </a:tblPr>
              <a:tblGrid>
                <a:gridCol w="2211915">
                  <a:extLst>
                    <a:ext uri="{9D8B030D-6E8A-4147-A177-3AD203B41FA5}">
                      <a16:colId xmlns="" xmlns:a16="http://schemas.microsoft.com/office/drawing/2014/main" val="20000"/>
                    </a:ext>
                  </a:extLst>
                </a:gridCol>
                <a:gridCol w="2211915">
                  <a:extLst>
                    <a:ext uri="{9D8B030D-6E8A-4147-A177-3AD203B41FA5}">
                      <a16:colId xmlns="" xmlns:a16="http://schemas.microsoft.com/office/drawing/2014/main" val="20001"/>
                    </a:ext>
                  </a:extLst>
                </a:gridCol>
                <a:gridCol w="2211915">
                  <a:extLst>
                    <a:ext uri="{9D8B030D-6E8A-4147-A177-3AD203B41FA5}">
                      <a16:colId xmlns="" xmlns:a16="http://schemas.microsoft.com/office/drawing/2014/main" val="20002"/>
                    </a:ext>
                  </a:extLst>
                </a:gridCol>
                <a:gridCol w="2211915">
                  <a:extLst>
                    <a:ext uri="{9D8B030D-6E8A-4147-A177-3AD203B41FA5}">
                      <a16:colId xmlns="" xmlns:a16="http://schemas.microsoft.com/office/drawing/2014/main" val="20003"/>
                    </a:ext>
                  </a:extLst>
                </a:gridCol>
              </a:tblGrid>
              <a:tr h="335086">
                <a:tc>
                  <a:txBody>
                    <a:bodyPr/>
                    <a:lstStyle/>
                    <a:p>
                      <a:pPr marL="558800">
                        <a:spcAft>
                          <a:spcPts val="0"/>
                        </a:spcAft>
                      </a:pPr>
                      <a:r>
                        <a:rPr lang="tr-TR" sz="1800" b="1" dirty="0">
                          <a:solidFill>
                            <a:srgbClr val="FFFFFF"/>
                          </a:solidFill>
                          <a:effectLst/>
                          <a:latin typeface="Times New Roman"/>
                          <a:ea typeface="Times New Roman"/>
                          <a:cs typeface="Arial"/>
                        </a:rPr>
                        <a:t>Tespitler</a:t>
                      </a:r>
                      <a:endParaRPr lang="tr-TR" sz="1800" dirty="0">
                        <a:effectLst/>
                        <a:latin typeface="Calibri"/>
                        <a:ea typeface="Calibri"/>
                        <a:cs typeface="Arial"/>
                      </a:endParaRPr>
                    </a:p>
                  </a:txBody>
                  <a:tcPr marL="0" marR="0" marT="0" marB="0" anchor="b"/>
                </a:tc>
                <a:tc>
                  <a:txBody>
                    <a:bodyPr/>
                    <a:lstStyle/>
                    <a:p>
                      <a:pPr algn="ctr">
                        <a:spcAft>
                          <a:spcPts val="0"/>
                        </a:spcAft>
                      </a:pPr>
                      <a:r>
                        <a:rPr lang="tr-TR" sz="1800" dirty="0">
                          <a:effectLst/>
                          <a:latin typeface="Times New Roman"/>
                          <a:ea typeface="Times New Roman"/>
                          <a:cs typeface="Arial"/>
                        </a:rPr>
                        <a:t> İhtiyaçlar</a:t>
                      </a:r>
                      <a:endParaRPr lang="tr-TR" sz="1800" dirty="0">
                        <a:effectLst/>
                        <a:latin typeface="Calibri"/>
                        <a:ea typeface="Calibri"/>
                        <a:cs typeface="Arial"/>
                      </a:endParaRPr>
                    </a:p>
                  </a:txBody>
                  <a:tcPr marL="0" marR="0" marT="0" marB="0" anchor="b"/>
                </a:tc>
                <a:tc>
                  <a:txBody>
                    <a:bodyPr/>
                    <a:lstStyle/>
                    <a:p>
                      <a:pPr marL="457200">
                        <a:spcAft>
                          <a:spcPts val="0"/>
                        </a:spcAft>
                      </a:pPr>
                      <a:r>
                        <a:rPr lang="tr-TR" sz="1800" b="1" dirty="0">
                          <a:solidFill>
                            <a:srgbClr val="FFFFFF"/>
                          </a:solidFill>
                          <a:effectLst/>
                          <a:latin typeface="Times New Roman"/>
                          <a:ea typeface="Times New Roman"/>
                          <a:cs typeface="Arial"/>
                        </a:rPr>
                        <a:t>Amaçlar</a:t>
                      </a:r>
                      <a:endParaRPr lang="tr-TR" sz="1800" dirty="0">
                        <a:effectLst/>
                        <a:latin typeface="Calibri"/>
                        <a:ea typeface="Calibri"/>
                        <a:cs typeface="Arial"/>
                      </a:endParaRPr>
                    </a:p>
                  </a:txBody>
                  <a:tcPr marL="0" marR="0" marT="0" marB="0" anchor="b"/>
                </a:tc>
                <a:tc>
                  <a:txBody>
                    <a:bodyPr/>
                    <a:lstStyle/>
                    <a:p>
                      <a:pPr marL="241300" algn="ctr">
                        <a:spcAft>
                          <a:spcPts val="0"/>
                        </a:spcAft>
                      </a:pPr>
                      <a:r>
                        <a:rPr lang="tr-TR" sz="1800" b="1" dirty="0">
                          <a:solidFill>
                            <a:srgbClr val="FFFFFF"/>
                          </a:solidFill>
                          <a:effectLst/>
                          <a:latin typeface="Times New Roman"/>
                          <a:ea typeface="Times New Roman"/>
                          <a:cs typeface="Arial"/>
                        </a:rPr>
                        <a:t>Hedefler</a:t>
                      </a:r>
                      <a:endParaRPr lang="tr-TR" sz="1800" dirty="0">
                        <a:effectLst/>
                        <a:latin typeface="Calibri"/>
                        <a:ea typeface="Calibri"/>
                        <a:cs typeface="Arial"/>
                      </a:endParaRPr>
                    </a:p>
                  </a:txBody>
                  <a:tcPr marL="0" marR="0" marT="0" marB="0" anchor="b"/>
                </a:tc>
                <a:extLst>
                  <a:ext uri="{0D108BD9-81ED-4DB2-BD59-A6C34878D82A}">
                    <a16:rowId xmlns="" xmlns:a16="http://schemas.microsoft.com/office/drawing/2014/main" val="10000"/>
                  </a:ext>
                </a:extLst>
              </a:tr>
              <a:tr h="853781">
                <a:tc>
                  <a:txBody>
                    <a:bodyPr/>
                    <a:lstStyle/>
                    <a:p>
                      <a:r>
                        <a:rPr lang="tr-TR" sz="1400" b="1" dirty="0"/>
                        <a:t>Kurumsal kültür</a:t>
                      </a:r>
                      <a:r>
                        <a:rPr lang="tr-TR" sz="1400" b="1" baseline="0" dirty="0"/>
                        <a:t> ve kurumsal hafızan yeterince oluşturulamamıştır.</a:t>
                      </a:r>
                      <a:endParaRPr lang="tr-TR" sz="1400" b="1" dirty="0"/>
                    </a:p>
                  </a:txBody>
                  <a:tcPr/>
                </a:tc>
                <a:tc>
                  <a:txBody>
                    <a:bodyPr/>
                    <a:lstStyle/>
                    <a:p>
                      <a:r>
                        <a:rPr lang="tr-TR" sz="1400" b="1" dirty="0"/>
                        <a:t>Stratejik</a:t>
                      </a:r>
                      <a:r>
                        <a:rPr lang="tr-TR" sz="1400" b="1" baseline="0" dirty="0"/>
                        <a:t> yönetim algısının Üniversitede yerleştirilmesi </a:t>
                      </a:r>
                      <a:endParaRPr lang="tr-TR" sz="1400" b="1" dirty="0"/>
                    </a:p>
                  </a:txBody>
                  <a:tcPr/>
                </a:tc>
                <a:tc>
                  <a:txBody>
                    <a:bodyPr/>
                    <a:lstStyle/>
                    <a:p>
                      <a:r>
                        <a:rPr lang="tr-TR" sz="1400" b="1" dirty="0"/>
                        <a:t>Kurumsal kapasiteyi geliştirmek</a:t>
                      </a:r>
                    </a:p>
                  </a:txBody>
                  <a:tcPr/>
                </a:tc>
                <a:tc>
                  <a:txBody>
                    <a:bodyPr/>
                    <a:lstStyle/>
                    <a:p>
                      <a:r>
                        <a:rPr lang="tr-TR" sz="1400" b="1" dirty="0"/>
                        <a:t>Mali yönetim yapısı güçlendirilecektir.</a:t>
                      </a:r>
                    </a:p>
                  </a:txBody>
                  <a:tcPr/>
                </a:tc>
                <a:extLst>
                  <a:ext uri="{0D108BD9-81ED-4DB2-BD59-A6C34878D82A}">
                    <a16:rowId xmlns="" xmlns:a16="http://schemas.microsoft.com/office/drawing/2014/main" val="10001"/>
                  </a:ext>
                </a:extLst>
              </a:tr>
              <a:tr h="1239359">
                <a:tc>
                  <a:txBody>
                    <a:bodyPr/>
                    <a:lstStyle/>
                    <a:p>
                      <a:r>
                        <a:rPr lang="tr-TR" sz="1400" b="1" dirty="0"/>
                        <a:t>Üniversite içinde yeterli sahiplenme ve</a:t>
                      </a:r>
                      <a:r>
                        <a:rPr lang="tr-TR" sz="1400" b="1" baseline="0" dirty="0"/>
                        <a:t> aidiyet duygusu bulunmamaktadır.</a:t>
                      </a:r>
                      <a:endParaRPr lang="tr-TR" sz="1400" b="1" dirty="0"/>
                    </a:p>
                  </a:txBody>
                  <a:tcPr/>
                </a:tc>
                <a:tc>
                  <a:txBody>
                    <a:bodyPr/>
                    <a:lstStyle/>
                    <a:p>
                      <a:r>
                        <a:rPr lang="tr-TR" sz="1400" b="1" dirty="0"/>
                        <a:t>Mali yönetim yapısının güçlendirilmesi</a:t>
                      </a:r>
                    </a:p>
                  </a:txBody>
                  <a:tcPr/>
                </a:tc>
                <a:tc>
                  <a:txBody>
                    <a:bodyPr/>
                    <a:lstStyle/>
                    <a:p>
                      <a:endParaRPr lang="tr-TR" sz="1400" b="1" dirty="0"/>
                    </a:p>
                  </a:txBody>
                  <a:tcPr/>
                </a:tc>
                <a:tc>
                  <a:txBody>
                    <a:bodyPr/>
                    <a:lstStyle/>
                    <a:p>
                      <a:r>
                        <a:rPr lang="tr-TR" sz="1400" b="1" dirty="0"/>
                        <a:t>Kurumsal gelişim</a:t>
                      </a:r>
                      <a:r>
                        <a:rPr lang="tr-TR" sz="1400" b="1" baseline="0" dirty="0"/>
                        <a:t> ve eğitim faaliyetlerinin etkinliğini artıracak kariyer yönetim sistemi 2020 yılına kadar kurulacaktır.</a:t>
                      </a:r>
                      <a:endParaRPr lang="tr-TR" sz="1400" b="1" dirty="0"/>
                    </a:p>
                  </a:txBody>
                  <a:tcPr/>
                </a:tc>
                <a:extLst>
                  <a:ext uri="{0D108BD9-81ED-4DB2-BD59-A6C34878D82A}">
                    <a16:rowId xmlns="" xmlns:a16="http://schemas.microsoft.com/office/drawing/2014/main" val="10002"/>
                  </a:ext>
                </a:extLst>
              </a:tr>
              <a:tr h="660992">
                <a:tc>
                  <a:txBody>
                    <a:bodyPr/>
                    <a:lstStyle/>
                    <a:p>
                      <a:r>
                        <a:rPr lang="tr-TR" sz="1400" b="1" dirty="0"/>
                        <a:t>Üniversite çağdaş yönetim tekniklerine ve teknoloji kullanımına açıktır.</a:t>
                      </a:r>
                    </a:p>
                  </a:txBody>
                  <a:tcPr/>
                </a:tc>
                <a:tc>
                  <a:txBody>
                    <a:bodyPr/>
                    <a:lstStyle/>
                    <a:p>
                      <a:r>
                        <a:rPr lang="tr-TR" sz="1400" b="1" dirty="0"/>
                        <a:t>Yöneticiler için izleme ve değerlendirme yapısının oluşturulması</a:t>
                      </a:r>
                    </a:p>
                  </a:txBody>
                  <a:tcPr/>
                </a:tc>
                <a:tc>
                  <a:txBody>
                    <a:bodyPr/>
                    <a:lstStyle/>
                    <a:p>
                      <a:endParaRPr lang="tr-TR" sz="1400" b="1" dirty="0"/>
                    </a:p>
                  </a:txBody>
                  <a:tcPr/>
                </a:tc>
                <a:tc>
                  <a:txBody>
                    <a:bodyPr/>
                    <a:lstStyle/>
                    <a:p>
                      <a:endParaRPr lang="tr-TR" sz="1400" b="1" dirty="0"/>
                    </a:p>
                  </a:txBody>
                  <a:tcPr/>
                </a:tc>
                <a:extLst>
                  <a:ext uri="{0D108BD9-81ED-4DB2-BD59-A6C34878D82A}">
                    <a16:rowId xmlns="" xmlns:a16="http://schemas.microsoft.com/office/drawing/2014/main" val="10003"/>
                  </a:ext>
                </a:extLst>
              </a:tr>
              <a:tr h="660992">
                <a:tc>
                  <a:txBody>
                    <a:bodyPr/>
                    <a:lstStyle/>
                    <a:p>
                      <a:r>
                        <a:rPr lang="tr-TR" sz="1400" b="1" dirty="0"/>
                        <a:t>Planlama,</a:t>
                      </a:r>
                      <a:r>
                        <a:rPr lang="tr-TR" sz="1400" b="1" baseline="0" dirty="0"/>
                        <a:t> bütçeleme ve izleme süreçleri arasında kopukluk bulunmaktadır.</a:t>
                      </a:r>
                      <a:endParaRPr lang="tr-TR" sz="1400" b="1" dirty="0"/>
                    </a:p>
                  </a:txBody>
                  <a:tcPr/>
                </a:tc>
                <a:tc>
                  <a:txBody>
                    <a:bodyPr/>
                    <a:lstStyle/>
                    <a:p>
                      <a:endParaRPr lang="tr-TR" sz="1400" b="1"/>
                    </a:p>
                  </a:txBody>
                  <a:tcPr/>
                </a:tc>
                <a:tc>
                  <a:txBody>
                    <a:bodyPr/>
                    <a:lstStyle/>
                    <a:p>
                      <a:endParaRPr lang="tr-TR" sz="1400" b="1" dirty="0"/>
                    </a:p>
                  </a:txBody>
                  <a:tcPr/>
                </a:tc>
                <a:tc>
                  <a:txBody>
                    <a:bodyPr/>
                    <a:lstStyle/>
                    <a:p>
                      <a:endParaRPr lang="tr-TR" sz="1400" b="1"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827327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335558"/>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HEDEFLER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20588" y="1377752"/>
            <a:ext cx="4690840" cy="535531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Stratejik planın etkin bir biçimde uygulanması, izlenmesi ve değerlendirilmesi açısından </a:t>
            </a:r>
            <a:r>
              <a:rPr lang="tr-TR" b="1" i="1" dirty="0">
                <a:solidFill>
                  <a:srgbClr val="0070C0"/>
                </a:solidFill>
              </a:rPr>
              <a:t>her bir amaca yönelik </a:t>
            </a:r>
            <a:r>
              <a:rPr lang="tr-TR" b="1" i="1" dirty="0">
                <a:solidFill>
                  <a:srgbClr val="C00000"/>
                </a:solidFill>
              </a:rPr>
              <a:t>en az iki, en fazla beş </a:t>
            </a:r>
            <a:r>
              <a:rPr lang="tr-TR" b="1" i="1" dirty="0">
                <a:solidFill>
                  <a:srgbClr val="0070C0"/>
                </a:solidFill>
              </a:rPr>
              <a:t>hedef </a:t>
            </a:r>
            <a:r>
              <a:rPr lang="tr-TR" dirty="0"/>
              <a:t>belirlenir.</a:t>
            </a:r>
          </a:p>
          <a:p>
            <a:r>
              <a:rPr lang="tr-TR" dirty="0"/>
              <a:t> İzleme ve değerlendirmenin etkili işleyebilmesi açısından </a:t>
            </a:r>
            <a:r>
              <a:rPr lang="tr-TR" b="1" i="1" dirty="0">
                <a:solidFill>
                  <a:srgbClr val="00B050"/>
                </a:solidFill>
              </a:rPr>
              <a:t>bir hedefin sorumluluğu tek bir harcama birimine verilir.</a:t>
            </a:r>
            <a:r>
              <a:rPr lang="tr-TR" dirty="0"/>
              <a:t> </a:t>
            </a:r>
          </a:p>
          <a:p>
            <a:r>
              <a:rPr lang="tr-TR" dirty="0"/>
              <a:t>Hedefe katkıda bulunacak diğer harcama birimleri de </a:t>
            </a:r>
            <a:r>
              <a:rPr lang="tr-TR" b="1" i="1" dirty="0">
                <a:solidFill>
                  <a:srgbClr val="C00000"/>
                </a:solidFill>
              </a:rPr>
              <a:t>işbirliği yapılacak birimler </a:t>
            </a:r>
            <a:r>
              <a:rPr lang="tr-TR" dirty="0"/>
              <a:t>olarak ifade edilir. Bu durum işbirliği yapılacak diğer birimlerin sorumluluk düzeyini azaltmaz. Hedefler belirlenirken, her harcama birimine sorumluluk verilmesi zorunlu değildir. </a:t>
            </a:r>
            <a:r>
              <a:rPr lang="tr-TR" b="1" i="1" dirty="0">
                <a:solidFill>
                  <a:srgbClr val="0070C0"/>
                </a:solidFill>
              </a:rPr>
              <a:t>Ancak her birim mutlaka en az bir hedef için, sorumlu veya işbirliği yapılacak birim olarak belirlenir. </a:t>
            </a:r>
            <a:r>
              <a:rPr lang="tr-TR" dirty="0"/>
              <a:t>Danışma, denetim ve destek birimlerinin hepsi kurumsal kapasitenin geliştirilmesi amacı altındaki hedeflerle ilişkilendirilir.</a:t>
            </a:r>
          </a:p>
          <a:p>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3673298632"/>
              </p:ext>
            </p:extLst>
          </p:nvPr>
        </p:nvGraphicFramePr>
        <p:xfrm>
          <a:off x="5004048" y="1628800"/>
          <a:ext cx="3888433" cy="4248471"/>
        </p:xfrm>
        <a:graphic>
          <a:graphicData uri="http://schemas.openxmlformats.org/drawingml/2006/table">
            <a:tbl>
              <a:tblPr/>
              <a:tblGrid>
                <a:gridCol w="34185">
                  <a:extLst>
                    <a:ext uri="{9D8B030D-6E8A-4147-A177-3AD203B41FA5}">
                      <a16:colId xmlns="" xmlns:a16="http://schemas.microsoft.com/office/drawing/2014/main" val="20000"/>
                    </a:ext>
                  </a:extLst>
                </a:gridCol>
                <a:gridCol w="615313">
                  <a:extLst>
                    <a:ext uri="{9D8B030D-6E8A-4147-A177-3AD203B41FA5}">
                      <a16:colId xmlns="" xmlns:a16="http://schemas.microsoft.com/office/drawing/2014/main" val="20001"/>
                    </a:ext>
                  </a:extLst>
                </a:gridCol>
                <a:gridCol w="42729">
                  <a:extLst>
                    <a:ext uri="{9D8B030D-6E8A-4147-A177-3AD203B41FA5}">
                      <a16:colId xmlns="" xmlns:a16="http://schemas.microsoft.com/office/drawing/2014/main" val="20002"/>
                    </a:ext>
                  </a:extLst>
                </a:gridCol>
                <a:gridCol w="538398">
                  <a:extLst>
                    <a:ext uri="{9D8B030D-6E8A-4147-A177-3AD203B41FA5}">
                      <a16:colId xmlns="" xmlns:a16="http://schemas.microsoft.com/office/drawing/2014/main" val="20003"/>
                    </a:ext>
                  </a:extLst>
                </a:gridCol>
                <a:gridCol w="538398">
                  <a:extLst>
                    <a:ext uri="{9D8B030D-6E8A-4147-A177-3AD203B41FA5}">
                      <a16:colId xmlns="" xmlns:a16="http://schemas.microsoft.com/office/drawing/2014/main" val="20004"/>
                    </a:ext>
                  </a:extLst>
                </a:gridCol>
                <a:gridCol w="529853">
                  <a:extLst>
                    <a:ext uri="{9D8B030D-6E8A-4147-A177-3AD203B41FA5}">
                      <a16:colId xmlns="" xmlns:a16="http://schemas.microsoft.com/office/drawing/2014/main" val="20005"/>
                    </a:ext>
                  </a:extLst>
                </a:gridCol>
                <a:gridCol w="538398">
                  <a:extLst>
                    <a:ext uri="{9D8B030D-6E8A-4147-A177-3AD203B41FA5}">
                      <a16:colId xmlns="" xmlns:a16="http://schemas.microsoft.com/office/drawing/2014/main" val="20006"/>
                    </a:ext>
                  </a:extLst>
                </a:gridCol>
                <a:gridCol w="538398">
                  <a:extLst>
                    <a:ext uri="{9D8B030D-6E8A-4147-A177-3AD203B41FA5}">
                      <a16:colId xmlns="" xmlns:a16="http://schemas.microsoft.com/office/drawing/2014/main" val="20007"/>
                    </a:ext>
                  </a:extLst>
                </a:gridCol>
                <a:gridCol w="512761">
                  <a:extLst>
                    <a:ext uri="{9D8B030D-6E8A-4147-A177-3AD203B41FA5}">
                      <a16:colId xmlns="" xmlns:a16="http://schemas.microsoft.com/office/drawing/2014/main" val="20008"/>
                    </a:ext>
                  </a:extLst>
                </a:gridCol>
              </a:tblGrid>
              <a:tr h="1025544">
                <a:tc rowSpan="2" gridSpan="3">
                  <a:txBody>
                    <a:bodyPr/>
                    <a:lstStyle/>
                    <a:p>
                      <a:pPr>
                        <a:spcAft>
                          <a:spcPts val="0"/>
                        </a:spcAft>
                      </a:pPr>
                      <a:r>
                        <a:rPr lang="tr-TR" sz="1200" b="1" dirty="0">
                          <a:effectLst/>
                          <a:latin typeface="Times New Roman"/>
                          <a:ea typeface="Times New Roman"/>
                          <a:cs typeface="Arial"/>
                        </a:rPr>
                        <a:t> </a:t>
                      </a:r>
                      <a:endParaRPr lang="tr-TR" sz="1000" b="1" dirty="0">
                        <a:effectLst/>
                        <a:latin typeface="Calibri"/>
                        <a:ea typeface="Calibri"/>
                        <a:cs typeface="Arial"/>
                      </a:endParaRPr>
                    </a:p>
                    <a:p>
                      <a:pPr algn="ctr">
                        <a:spcAft>
                          <a:spcPts val="0"/>
                        </a:spcAft>
                      </a:pPr>
                      <a:r>
                        <a:rPr lang="tr-TR" sz="1400" b="1" dirty="0">
                          <a:solidFill>
                            <a:schemeClr val="bg1"/>
                          </a:solidFill>
                          <a:effectLst/>
                          <a:latin typeface="+mn-lt"/>
                          <a:ea typeface="Calibri"/>
                          <a:cs typeface="Arial"/>
                        </a:rPr>
                        <a:t>Hedefler</a:t>
                      </a:r>
                    </a:p>
                    <a:p>
                      <a:pPr>
                        <a:spcAft>
                          <a:spcPts val="0"/>
                        </a:spcAft>
                      </a:pPr>
                      <a:r>
                        <a:rPr lang="tr-TR" sz="5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3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1050" b="1" dirty="0">
                          <a:effectLst/>
                          <a:latin typeface="Times New Roman"/>
                          <a:ea typeface="Times New Roman"/>
                          <a:cs typeface="Arial"/>
                        </a:rPr>
                        <a:t> </a:t>
                      </a:r>
                      <a:endParaRPr lang="tr-TR" sz="1000" b="1" dirty="0">
                        <a:effectLst/>
                        <a:latin typeface="Calibri"/>
                        <a:ea typeface="Calibri"/>
                        <a:cs typeface="Arial"/>
                      </a:endParaRPr>
                    </a:p>
                    <a:p>
                      <a:pPr>
                        <a:spcAft>
                          <a:spcPts val="0"/>
                        </a:spcAft>
                      </a:pPr>
                      <a:r>
                        <a:rPr lang="tr-TR" sz="4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rowSpan="2" hMerge="1">
                  <a:txBody>
                    <a:bodyPr/>
                    <a:lstStyle/>
                    <a:p>
                      <a:pPr>
                        <a:spcAft>
                          <a:spcPts val="0"/>
                        </a:spcAft>
                      </a:pPr>
                      <a:endParaRPr lang="tr-TR" sz="1000" dirty="0">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rowSpan="2" hMerge="1">
                  <a:txBody>
                    <a:bodyPr/>
                    <a:lstStyle/>
                    <a:p>
                      <a:pPr>
                        <a:spcAft>
                          <a:spcPts val="0"/>
                        </a:spcAft>
                      </a:pPr>
                      <a:endParaRPr lang="tr-TR" sz="1000">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gridSpan="6">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spcAft>
                          <a:spcPts val="0"/>
                        </a:spcAft>
                      </a:pPr>
                      <a:r>
                        <a:rPr lang="tr-TR" sz="1400" b="1" dirty="0">
                          <a:effectLst/>
                          <a:latin typeface="Times New Roman"/>
                          <a:ea typeface="Times New Roman"/>
                          <a:cs typeface="Arial"/>
                        </a:rPr>
                        <a:t> </a:t>
                      </a:r>
                      <a:r>
                        <a:rPr lang="tr-TR" sz="1400" b="1" dirty="0">
                          <a:solidFill>
                            <a:srgbClr val="FFFFFF"/>
                          </a:solidFill>
                          <a:effectLst/>
                          <a:latin typeface="Times New Roman"/>
                          <a:ea typeface="Times New Roman"/>
                          <a:cs typeface="Arial"/>
                        </a:rPr>
                        <a:t>Harcama Birimleri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pPr marL="139700">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endParaRPr lang="tr-TR"/>
                    </a:p>
                  </a:txBody>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tc hMerge="1">
                  <a:txBody>
                    <a:bodyPr/>
                    <a:lstStyle/>
                    <a:p>
                      <a:pPr>
                        <a:spcAft>
                          <a:spcPts val="0"/>
                        </a:spcAft>
                      </a:pPr>
                      <a:endParaRPr lang="tr-TR" sz="1000">
                        <a:effectLst/>
                        <a:latin typeface="Calibri"/>
                        <a:ea typeface="Calibri"/>
                        <a:cs typeface="Arial"/>
                      </a:endParaRPr>
                    </a:p>
                  </a:txBody>
                  <a:tcPr marL="0" marR="0" marT="0" marB="0" anchor="b">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9646"/>
                    </a:solidFill>
                  </a:tcPr>
                </a:tc>
                <a:extLst>
                  <a:ext uri="{0D108BD9-81ED-4DB2-BD59-A6C34878D82A}">
                    <a16:rowId xmlns="" xmlns:a16="http://schemas.microsoft.com/office/drawing/2014/main" val="10000"/>
                  </a:ext>
                </a:extLst>
              </a:tr>
              <a:tr h="118829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A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B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C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D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E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p>
                      <a:pPr algn="ctr">
                        <a:lnSpc>
                          <a:spcPts val="1250"/>
                        </a:lnSpc>
                        <a:spcAft>
                          <a:spcPts val="0"/>
                        </a:spcAft>
                      </a:pPr>
                      <a:r>
                        <a:rPr lang="tr-TR" sz="1400" b="1" dirty="0">
                          <a:solidFill>
                            <a:srgbClr val="FFFFFF"/>
                          </a:solidFill>
                          <a:effectLst/>
                          <a:latin typeface="Times New Roman"/>
                          <a:ea typeface="Times New Roman"/>
                          <a:cs typeface="Arial"/>
                        </a:rPr>
                        <a:t>F Birimi</a:t>
                      </a:r>
                      <a:endParaRPr lang="tr-TR" sz="1400" b="1" dirty="0">
                        <a:effectLst/>
                        <a:latin typeface="Calibri"/>
                        <a:ea typeface="Calibri"/>
                        <a:cs typeface="Arial"/>
                      </a:endParaRPr>
                    </a:p>
                    <a:p>
                      <a:pPr>
                        <a:spcAft>
                          <a:spcPts val="0"/>
                        </a:spcAft>
                      </a:pPr>
                      <a:r>
                        <a:rPr lang="tr-TR" sz="1400" b="1" dirty="0">
                          <a:effectLst/>
                          <a:latin typeface="Times New Roman"/>
                          <a:ea typeface="Times New Roman"/>
                          <a:cs typeface="Arial"/>
                        </a:rPr>
                        <a:t> </a:t>
                      </a:r>
                      <a:endParaRPr lang="tr-TR" sz="14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 xmlns:a16="http://schemas.microsoft.com/office/drawing/2014/main" val="10001"/>
                  </a:ext>
                </a:extLst>
              </a:tr>
              <a:tr h="287105">
                <a:tc gridSpan="3">
                  <a:txBody>
                    <a:bodyPr/>
                    <a:lstStyle/>
                    <a:p>
                      <a:pPr marL="38100">
                        <a:spcAft>
                          <a:spcPts val="0"/>
                        </a:spcAft>
                      </a:pPr>
                      <a:r>
                        <a:rPr lang="tr-TR" sz="1200" b="1" dirty="0">
                          <a:solidFill>
                            <a:schemeClr val="tx1"/>
                          </a:solidFill>
                          <a:effectLst/>
                          <a:latin typeface="+mn-lt"/>
                          <a:ea typeface="Times New Roman"/>
                          <a:cs typeface="Arial"/>
                        </a:rPr>
                        <a:t>H1.1</a:t>
                      </a:r>
                      <a:endParaRPr lang="tr-TR" sz="1000" b="1" dirty="0">
                        <a:solidFill>
                          <a:schemeClr val="tx1"/>
                        </a:solidFill>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87105">
                <a:tc gridSpan="3">
                  <a:txBody>
                    <a:bodyPr/>
                    <a:lstStyle/>
                    <a:p>
                      <a:pPr marL="38100">
                        <a:spcAft>
                          <a:spcPts val="0"/>
                        </a:spcAft>
                      </a:pPr>
                      <a:r>
                        <a:rPr lang="tr-TR" sz="1200" b="1" dirty="0">
                          <a:effectLst/>
                          <a:latin typeface="Times New Roman"/>
                          <a:ea typeface="Times New Roman"/>
                          <a:cs typeface="Arial"/>
                        </a:rPr>
                        <a:t>H1.2</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3"/>
                  </a:ext>
                </a:extLst>
              </a:tr>
              <a:tr h="287590">
                <a:tc gridSpan="3">
                  <a:txBody>
                    <a:bodyPr/>
                    <a:lstStyle/>
                    <a:p>
                      <a:pPr marL="38100">
                        <a:spcAft>
                          <a:spcPts val="0"/>
                        </a:spcAft>
                      </a:pPr>
                      <a:r>
                        <a:rPr lang="tr-TR" sz="1200" b="1" dirty="0">
                          <a:effectLst/>
                          <a:latin typeface="Times New Roman"/>
                          <a:ea typeface="Times New Roman"/>
                          <a:cs typeface="Arial"/>
                        </a:rPr>
                        <a:t>…</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4"/>
                  </a:ext>
                </a:extLst>
              </a:tr>
              <a:tr h="263180">
                <a:tc gridSpan="3">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87105">
                <a:tc gridSpan="3">
                  <a:txBody>
                    <a:bodyPr/>
                    <a:lstStyle/>
                    <a:p>
                      <a:pPr marL="38100">
                        <a:spcAft>
                          <a:spcPts val="0"/>
                        </a:spcAft>
                      </a:pPr>
                      <a:r>
                        <a:rPr lang="tr-TR" sz="1200" b="1">
                          <a:effectLst/>
                          <a:latin typeface="Times New Roman"/>
                          <a:ea typeface="Times New Roman"/>
                          <a:cs typeface="Arial"/>
                        </a:rPr>
                        <a:t>…</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ctr">
                        <a:spcAft>
                          <a:spcPts val="0"/>
                        </a:spcAft>
                      </a:pPr>
                      <a:r>
                        <a:rPr lang="tr-TR" sz="1100" b="1">
                          <a:effectLst/>
                          <a:latin typeface="Times New Roman"/>
                          <a:ea typeface="Times New Roman"/>
                          <a:cs typeface="Arial"/>
                        </a:rPr>
                        <a:t>İ</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a:effectLst/>
                          <a:latin typeface="Times New Roman"/>
                          <a:ea typeface="Times New Roman"/>
                          <a:cs typeface="Arial"/>
                        </a:rPr>
                        <a:t>S</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263180">
                <a:tc gridSpan="3">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87590">
                <a:tc gridSpan="3">
                  <a:txBody>
                    <a:bodyPr/>
                    <a:lstStyle/>
                    <a:p>
                      <a:pPr marL="38100">
                        <a:spcAft>
                          <a:spcPts val="0"/>
                        </a:spcAft>
                      </a:pPr>
                      <a:r>
                        <a:rPr lang="tr-TR" sz="1200" b="1">
                          <a:effectLst/>
                          <a:latin typeface="Times New Roman"/>
                          <a:ea typeface="Times New Roman"/>
                          <a:cs typeface="Arial"/>
                        </a:rPr>
                        <a:t>H5.3</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a:effectLst/>
                          <a:latin typeface="Times New Roman"/>
                          <a:ea typeface="Times New Roman"/>
                          <a:cs typeface="Arial"/>
                        </a:rPr>
                        <a:t> </a:t>
                      </a:r>
                      <a:endParaRPr lang="tr-TR" sz="11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tr-TR" sz="1100" b="1" dirty="0">
                          <a:effectLst/>
                          <a:latin typeface="Times New Roman"/>
                          <a:ea typeface="Times New Roman"/>
                          <a:cs typeface="Arial"/>
                        </a:rPr>
                        <a:t> </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S</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tr-TR" sz="1100" b="1" dirty="0">
                          <a:effectLst/>
                          <a:latin typeface="Times New Roman"/>
                          <a:ea typeface="Times New Roman"/>
                          <a:cs typeface="Arial"/>
                        </a:rPr>
                        <a:t>İ</a:t>
                      </a:r>
                      <a:endParaRPr lang="tr-TR" sz="11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8"/>
                  </a:ext>
                </a:extLst>
              </a:tr>
              <a:tr h="71776">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a:effectLst/>
                          <a:latin typeface="Times New Roman"/>
                          <a:ea typeface="Times New Roman"/>
                          <a:cs typeface="Arial"/>
                        </a:rPr>
                        <a:t> </a:t>
                      </a:r>
                      <a:endParaRPr lang="tr-TR" sz="1000" b="1">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tr-TR" sz="300" b="1" dirty="0">
                          <a:effectLst/>
                          <a:latin typeface="Times New Roman"/>
                          <a:ea typeface="Times New Roman"/>
                          <a:cs typeface="Arial"/>
                        </a:rPr>
                        <a:t> </a:t>
                      </a:r>
                      <a:endParaRPr lang="tr-TR" sz="1000" b="1" dirty="0">
                        <a:effectLst/>
                        <a:latin typeface="Calibri"/>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20433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744416" cy="4320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547664" y="620688"/>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08854" y="2507410"/>
            <a:ext cx="4883225" cy="32778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300" b="1" dirty="0">
                <a:solidFill>
                  <a:srgbClr val="0070C0"/>
                </a:solidFill>
              </a:rPr>
              <a:t>Performans göstergeleri, </a:t>
            </a:r>
            <a:r>
              <a:rPr lang="tr-TR" sz="2300" dirty="0"/>
              <a:t>belirlenen hedeflere ne ölçüde ulaşıldığının ortaya konulmasında kullanılır. </a:t>
            </a:r>
          </a:p>
          <a:p>
            <a:r>
              <a:rPr lang="tr-TR" sz="2300" dirty="0"/>
              <a:t>Performans göstergeleri, </a:t>
            </a:r>
            <a:r>
              <a:rPr lang="tr-TR" sz="2300" dirty="0" err="1"/>
              <a:t>ölçülebilirliğin</a:t>
            </a:r>
            <a:r>
              <a:rPr lang="tr-TR" sz="2300" dirty="0"/>
              <a:t> sağlanması için </a:t>
            </a:r>
            <a:r>
              <a:rPr lang="tr-TR" sz="2300" b="1" i="1" dirty="0"/>
              <a:t>miktar ve zaman boyutunu </a:t>
            </a:r>
            <a:r>
              <a:rPr lang="tr-TR" sz="2300" dirty="0"/>
              <a:t>içerecek şekilde ifade edilir. Bu çerçevede performans göstergeleri </a:t>
            </a:r>
            <a:r>
              <a:rPr lang="tr-TR" sz="2300" b="1" dirty="0">
                <a:solidFill>
                  <a:srgbClr val="7030A0"/>
                </a:solidFill>
              </a:rPr>
              <a:t>girdi,</a:t>
            </a:r>
            <a:r>
              <a:rPr lang="tr-TR" sz="2300" dirty="0"/>
              <a:t> </a:t>
            </a:r>
            <a:r>
              <a:rPr lang="tr-TR" sz="2300" b="1" dirty="0">
                <a:solidFill>
                  <a:srgbClr val="00B050"/>
                </a:solidFill>
              </a:rPr>
              <a:t>çıktı,</a:t>
            </a:r>
            <a:r>
              <a:rPr lang="tr-TR" sz="2300" dirty="0"/>
              <a:t> </a:t>
            </a:r>
            <a:r>
              <a:rPr lang="tr-TR" sz="2300" b="1" dirty="0">
                <a:solidFill>
                  <a:srgbClr val="0070C0"/>
                </a:solidFill>
              </a:rPr>
              <a:t>sonuç, </a:t>
            </a:r>
            <a:r>
              <a:rPr lang="tr-TR" sz="2300" b="1" dirty="0">
                <a:solidFill>
                  <a:srgbClr val="FF0000"/>
                </a:solidFill>
              </a:rPr>
              <a:t>kalite </a:t>
            </a:r>
            <a:r>
              <a:rPr lang="tr-TR" sz="2300" dirty="0"/>
              <a:t>ve </a:t>
            </a:r>
            <a:r>
              <a:rPr lang="tr-TR" sz="2300" b="1" dirty="0">
                <a:solidFill>
                  <a:srgbClr val="002060"/>
                </a:solidFill>
              </a:rPr>
              <a:t>verimlilik</a:t>
            </a:r>
            <a:r>
              <a:rPr lang="tr-TR" sz="2300" dirty="0"/>
              <a:t> göstergeleri olarak sınıflandırılır.</a:t>
            </a:r>
          </a:p>
        </p:txBody>
      </p:sp>
    </p:spTree>
    <p:extLst>
      <p:ext uri="{BB962C8B-B14F-4D97-AF65-F5344CB8AC3E}">
        <p14:creationId xmlns:p14="http://schemas.microsoft.com/office/powerpoint/2010/main" val="13969072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84734" y="404664"/>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8" name="Metin kutusu 7"/>
          <p:cNvSpPr txBox="1"/>
          <p:nvPr/>
        </p:nvSpPr>
        <p:spPr>
          <a:xfrm>
            <a:off x="-39749" y="2169799"/>
            <a:ext cx="4088060" cy="1323439"/>
          </a:xfrm>
          <a:prstGeom prst="rect">
            <a:avLst/>
          </a:prstGeom>
          <a:noFill/>
        </p:spPr>
        <p:txBody>
          <a:bodyPr wrap="square" rtlCol="0">
            <a:spAutoFit/>
          </a:bodyPr>
          <a:lstStyle/>
          <a:p>
            <a:pPr lvl="0"/>
            <a:r>
              <a:rPr lang="tr-TR" sz="2000" b="1" dirty="0">
                <a:solidFill>
                  <a:srgbClr val="C00000"/>
                </a:solidFill>
              </a:rPr>
              <a:t>Girdi göstergeleri, </a:t>
            </a:r>
            <a:r>
              <a:rPr lang="tr-TR" sz="2000" dirty="0"/>
              <a:t>bir politika, ürün ya da hizmetin üretimi veya</a:t>
            </a:r>
            <a:r>
              <a:rPr lang="tr-TR" sz="2000" b="1" dirty="0"/>
              <a:t> </a:t>
            </a:r>
            <a:r>
              <a:rPr lang="tr-TR" sz="2000" dirty="0"/>
              <a:t>sunulması için gerekli</a:t>
            </a:r>
            <a:r>
              <a:rPr lang="tr-TR" sz="2000" b="1" dirty="0"/>
              <a:t> </a:t>
            </a:r>
            <a:r>
              <a:rPr lang="tr-TR" sz="2000" dirty="0"/>
              <a:t>olan beşeri, mali ve fiziki kaynaklardır.</a:t>
            </a:r>
          </a:p>
        </p:txBody>
      </p:sp>
      <p:sp>
        <p:nvSpPr>
          <p:cNvPr id="9" name="Metin kutusu 8"/>
          <p:cNvSpPr txBox="1"/>
          <p:nvPr/>
        </p:nvSpPr>
        <p:spPr>
          <a:xfrm>
            <a:off x="0" y="3495425"/>
            <a:ext cx="370790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Girdi Göstergeleri</a:t>
            </a:r>
          </a:p>
          <a:p>
            <a:endParaRPr lang="tr-TR" dirty="0"/>
          </a:p>
          <a:p>
            <a:pPr marL="285750" indent="-285750">
              <a:buFont typeface="Arial" pitchFamily="34" charset="0"/>
              <a:buChar char="•"/>
            </a:pPr>
            <a:r>
              <a:rPr lang="tr-TR" b="1" i="1" dirty="0"/>
              <a:t>Akademik personel sayısı</a:t>
            </a:r>
          </a:p>
          <a:p>
            <a:pPr marL="285750" indent="-285750">
              <a:buFont typeface="Arial" pitchFamily="34" charset="0"/>
              <a:buChar char="•"/>
            </a:pPr>
            <a:endParaRPr lang="tr-TR" b="1" i="1" dirty="0"/>
          </a:p>
          <a:p>
            <a:pPr marL="285750" indent="-285750">
              <a:buFont typeface="Arial" pitchFamily="34" charset="0"/>
              <a:buChar char="•"/>
            </a:pPr>
            <a:r>
              <a:rPr lang="tr-TR" b="1" i="1" dirty="0"/>
              <a:t>Kullanılan laboratuvar sayısı</a:t>
            </a:r>
          </a:p>
          <a:p>
            <a:pPr marL="285750" indent="-285750">
              <a:buFont typeface="Arial" pitchFamily="34" charset="0"/>
              <a:buChar char="•"/>
            </a:pPr>
            <a:endParaRPr lang="tr-TR" b="1" i="1" dirty="0"/>
          </a:p>
          <a:p>
            <a:pPr marL="285750" indent="-285750">
              <a:buFont typeface="Arial" pitchFamily="34" charset="0"/>
              <a:buChar char="•"/>
            </a:pPr>
            <a:r>
              <a:rPr lang="tr-TR" b="1" i="1" dirty="0"/>
              <a:t>Tanıtım materyali sayısı</a:t>
            </a:r>
          </a:p>
        </p:txBody>
      </p:sp>
      <p:sp>
        <p:nvSpPr>
          <p:cNvPr id="13" name="Metin kutusu 12"/>
          <p:cNvSpPr txBox="1"/>
          <p:nvPr/>
        </p:nvSpPr>
        <p:spPr>
          <a:xfrm>
            <a:off x="4498404" y="1974324"/>
            <a:ext cx="4088060" cy="2431435"/>
          </a:xfrm>
          <a:prstGeom prst="rect">
            <a:avLst/>
          </a:prstGeom>
          <a:noFill/>
        </p:spPr>
        <p:txBody>
          <a:bodyPr wrap="square" rtlCol="0">
            <a:spAutoFit/>
          </a:bodyPr>
          <a:lstStyle/>
          <a:p>
            <a:pPr lvl="0"/>
            <a:r>
              <a:rPr lang="tr-TR" sz="1900" b="1" dirty="0">
                <a:solidFill>
                  <a:srgbClr val="C00000"/>
                </a:solidFill>
              </a:rPr>
              <a:t>Çıktı göstergeleri, </a:t>
            </a:r>
            <a:r>
              <a:rPr lang="tr-TR" sz="1900" dirty="0"/>
              <a:t>üretilen ürün veya sunulan</a:t>
            </a:r>
            <a:r>
              <a:rPr lang="tr-TR" sz="1900" b="1" dirty="0"/>
              <a:t> </a:t>
            </a:r>
            <a:r>
              <a:rPr lang="tr-TR" sz="1900" dirty="0"/>
              <a:t>hizmetlerin miktarıdır. Çıktılar</a:t>
            </a:r>
            <a:r>
              <a:rPr lang="tr-TR" sz="1900" b="1" dirty="0"/>
              <a:t> </a:t>
            </a:r>
            <a:r>
              <a:rPr lang="tr-TR" sz="1900" dirty="0"/>
              <a:t>genellikle</a:t>
            </a:r>
            <a:r>
              <a:rPr lang="tr-TR" sz="1900" b="1" dirty="0"/>
              <a:t> </a:t>
            </a:r>
            <a:r>
              <a:rPr lang="tr-TR" sz="1900" dirty="0"/>
              <a:t>somuttur ve ne üretildi ya da sunuldu sorusuna cevap verir. Çıktı göstergeleri çoğu zaman üniversitenin doğrudan kontrolü altındadır. Ancak her zaman erişilen sonuçların düzeyiyle ilgili bilgi vermez.</a:t>
            </a:r>
          </a:p>
        </p:txBody>
      </p:sp>
      <p:sp>
        <p:nvSpPr>
          <p:cNvPr id="14" name="Metin kutusu 13"/>
          <p:cNvSpPr txBox="1"/>
          <p:nvPr/>
        </p:nvSpPr>
        <p:spPr>
          <a:xfrm>
            <a:off x="4644008" y="4401746"/>
            <a:ext cx="381642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Çıktı Göstergeleri</a:t>
            </a:r>
          </a:p>
          <a:p>
            <a:endParaRPr lang="tr-TR" dirty="0"/>
          </a:p>
          <a:p>
            <a:r>
              <a:rPr lang="tr-TR" b="1" i="1" dirty="0"/>
              <a:t>•Mezun olan öğrenci sayısı</a:t>
            </a:r>
          </a:p>
          <a:p>
            <a:endParaRPr lang="tr-TR" b="1" i="1" dirty="0"/>
          </a:p>
          <a:p>
            <a:r>
              <a:rPr lang="tr-TR" b="1" i="1" dirty="0"/>
              <a:t>•Yayımlanan doktora tezi sayısı</a:t>
            </a:r>
          </a:p>
          <a:p>
            <a:endParaRPr lang="tr-TR" b="1" i="1" dirty="0"/>
          </a:p>
          <a:p>
            <a:r>
              <a:rPr lang="tr-TR" b="1" i="1" dirty="0"/>
              <a:t>•Özel sektörle yapılan işbirliği sayısı</a:t>
            </a:r>
          </a:p>
        </p:txBody>
      </p:sp>
    </p:spTree>
    <p:extLst>
      <p:ext uri="{BB962C8B-B14F-4D97-AF65-F5344CB8AC3E}">
        <p14:creationId xmlns:p14="http://schemas.microsoft.com/office/powerpoint/2010/main" val="38992533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84734" y="404664"/>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8" name="Metin kutusu 7"/>
          <p:cNvSpPr txBox="1"/>
          <p:nvPr/>
        </p:nvSpPr>
        <p:spPr>
          <a:xfrm>
            <a:off x="-6052" y="1909956"/>
            <a:ext cx="4088060" cy="2308324"/>
          </a:xfrm>
          <a:prstGeom prst="rect">
            <a:avLst/>
          </a:prstGeom>
          <a:noFill/>
        </p:spPr>
        <p:txBody>
          <a:bodyPr wrap="square" rtlCol="0">
            <a:spAutoFit/>
          </a:bodyPr>
          <a:lstStyle/>
          <a:p>
            <a:r>
              <a:rPr lang="tr-TR" b="1" dirty="0">
                <a:solidFill>
                  <a:srgbClr val="C00000"/>
                </a:solidFill>
              </a:rPr>
              <a:t>Sonuç göstergeleri </a:t>
            </a:r>
            <a:r>
              <a:rPr lang="tr-TR" dirty="0"/>
              <a:t>üretilen ürün veya sunulan hizmetlerin</a:t>
            </a:r>
            <a:r>
              <a:rPr lang="tr-TR" b="1" dirty="0"/>
              <a:t> </a:t>
            </a:r>
            <a:r>
              <a:rPr lang="tr-TR" dirty="0"/>
              <a:t>sonucu ortaya çıkan etkilerle</a:t>
            </a:r>
            <a:r>
              <a:rPr lang="tr-TR" b="1" dirty="0"/>
              <a:t> </a:t>
            </a:r>
            <a:r>
              <a:rPr lang="tr-TR" dirty="0"/>
              <a:t>ilgilidir. Faaliyetlerin ve üretilen çıktıların, amaca ulaşmada ne derece ve nasıl başarılı olduklarını gösterir. Sonuç göstergeleri nasıl bir sonuç bekliyoruz ve nasıl bir etki yaratmak istiyoruz sorularına cevap verir.</a:t>
            </a:r>
            <a:endParaRPr lang="tr-TR" dirty="0">
              <a:solidFill>
                <a:prstClr val="black"/>
              </a:solidFill>
            </a:endParaRPr>
          </a:p>
        </p:txBody>
      </p:sp>
      <p:sp>
        <p:nvSpPr>
          <p:cNvPr id="9" name="Metin kutusu 8"/>
          <p:cNvSpPr txBox="1"/>
          <p:nvPr/>
        </p:nvSpPr>
        <p:spPr>
          <a:xfrm>
            <a:off x="-28872" y="4149080"/>
            <a:ext cx="322666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Sonuç Göstergeleri</a:t>
            </a:r>
          </a:p>
          <a:p>
            <a:pPr marL="285750" indent="-285750">
              <a:buFont typeface="Arial" pitchFamily="34" charset="0"/>
              <a:buChar char="•"/>
            </a:pPr>
            <a:r>
              <a:rPr lang="tr-TR" b="1" i="1" dirty="0">
                <a:solidFill>
                  <a:prstClr val="black"/>
                </a:solidFill>
              </a:rPr>
              <a:t>Mezunların aktif işgücüne katılım oranı</a:t>
            </a:r>
          </a:p>
          <a:p>
            <a:pPr marL="285750" indent="-285750">
              <a:buFont typeface="Arial" pitchFamily="34" charset="0"/>
              <a:buChar char="•"/>
            </a:pPr>
            <a:r>
              <a:rPr lang="tr-TR" b="1" i="1" dirty="0">
                <a:solidFill>
                  <a:prstClr val="black"/>
                </a:solidFill>
              </a:rPr>
              <a:t>Atıf yapılan tez sayısı</a:t>
            </a:r>
          </a:p>
          <a:p>
            <a:pPr marL="285750" indent="-285750">
              <a:buFont typeface="Arial" pitchFamily="34" charset="0"/>
              <a:buChar char="•"/>
            </a:pPr>
            <a:r>
              <a:rPr lang="tr-TR" b="1" i="1" dirty="0">
                <a:solidFill>
                  <a:prstClr val="black"/>
                </a:solidFill>
              </a:rPr>
              <a:t>Ticarileştirilen ürün sayısı</a:t>
            </a:r>
          </a:p>
        </p:txBody>
      </p:sp>
      <p:sp>
        <p:nvSpPr>
          <p:cNvPr id="13" name="Metin kutusu 12"/>
          <p:cNvSpPr txBox="1"/>
          <p:nvPr/>
        </p:nvSpPr>
        <p:spPr>
          <a:xfrm>
            <a:off x="4789090" y="1909955"/>
            <a:ext cx="4088060" cy="1323439"/>
          </a:xfrm>
          <a:prstGeom prst="rect">
            <a:avLst/>
          </a:prstGeom>
          <a:noFill/>
        </p:spPr>
        <p:txBody>
          <a:bodyPr wrap="square" rtlCol="0">
            <a:spAutoFit/>
          </a:bodyPr>
          <a:lstStyle/>
          <a:p>
            <a:pPr lvl="0"/>
            <a:r>
              <a:rPr lang="tr-TR" sz="2000" b="1" dirty="0">
                <a:solidFill>
                  <a:srgbClr val="C00000"/>
                </a:solidFill>
              </a:rPr>
              <a:t>Kalite göstergeleri </a:t>
            </a:r>
            <a:r>
              <a:rPr lang="tr-TR" sz="2000" dirty="0"/>
              <a:t>ürün</a:t>
            </a:r>
            <a:r>
              <a:rPr lang="tr-TR" sz="2000" b="1" dirty="0"/>
              <a:t> </a:t>
            </a:r>
            <a:r>
              <a:rPr lang="tr-TR" sz="2000" dirty="0"/>
              <a:t>veya hizmetlerden yararlananların beklentilerinin karşılanma</a:t>
            </a:r>
            <a:r>
              <a:rPr lang="tr-TR" sz="2000" b="1" dirty="0"/>
              <a:t> </a:t>
            </a:r>
            <a:r>
              <a:rPr lang="tr-TR" sz="2000" dirty="0"/>
              <a:t>düzeyini gösterir.</a:t>
            </a:r>
          </a:p>
        </p:txBody>
      </p:sp>
      <p:sp>
        <p:nvSpPr>
          <p:cNvPr id="14" name="Metin kutusu 13"/>
          <p:cNvSpPr txBox="1"/>
          <p:nvPr/>
        </p:nvSpPr>
        <p:spPr>
          <a:xfrm>
            <a:off x="4856999" y="3233395"/>
            <a:ext cx="39522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Kalite Göstergeleri</a:t>
            </a:r>
          </a:p>
          <a:p>
            <a:r>
              <a:rPr lang="tr-TR" b="1" i="1" dirty="0">
                <a:solidFill>
                  <a:prstClr val="black"/>
                </a:solidFill>
              </a:rPr>
              <a:t>•Eğitim hizmetlerinden memnuniyet oranı</a:t>
            </a:r>
          </a:p>
          <a:p>
            <a:pPr marL="285750" indent="-285750">
              <a:buFont typeface="Arial" pitchFamily="34" charset="0"/>
              <a:buChar char="•"/>
            </a:pPr>
            <a:r>
              <a:rPr lang="tr-TR" b="1" i="1" dirty="0">
                <a:solidFill>
                  <a:prstClr val="black"/>
                </a:solidFill>
              </a:rPr>
              <a:t>Üniversitenin ulusal ve uluslararası düzeyde akademik başarı sırası</a:t>
            </a:r>
          </a:p>
        </p:txBody>
      </p:sp>
      <p:sp>
        <p:nvSpPr>
          <p:cNvPr id="10" name="Metin kutusu 9"/>
          <p:cNvSpPr txBox="1"/>
          <p:nvPr/>
        </p:nvSpPr>
        <p:spPr>
          <a:xfrm>
            <a:off x="-6052" y="5609615"/>
            <a:ext cx="4088060" cy="1015663"/>
          </a:xfrm>
          <a:prstGeom prst="rect">
            <a:avLst/>
          </a:prstGeom>
          <a:noFill/>
        </p:spPr>
        <p:txBody>
          <a:bodyPr wrap="square" rtlCol="0">
            <a:spAutoFit/>
          </a:bodyPr>
          <a:lstStyle/>
          <a:p>
            <a:pPr lvl="0"/>
            <a:r>
              <a:rPr lang="tr-TR" sz="2000" b="1" dirty="0">
                <a:solidFill>
                  <a:srgbClr val="C00000"/>
                </a:solidFill>
              </a:rPr>
              <a:t>Verimlilik göstergeleri, </a:t>
            </a:r>
            <a:r>
              <a:rPr lang="tr-TR" sz="2000" dirty="0"/>
              <a:t>çıktıyla bu çıktıyı elde etmek için kullanılan girdi arasındaki</a:t>
            </a:r>
            <a:r>
              <a:rPr lang="tr-TR" sz="2000" b="1" dirty="0"/>
              <a:t> </a:t>
            </a:r>
            <a:r>
              <a:rPr lang="tr-TR" sz="2000" dirty="0"/>
              <a:t>ilişkiyi ifade eder.</a:t>
            </a:r>
          </a:p>
        </p:txBody>
      </p:sp>
      <p:sp>
        <p:nvSpPr>
          <p:cNvPr id="11" name="Metin kutusu 10"/>
          <p:cNvSpPr txBox="1"/>
          <p:nvPr/>
        </p:nvSpPr>
        <p:spPr>
          <a:xfrm>
            <a:off x="4894423" y="5169432"/>
            <a:ext cx="395224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0070C0"/>
                </a:solidFill>
              </a:rPr>
              <a:t>Örnek Verimlilik Göstergeleri</a:t>
            </a:r>
          </a:p>
          <a:p>
            <a:r>
              <a:rPr lang="tr-TR" b="1" i="1" dirty="0">
                <a:solidFill>
                  <a:prstClr val="black"/>
                </a:solidFill>
              </a:rPr>
              <a:t>•Mevcut kaliteyi koruyarak öğrenci başına düşen maliyet (maliyet/çıktı)</a:t>
            </a:r>
          </a:p>
          <a:p>
            <a:r>
              <a:rPr lang="tr-TR" b="1" i="1" dirty="0">
                <a:solidFill>
                  <a:prstClr val="black"/>
                </a:solidFill>
              </a:rPr>
              <a:t>•Birim m² başına düşen genel yönetim giderleri (maliyet/çıktı)</a:t>
            </a:r>
          </a:p>
        </p:txBody>
      </p:sp>
    </p:spTree>
    <p:extLst>
      <p:ext uri="{BB962C8B-B14F-4D97-AF65-F5344CB8AC3E}">
        <p14:creationId xmlns:p14="http://schemas.microsoft.com/office/powerpoint/2010/main" val="7579307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386835"/>
            <a:ext cx="6408712" cy="1569660"/>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PERFORMANS GÖSTERGELERİ</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23528" y="2108369"/>
            <a:ext cx="856793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tr-TR" b="1" dirty="0">
                <a:solidFill>
                  <a:srgbClr val="C00000"/>
                </a:solidFill>
              </a:rPr>
              <a:t>Performans Göstergesi Belirlenirken Uyulması Gereken Kurallar</a:t>
            </a:r>
            <a:endParaRPr lang="tr-TR" dirty="0">
              <a:solidFill>
                <a:srgbClr val="C00000"/>
              </a:solidFill>
            </a:endParaRPr>
          </a:p>
          <a:p>
            <a:pPr marL="285750" lvl="0" indent="-285750">
              <a:buFont typeface="Arial" pitchFamily="34" charset="0"/>
              <a:buChar char="•"/>
            </a:pPr>
            <a:r>
              <a:rPr lang="tr-TR" dirty="0"/>
              <a:t>Hedefin başarı düzeyini ölçebilecek sayı ve nitelikte olmalıdır.</a:t>
            </a:r>
          </a:p>
          <a:p>
            <a:pPr marL="285750" indent="-285750">
              <a:buFont typeface="Arial" pitchFamily="34" charset="0"/>
              <a:buChar char="•"/>
            </a:pPr>
            <a:r>
              <a:rPr lang="tr-TR" dirty="0"/>
              <a:t>Her bir hedef için kullanılacak gösterge sayısı en az iki, en fazla beş olmalıdır.</a:t>
            </a:r>
          </a:p>
          <a:p>
            <a:pPr marL="285750" indent="-285750">
              <a:buFont typeface="Arial" pitchFamily="34" charset="0"/>
              <a:buChar char="•"/>
            </a:pPr>
            <a:r>
              <a:rPr lang="tr-TR" dirty="0"/>
              <a:t>Kalkınma planı ve diğer üst politika belgelerinde göstergeler bulunması halinde bu göstergeler kullanılmalıdır.</a:t>
            </a:r>
          </a:p>
          <a:p>
            <a:pPr marL="285750" indent="-285750">
              <a:buFont typeface="Arial" pitchFamily="34" charset="0"/>
              <a:buChar char="•"/>
            </a:pPr>
            <a:r>
              <a:rPr lang="tr-TR" dirty="0"/>
              <a:t>Mümkün olduğunca sonuç göstergeleri belirlenmelidir.</a:t>
            </a:r>
          </a:p>
          <a:p>
            <a:pPr marL="285750" indent="-285750">
              <a:buFont typeface="Arial" pitchFamily="34" charset="0"/>
              <a:buChar char="•"/>
            </a:pPr>
            <a:r>
              <a:rPr lang="tr-TR" dirty="0"/>
              <a:t>Açık, kesin ve belirsizlikten uzak olmalıdır.</a:t>
            </a:r>
          </a:p>
          <a:p>
            <a:pPr marL="285750" indent="-285750">
              <a:buFont typeface="Arial" pitchFamily="34" charset="0"/>
              <a:buChar char="•"/>
            </a:pPr>
            <a:r>
              <a:rPr lang="tr-TR" dirty="0"/>
              <a:t>Göstergeler için kullanılacak veri seti doğru, tutarlı ve zaman içerisinde karşılaştırmaya imkân verebilecek nitelikte olmalıdır.</a:t>
            </a:r>
          </a:p>
          <a:p>
            <a:pPr marL="285750" indent="-285750">
              <a:buFont typeface="Arial" pitchFamily="34" charset="0"/>
              <a:buChar char="•"/>
            </a:pPr>
            <a:r>
              <a:rPr lang="tr-TR" dirty="0"/>
              <a:t>Aynı gösterge ifadesi içinde ölçülecek birden fazla unsur olmamalıdır.</a:t>
            </a:r>
          </a:p>
          <a:p>
            <a:pPr marL="285750" indent="-285750">
              <a:buFont typeface="Arial" pitchFamily="34" charset="0"/>
              <a:buChar char="•"/>
            </a:pPr>
            <a:r>
              <a:rPr lang="tr-TR" dirty="0"/>
              <a:t>Göstergeler, Tespitler ve İhtiyaçlar Tablosunda yer alan hususları kapsamalıdır.</a:t>
            </a:r>
          </a:p>
          <a:p>
            <a:pPr marL="285750" indent="-285750">
              <a:buFont typeface="Arial" pitchFamily="34" charset="0"/>
              <a:buChar char="•"/>
            </a:pPr>
            <a:r>
              <a:rPr lang="tr-TR" dirty="0"/>
              <a:t>Sayıştay tarafından yayımlanan Performans Denetim Rehberinde belirlenen kurallara uygun olmalıdır</a:t>
            </a:r>
            <a:endParaRPr lang="tr-TR" dirty="0">
              <a:solidFill>
                <a:prstClr val="black"/>
              </a:solidFill>
            </a:endParaRPr>
          </a:p>
        </p:txBody>
      </p:sp>
    </p:spTree>
    <p:extLst>
      <p:ext uri="{BB962C8B-B14F-4D97-AF65-F5344CB8AC3E}">
        <p14:creationId xmlns:p14="http://schemas.microsoft.com/office/powerpoint/2010/main" val="413626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a:extLst>
              <a:ext uri="{FF2B5EF4-FFF2-40B4-BE49-F238E27FC236}">
                <a16:creationId xmlns="" xmlns:a16="http://schemas.microsoft.com/office/drawing/2014/main" id="{3B26A8F2-8DA9-4896-944A-C452BF7A07CC}"/>
              </a:ext>
            </a:extLst>
          </p:cNvPr>
          <p:cNvSpPr>
            <a:spLocks noGrp="1"/>
          </p:cNvSpPr>
          <p:nvPr>
            <p:ph type="title"/>
          </p:nvPr>
        </p:nvSpPr>
        <p:spPr>
          <a:xfrm>
            <a:off x="1403350" y="549275"/>
            <a:ext cx="6950075" cy="1281113"/>
          </a:xfrm>
        </p:spPr>
        <p:txBody>
          <a:bodyPr/>
          <a:lstStyle/>
          <a:p>
            <a:pPr algn="ctr" eaLnBrk="1" hangingPunct="1"/>
            <a:r>
              <a:rPr lang="tr-TR" altLang="tr-TR" sz="3200" b="1">
                <a:latin typeface="Times New Roman" panose="02020603050405020304" pitchFamily="18" charset="0"/>
                <a:cs typeface="Times New Roman" panose="02020603050405020304" pitchFamily="18" charset="0"/>
              </a:rPr>
              <a:t>Stratejik Planların Süresi, Güncelleştirilmesi ve Yenilenmesi</a:t>
            </a:r>
          </a:p>
        </p:txBody>
      </p:sp>
      <p:sp>
        <p:nvSpPr>
          <p:cNvPr id="9219" name="İçerik Yer Tutucusu 2">
            <a:extLst>
              <a:ext uri="{FF2B5EF4-FFF2-40B4-BE49-F238E27FC236}">
                <a16:creationId xmlns="" xmlns:a16="http://schemas.microsoft.com/office/drawing/2014/main" id="{A226A86F-ACC3-4105-AF8D-9873533F507B}"/>
              </a:ext>
            </a:extLst>
          </p:cNvPr>
          <p:cNvSpPr>
            <a:spLocks noGrp="1"/>
          </p:cNvSpPr>
          <p:nvPr>
            <p:ph idx="1"/>
          </p:nvPr>
        </p:nvSpPr>
        <p:spPr>
          <a:xfrm>
            <a:off x="611188" y="1916113"/>
            <a:ext cx="8229600" cy="4608512"/>
          </a:xfrm>
        </p:spPr>
        <p:txBody>
          <a:bodyPr rtlCol="0">
            <a:noAutofit/>
          </a:bodyPr>
          <a:lstStyle/>
          <a:p>
            <a:pPr marL="0" indent="0" algn="just" eaLnBrk="1" fontAlgn="auto" hangingPunct="1">
              <a:spcAft>
                <a:spcPts val="0"/>
              </a:spcAft>
              <a:buFont typeface="Wingdings 3" panose="05040102010807070707" pitchFamily="18" charset="2"/>
              <a:buNone/>
              <a:defRPr/>
            </a:pPr>
            <a:r>
              <a:rPr lang="tr-TR" sz="2000" b="1" dirty="0">
                <a:latin typeface="Times New Roman" panose="02020603050405020304" pitchFamily="18" charset="0"/>
                <a:cs typeface="Times New Roman" panose="02020603050405020304" pitchFamily="18" charset="0"/>
              </a:rPr>
              <a:t>	</a:t>
            </a:r>
            <a:r>
              <a:rPr lang="tr-TR" sz="2000" b="1" dirty="0">
                <a:solidFill>
                  <a:srgbClr val="C00000"/>
                </a:solidFill>
                <a:latin typeface="Times New Roman" panose="02020603050405020304" pitchFamily="18" charset="0"/>
                <a:cs typeface="Times New Roman" panose="02020603050405020304" pitchFamily="18" charset="0"/>
              </a:rPr>
              <a:t>YENİLEME</a:t>
            </a:r>
          </a:p>
          <a:p>
            <a:pPr algn="just">
              <a:defRPr/>
            </a:pPr>
            <a:r>
              <a:rPr lang="tr-TR" sz="2800" dirty="0">
                <a:latin typeface="Times New Roman" panose="02020603050405020304" pitchFamily="18" charset="0"/>
                <a:cs typeface="Times New Roman" panose="02020603050405020304" pitchFamily="18" charset="0"/>
              </a:rPr>
              <a:t>Kamu İdaresinin görev, yetki ve sorumluluklarını düzenleyen mevzuatta   değişiklik olması,</a:t>
            </a:r>
          </a:p>
          <a:p>
            <a:pPr algn="just">
              <a:defRPr/>
            </a:pPr>
            <a:r>
              <a:rPr lang="tr-TR" sz="2800" dirty="0">
                <a:latin typeface="Times New Roman" panose="02020603050405020304" pitchFamily="18" charset="0"/>
                <a:cs typeface="Times New Roman" panose="02020603050405020304" pitchFamily="18" charset="0"/>
              </a:rPr>
              <a:t>Hükümetin değişmesi, </a:t>
            </a:r>
            <a:endParaRPr lang="tr-TR" sz="2800" dirty="0" smtClean="0">
              <a:latin typeface="Times New Roman" panose="02020603050405020304" pitchFamily="18" charset="0"/>
              <a:cs typeface="Times New Roman" panose="02020603050405020304" pitchFamily="18" charset="0"/>
            </a:endParaRPr>
          </a:p>
          <a:p>
            <a:pPr algn="just">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Üst Yöneticinin değişmesi(Rektör)</a:t>
            </a:r>
            <a:endParaRPr lang="tr-TR" sz="2800" dirty="0">
              <a:latin typeface="Times New Roman" panose="02020603050405020304" pitchFamily="18" charset="0"/>
              <a:cs typeface="Times New Roman" panose="02020603050405020304" pitchFamily="18" charset="0"/>
            </a:endParaRPr>
          </a:p>
          <a:p>
            <a:pPr algn="just">
              <a:defRPr/>
            </a:pPr>
            <a:r>
              <a:rPr lang="tr-TR" sz="2800" dirty="0">
                <a:latin typeface="Times New Roman" panose="02020603050405020304" pitchFamily="18" charset="0"/>
                <a:cs typeface="Times New Roman" panose="02020603050405020304" pitchFamily="18" charset="0"/>
              </a:rPr>
              <a:t>Doğal afet, tehlikeli salgın hastalıklar veya ağır ekonomik bunalımların vuku bulması hallerinde ilgili kamu idarelerinin stratejik planları yenilenebilir.</a:t>
            </a:r>
          </a:p>
          <a:p>
            <a:pPr algn="just">
              <a:defRPr/>
            </a:pPr>
            <a:endParaRPr lang="tr-TR" sz="20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endParaRPr lang="tr-TR" altLang="tr-TR"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426231"/>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386835"/>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STRATEJİLER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37617" y="1556792"/>
            <a:ext cx="856793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Stratejiler,</a:t>
            </a:r>
            <a:r>
              <a:rPr lang="tr-TR" dirty="0"/>
              <a:t> üniversitenin hedeflerine nasıl ulaşılacağını gösteren kararlar bütünüdür. Etkili stratejiler olmaksızın hedefleri etkili bir biçimde uygulamaya geçirmek mümkün değildir.</a:t>
            </a:r>
          </a:p>
          <a:p>
            <a:pPr marL="285750" indent="-285750">
              <a:buFont typeface="Arial" pitchFamily="34" charset="0"/>
              <a:buChar char="•"/>
            </a:pPr>
            <a:r>
              <a:rPr lang="tr-TR" dirty="0"/>
              <a:t> Stratejiler hedeflere yönelik belirlenir. Bir hedef için alternatif stratejiler değerlendirilerek bunlar arasından </a:t>
            </a:r>
            <a:r>
              <a:rPr lang="tr-TR" b="1" i="1" dirty="0">
                <a:solidFill>
                  <a:srgbClr val="0070C0"/>
                </a:solidFill>
              </a:rPr>
              <a:t>en fazla üç tanesine </a:t>
            </a:r>
            <a:r>
              <a:rPr lang="tr-TR" dirty="0"/>
              <a:t>planda yer verilir. </a:t>
            </a:r>
          </a:p>
          <a:p>
            <a:pPr marL="285750" indent="-285750">
              <a:buFont typeface="Arial" pitchFamily="34" charset="0"/>
              <a:buChar char="•"/>
            </a:pPr>
            <a:r>
              <a:rPr lang="tr-TR" dirty="0"/>
              <a:t>Stratejiler oluşturulurken üniversitenin kaynakları ve farklı alanlardaki yetkinliği göz önünde bulundurulur. </a:t>
            </a:r>
          </a:p>
          <a:p>
            <a:pPr marL="285750" indent="-285750">
              <a:buFont typeface="Arial" pitchFamily="34" charset="0"/>
              <a:buChar char="•"/>
            </a:pPr>
            <a:r>
              <a:rPr lang="tr-TR" dirty="0"/>
              <a:t>Stratejiler, hedeflerin hangi faaliyetlerle uygulamaya geçirileceğinin çerçevesini çizer.</a:t>
            </a:r>
          </a:p>
        </p:txBody>
      </p:sp>
      <p:graphicFrame>
        <p:nvGraphicFramePr>
          <p:cNvPr id="5" name="Tablo 4"/>
          <p:cNvGraphicFramePr>
            <a:graphicFrameLocks noGrp="1"/>
          </p:cNvGraphicFramePr>
          <p:nvPr>
            <p:extLst>
              <p:ext uri="{D42A27DB-BD31-4B8C-83A1-F6EECF244321}">
                <p14:modId xmlns:p14="http://schemas.microsoft.com/office/powerpoint/2010/main" val="168617000"/>
              </p:ext>
            </p:extLst>
          </p:nvPr>
        </p:nvGraphicFramePr>
        <p:xfrm>
          <a:off x="1151253" y="3861048"/>
          <a:ext cx="7201533" cy="1828800"/>
        </p:xfrm>
        <a:graphic>
          <a:graphicData uri="http://schemas.openxmlformats.org/drawingml/2006/table">
            <a:tbl>
              <a:tblPr firstRow="1" bandRow="1">
                <a:tableStyleId>{5C22544A-7EE6-4342-B048-85BDC9FD1C3A}</a:tableStyleId>
              </a:tblPr>
              <a:tblGrid>
                <a:gridCol w="7201533">
                  <a:extLst>
                    <a:ext uri="{9D8B030D-6E8A-4147-A177-3AD203B41FA5}">
                      <a16:colId xmlns="" xmlns:a16="http://schemas.microsoft.com/office/drawing/2014/main" val="20000"/>
                    </a:ext>
                  </a:extLst>
                </a:gridCol>
              </a:tblGrid>
              <a:tr h="370840">
                <a:tc>
                  <a:txBody>
                    <a:bodyPr/>
                    <a:lstStyle/>
                    <a:p>
                      <a:pPr algn="ctr"/>
                      <a:r>
                        <a:rPr lang="tr-TR" sz="1800" b="1" kern="1200" dirty="0">
                          <a:solidFill>
                            <a:schemeClr val="lt1"/>
                          </a:solidFill>
                          <a:effectLst/>
                          <a:latin typeface="+mn-lt"/>
                          <a:ea typeface="+mn-ea"/>
                          <a:cs typeface="+mn-cs"/>
                        </a:rPr>
                        <a:t>Stratejilerin Oluşturulması Sürecinde Cevaplandırılması Gereken Sorular</a:t>
                      </a:r>
                      <a:endParaRPr lang="tr-TR" dirty="0"/>
                    </a:p>
                  </a:txBody>
                  <a:tcPr/>
                </a:tc>
                <a:extLst>
                  <a:ext uri="{0D108BD9-81ED-4DB2-BD59-A6C34878D82A}">
                    <a16:rowId xmlns="" xmlns:a16="http://schemas.microsoft.com/office/drawing/2014/main" val="10000"/>
                  </a:ext>
                </a:extLst>
              </a:tr>
              <a:tr h="370840">
                <a:tc>
                  <a:txBody>
                    <a:bodyPr/>
                    <a:lstStyle/>
                    <a:p>
                      <a:r>
                        <a:rPr lang="tr-TR" dirty="0"/>
                        <a:t>•</a:t>
                      </a:r>
                      <a:r>
                        <a:rPr lang="tr-TR" b="0" i="0" dirty="0"/>
                        <a:t>Hedeflere ulaşmada karşılaşılabilecek sorunlar nelerdir?</a:t>
                      </a:r>
                    </a:p>
                    <a:p>
                      <a:r>
                        <a:rPr lang="tr-TR" b="0" i="0" dirty="0"/>
                        <a:t>•Hedeflere ulaşmak için izlenebilecek alternatif yol ve yöntemler nelerdir?</a:t>
                      </a:r>
                    </a:p>
                    <a:p>
                      <a:r>
                        <a:rPr lang="tr-TR" b="0" i="0" dirty="0"/>
                        <a:t>•Alternatiflerin maliyetleri ile olumlu ve olumsuz yönleri nelerdir?</a:t>
                      </a:r>
                    </a:p>
                    <a:p>
                      <a:endParaRPr lang="tr-TR"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971573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285616"/>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STRATEJİLER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37617" y="1268760"/>
            <a:ext cx="856793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GZFT analizinde tespit edilen üniversitenin </a:t>
            </a:r>
            <a:r>
              <a:rPr lang="tr-TR" b="1" dirty="0"/>
              <a:t>güçlü (G) </a:t>
            </a:r>
            <a:r>
              <a:rPr lang="tr-TR" dirty="0"/>
              <a:t>ve </a:t>
            </a:r>
            <a:r>
              <a:rPr lang="tr-TR" b="1" dirty="0"/>
              <a:t>zayıf yönleri (Z), </a:t>
            </a:r>
            <a:r>
              <a:rPr lang="tr-TR" dirty="0"/>
              <a:t>dış çevreden kaynaklanan </a:t>
            </a:r>
            <a:r>
              <a:rPr lang="tr-TR" b="1" dirty="0"/>
              <a:t>fırsatlar (F) ve tehditler (T) </a:t>
            </a:r>
            <a:r>
              <a:rPr lang="tr-TR" dirty="0"/>
              <a:t>strateji üretmede kullanılabilir. Bu yöntemle aşağıda belirtilen alternatif stratejiler geliştirilebilir.</a:t>
            </a:r>
          </a:p>
        </p:txBody>
      </p:sp>
      <p:graphicFrame>
        <p:nvGraphicFramePr>
          <p:cNvPr id="6" name="Tablo 5"/>
          <p:cNvGraphicFramePr>
            <a:graphicFrameLocks noGrp="1"/>
          </p:cNvGraphicFramePr>
          <p:nvPr>
            <p:extLst>
              <p:ext uri="{D42A27DB-BD31-4B8C-83A1-F6EECF244321}">
                <p14:modId xmlns:p14="http://schemas.microsoft.com/office/powerpoint/2010/main" val="4183548889"/>
              </p:ext>
            </p:extLst>
          </p:nvPr>
        </p:nvGraphicFramePr>
        <p:xfrm>
          <a:off x="217885" y="2238703"/>
          <a:ext cx="8807400" cy="4511040"/>
        </p:xfrm>
        <a:graphic>
          <a:graphicData uri="http://schemas.openxmlformats.org/drawingml/2006/table">
            <a:tbl>
              <a:tblPr firstRow="1" bandRow="1">
                <a:tableStyleId>{5C22544A-7EE6-4342-B048-85BDC9FD1C3A}</a:tableStyleId>
              </a:tblPr>
              <a:tblGrid>
                <a:gridCol w="2935800">
                  <a:extLst>
                    <a:ext uri="{9D8B030D-6E8A-4147-A177-3AD203B41FA5}">
                      <a16:colId xmlns="" xmlns:a16="http://schemas.microsoft.com/office/drawing/2014/main" val="20000"/>
                    </a:ext>
                  </a:extLst>
                </a:gridCol>
                <a:gridCol w="2935800">
                  <a:extLst>
                    <a:ext uri="{9D8B030D-6E8A-4147-A177-3AD203B41FA5}">
                      <a16:colId xmlns="" xmlns:a16="http://schemas.microsoft.com/office/drawing/2014/main" val="20001"/>
                    </a:ext>
                  </a:extLst>
                </a:gridCol>
                <a:gridCol w="2935800">
                  <a:extLst>
                    <a:ext uri="{9D8B030D-6E8A-4147-A177-3AD203B41FA5}">
                      <a16:colId xmlns="" xmlns:a16="http://schemas.microsoft.com/office/drawing/2014/main" val="20002"/>
                    </a:ext>
                  </a:extLst>
                </a:gridCol>
              </a:tblGrid>
              <a:tr h="296790">
                <a:tc>
                  <a:txBody>
                    <a:bodyPr/>
                    <a:lstStyle/>
                    <a:p>
                      <a:pPr algn="ctr"/>
                      <a:r>
                        <a:rPr lang="tr-TR" sz="1400" dirty="0"/>
                        <a:t>Stratejiler</a:t>
                      </a:r>
                    </a:p>
                  </a:txBody>
                  <a:tcPr/>
                </a:tc>
                <a:tc>
                  <a:txBody>
                    <a:bodyPr/>
                    <a:lstStyle/>
                    <a:p>
                      <a:pPr algn="ctr"/>
                      <a:r>
                        <a:rPr lang="tr-TR" sz="1400" dirty="0"/>
                        <a:t>Açıklama</a:t>
                      </a:r>
                    </a:p>
                  </a:txBody>
                  <a:tcPr/>
                </a:tc>
                <a:tc>
                  <a:txBody>
                    <a:bodyPr/>
                    <a:lstStyle/>
                    <a:p>
                      <a:pPr algn="ctr"/>
                      <a:r>
                        <a:rPr lang="tr-TR" sz="1400" dirty="0"/>
                        <a:t>Örnek</a:t>
                      </a:r>
                    </a:p>
                  </a:txBody>
                  <a:tcPr/>
                </a:tc>
                <a:extLst>
                  <a:ext uri="{0D108BD9-81ED-4DB2-BD59-A6C34878D82A}">
                    <a16:rowId xmlns="" xmlns:a16="http://schemas.microsoft.com/office/drawing/2014/main" val="10000"/>
                  </a:ext>
                </a:extLst>
              </a:tr>
              <a:tr h="920048">
                <a:tc>
                  <a:txBody>
                    <a:bodyPr/>
                    <a:lstStyle/>
                    <a:p>
                      <a:r>
                        <a:rPr lang="tr-TR" sz="1400" b="1" kern="1200" dirty="0">
                          <a:solidFill>
                            <a:schemeClr val="dk1"/>
                          </a:solidFill>
                          <a:effectLst/>
                          <a:latin typeface="+mn-lt"/>
                          <a:ea typeface="+mn-ea"/>
                          <a:cs typeface="+mn-cs"/>
                        </a:rPr>
                        <a:t>ZT Stratejileri</a:t>
                      </a:r>
                      <a:endParaRPr lang="tr-TR" sz="1400" dirty="0"/>
                    </a:p>
                  </a:txBody>
                  <a:tcPr/>
                </a:tc>
                <a:tc>
                  <a:txBody>
                    <a:bodyPr/>
                    <a:lstStyle/>
                    <a:p>
                      <a:r>
                        <a:rPr lang="tr-TR" sz="1400" dirty="0"/>
                        <a:t>Zayıf yönler ve tehditlerin olumsuz etkilerini en aza indirmeye yöneliktir.</a:t>
                      </a:r>
                    </a:p>
                  </a:txBody>
                  <a:tcPr/>
                </a:tc>
                <a:tc>
                  <a:txBody>
                    <a:bodyPr/>
                    <a:lstStyle/>
                    <a:p>
                      <a:r>
                        <a:rPr lang="tr-TR" sz="1400" dirty="0"/>
                        <a:t>Giderek</a:t>
                      </a:r>
                      <a:r>
                        <a:rPr lang="tr-TR" sz="1400" baseline="0" dirty="0"/>
                        <a:t> düşen talep </a:t>
                      </a:r>
                      <a:r>
                        <a:rPr lang="tr-TR" sz="1400" b="1" baseline="0" dirty="0"/>
                        <a:t>(T) </a:t>
                      </a:r>
                      <a:r>
                        <a:rPr lang="tr-TR" sz="1400" baseline="0" dirty="0"/>
                        <a:t>nedeniyle üniversitenin yüksek maliyetle yürüttüğü </a:t>
                      </a:r>
                      <a:r>
                        <a:rPr lang="tr-TR" sz="1400" b="1" baseline="0" dirty="0"/>
                        <a:t>(Z) </a:t>
                      </a:r>
                      <a:r>
                        <a:rPr lang="tr-TR" sz="1400" baseline="0" dirty="0"/>
                        <a:t>bir sertifika programından vazgeçmesi.</a:t>
                      </a:r>
                      <a:endParaRPr lang="tr-TR" sz="1400" dirty="0"/>
                    </a:p>
                  </a:txBody>
                  <a:tcPr/>
                </a:tc>
                <a:extLst>
                  <a:ext uri="{0D108BD9-81ED-4DB2-BD59-A6C34878D82A}">
                    <a16:rowId xmlns="" xmlns:a16="http://schemas.microsoft.com/office/drawing/2014/main" val="10001"/>
                  </a:ext>
                </a:extLst>
              </a:tr>
              <a:tr h="920048">
                <a:tc>
                  <a:txBody>
                    <a:bodyPr/>
                    <a:lstStyle/>
                    <a:p>
                      <a:r>
                        <a:rPr lang="tr-TR" sz="1400" b="1" dirty="0"/>
                        <a:t>ZT Stratejileri</a:t>
                      </a:r>
                    </a:p>
                  </a:txBody>
                  <a:tcPr/>
                </a:tc>
                <a:tc>
                  <a:txBody>
                    <a:bodyPr/>
                    <a:lstStyle/>
                    <a:p>
                      <a:r>
                        <a:rPr lang="tr-TR" sz="1400" dirty="0"/>
                        <a:t>Fırsatların olumlu etkilerinden azami düzeyde yararlanarak üniversitenin zayıf yönlerinin etkilerini en aza indirmeye yöneliktir.</a:t>
                      </a:r>
                    </a:p>
                  </a:txBody>
                  <a:tcPr/>
                </a:tc>
                <a:tc>
                  <a:txBody>
                    <a:bodyPr/>
                    <a:lstStyle/>
                    <a:p>
                      <a:r>
                        <a:rPr lang="tr-TR" sz="1400" dirty="0"/>
                        <a:t>Üniversitenin artan dış fon olanaklarından </a:t>
                      </a:r>
                      <a:r>
                        <a:rPr lang="tr-TR" sz="1400" b="1" dirty="0"/>
                        <a:t>(F) </a:t>
                      </a:r>
                      <a:r>
                        <a:rPr lang="tr-TR" sz="1400" dirty="0"/>
                        <a:t>yararlanarak kurumsal kapasite eksikliğinin </a:t>
                      </a:r>
                      <a:r>
                        <a:rPr lang="tr-TR" sz="1400" b="1" dirty="0"/>
                        <a:t>(Z)</a:t>
                      </a:r>
                      <a:r>
                        <a:rPr lang="tr-TR" sz="1400" b="1" baseline="0" dirty="0"/>
                        <a:t> </a:t>
                      </a:r>
                      <a:r>
                        <a:rPr lang="tr-TR" sz="1400" baseline="0" dirty="0"/>
                        <a:t>iyileştirilmesi.</a:t>
                      </a:r>
                      <a:endParaRPr lang="tr-TR" sz="1400" dirty="0"/>
                    </a:p>
                  </a:txBody>
                  <a:tcPr/>
                </a:tc>
                <a:extLst>
                  <a:ext uri="{0D108BD9-81ED-4DB2-BD59-A6C34878D82A}">
                    <a16:rowId xmlns="" xmlns:a16="http://schemas.microsoft.com/office/drawing/2014/main" val="10002"/>
                  </a:ext>
                </a:extLst>
              </a:tr>
              <a:tr h="920048">
                <a:tc>
                  <a:txBody>
                    <a:bodyPr/>
                    <a:lstStyle/>
                    <a:p>
                      <a:r>
                        <a:rPr lang="tr-TR" sz="1400" b="1" dirty="0"/>
                        <a:t>GT Stratejileri </a:t>
                      </a:r>
                    </a:p>
                  </a:txBody>
                  <a:tcPr/>
                </a:tc>
                <a:tc>
                  <a:txBody>
                    <a:bodyPr/>
                    <a:lstStyle/>
                    <a:p>
                      <a:r>
                        <a:rPr lang="tr-TR" sz="1400" dirty="0"/>
                        <a:t>Üniversitenin güçlü yönlerini kullanarak tehditlerin olumsuz etkilerini en aza indirmeye yöneliktir.</a:t>
                      </a:r>
                    </a:p>
                  </a:txBody>
                  <a:tcPr/>
                </a:tc>
                <a:tc>
                  <a:txBody>
                    <a:bodyPr/>
                    <a:lstStyle/>
                    <a:p>
                      <a:r>
                        <a:rPr lang="tr-TR" sz="1400" dirty="0"/>
                        <a:t>Göç sonucu oluşan artan sağlık hizmetleri talebinin </a:t>
                      </a:r>
                      <a:r>
                        <a:rPr lang="tr-TR" sz="1400" b="1" dirty="0"/>
                        <a:t>(T) </a:t>
                      </a:r>
                      <a:r>
                        <a:rPr lang="tr-TR" sz="1400" b="0" dirty="0"/>
                        <a:t>üniversitenin</a:t>
                      </a:r>
                      <a:r>
                        <a:rPr lang="tr-TR" sz="1400" b="0" baseline="0" dirty="0"/>
                        <a:t> güçlü sağlık personeli yapısı </a:t>
                      </a:r>
                      <a:r>
                        <a:rPr lang="tr-TR" sz="1400" b="1" baseline="0" dirty="0"/>
                        <a:t>(G) </a:t>
                      </a:r>
                      <a:r>
                        <a:rPr lang="tr-TR" sz="1400" b="0" baseline="0" dirty="0"/>
                        <a:t>kullanılarak karşılanması.</a:t>
                      </a:r>
                      <a:endParaRPr lang="tr-TR" sz="1400" b="0" dirty="0"/>
                    </a:p>
                  </a:txBody>
                  <a:tcPr/>
                </a:tc>
                <a:extLst>
                  <a:ext uri="{0D108BD9-81ED-4DB2-BD59-A6C34878D82A}">
                    <a16:rowId xmlns="" xmlns:a16="http://schemas.microsoft.com/office/drawing/2014/main" val="10003"/>
                  </a:ext>
                </a:extLst>
              </a:tr>
              <a:tr h="1335553">
                <a:tc>
                  <a:txBody>
                    <a:bodyPr/>
                    <a:lstStyle/>
                    <a:p>
                      <a:r>
                        <a:rPr lang="tr-TR" sz="1400" b="1" dirty="0"/>
                        <a:t>GF Stratejileri</a:t>
                      </a:r>
                    </a:p>
                  </a:txBody>
                  <a:tcPr/>
                </a:tc>
                <a:tc>
                  <a:txBody>
                    <a:bodyPr/>
                    <a:lstStyle/>
                    <a:p>
                      <a:r>
                        <a:rPr lang="tr-TR" sz="1400" dirty="0"/>
                        <a:t>Fırsatların olumlu etkilerinden azami düzeyde yararlanarak üniversitenin</a:t>
                      </a:r>
                      <a:r>
                        <a:rPr lang="tr-TR" sz="1400" baseline="0" dirty="0"/>
                        <a:t> güçlü yönlerinin etkilerini en üst düzeye çıkarmaya yöneliktir.</a:t>
                      </a:r>
                      <a:endParaRPr lang="tr-TR" sz="1400" dirty="0"/>
                    </a:p>
                  </a:txBody>
                  <a:tcPr/>
                </a:tc>
                <a:tc>
                  <a:txBody>
                    <a:bodyPr/>
                    <a:lstStyle/>
                    <a:p>
                      <a:r>
                        <a:rPr lang="tr-TR" sz="1400" dirty="0"/>
                        <a:t>Bölgesinde yer alan sanayi kuruluşlarının üniversitelerle artan işbirliği talepleri </a:t>
                      </a:r>
                      <a:r>
                        <a:rPr lang="tr-TR" sz="1400" b="1" dirty="0"/>
                        <a:t>(F) </a:t>
                      </a:r>
                      <a:r>
                        <a:rPr lang="tr-TR" sz="1400" b="0" dirty="0"/>
                        <a:t>değerlendirilerek</a:t>
                      </a:r>
                      <a:r>
                        <a:rPr lang="tr-TR" sz="1400" b="0" baseline="0" dirty="0"/>
                        <a:t> üniversite bünyesinde yer alan yetkin akademik kadroların </a:t>
                      </a:r>
                      <a:r>
                        <a:rPr lang="tr-TR" sz="1400" b="1" baseline="0" dirty="0"/>
                        <a:t>(G)</a:t>
                      </a:r>
                      <a:r>
                        <a:rPr lang="tr-TR" sz="1400" b="0" baseline="0" dirty="0"/>
                        <a:t> uygulama tecrübelerinin artırılması.</a:t>
                      </a:r>
                      <a:endParaRPr lang="tr-TR" sz="1400" b="1"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858959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177480" y="599973"/>
            <a:ext cx="6408712" cy="1477328"/>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HEDEF RİSKLERİ VE KONTROL FAALİYETLERİ</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23528" y="3212976"/>
            <a:ext cx="8567936"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tr-TR" dirty="0"/>
              <a:t>Hedeflerin belirlenmesi ve detaylandırılması aşamalarında her bir hedefe ilişkin risklerin tespit edilerek analiz edilmesi ve bu risklere ilişkin önlemlerin belirlenmesi gerekir. Hedefe ulaşmada </a:t>
            </a:r>
            <a:r>
              <a:rPr lang="tr-TR" b="1" i="1" dirty="0">
                <a:solidFill>
                  <a:srgbClr val="0070C0"/>
                </a:solidFill>
              </a:rPr>
              <a:t>karşılaşılabilecek riskler, açıklamaları ve kontrol faaliyetleriyle </a:t>
            </a:r>
            <a:r>
              <a:rPr lang="tr-TR" dirty="0"/>
              <a:t>birlikte tanımlanır.</a:t>
            </a:r>
          </a:p>
          <a:p>
            <a:endParaRPr lang="tr-TR" dirty="0"/>
          </a:p>
          <a:p>
            <a:pPr marL="285750" indent="-285750">
              <a:buFont typeface="Arial" pitchFamily="34" charset="0"/>
              <a:buChar char="•"/>
            </a:pPr>
            <a:r>
              <a:rPr lang="tr-TR" dirty="0"/>
              <a:t>Hedeflerin gerçekleşmesinin önündeki engeller baştan tespit edilerek önlem alınır ve stratejik planın uygulama etkinliği artar.</a:t>
            </a:r>
          </a:p>
          <a:p>
            <a:endParaRPr lang="tr-TR" dirty="0"/>
          </a:p>
          <a:p>
            <a:pPr marL="285750" indent="-285750">
              <a:buFont typeface="Arial" pitchFamily="34" charset="0"/>
              <a:buChar char="•"/>
            </a:pPr>
            <a:r>
              <a:rPr lang="tr-TR" dirty="0"/>
              <a:t>Hedef risklerinin belirlenmesinde ve analizinde temelde iç kontrol bağlamında gerçekleştirilen risk analizi çalışmalarından yararlanılır. Bununla birlikte durum analizi bulguları ile iç denetim raporları da dikkate alınır.</a:t>
            </a:r>
          </a:p>
        </p:txBody>
      </p:sp>
      <p:pic>
        <p:nvPicPr>
          <p:cNvPr id="6146" name="Picture 2" descr="RİS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672051"/>
            <a:ext cx="2123728" cy="2489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26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19672" y="439504"/>
            <a:ext cx="6408712" cy="1477328"/>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HEDEF RİSKLERİ VE KONTROL FAALİYETLERİ</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95536" y="2204864"/>
            <a:ext cx="45005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Risk değerlendirmesi sonucunda;</a:t>
            </a:r>
          </a:p>
          <a:p>
            <a:pPr marL="285750" lvl="0" indent="-285750">
              <a:buFont typeface="Wingdings" pitchFamily="2" charset="2"/>
              <a:buChar char="§"/>
            </a:pPr>
            <a:r>
              <a:rPr lang="tr-TR" dirty="0"/>
              <a:t>Hedef</a:t>
            </a:r>
          </a:p>
          <a:p>
            <a:pPr marL="285750" lvl="0" indent="-285750">
              <a:buFont typeface="Wingdings" pitchFamily="2" charset="2"/>
              <a:buChar char="§"/>
            </a:pPr>
            <a:r>
              <a:rPr lang="tr-TR" dirty="0"/>
              <a:t>Performans göstergesi</a:t>
            </a:r>
            <a:r>
              <a:rPr lang="tr-TR" baseline="30000" dirty="0"/>
              <a:t> </a:t>
            </a:r>
            <a:endParaRPr lang="tr-TR" dirty="0"/>
          </a:p>
          <a:p>
            <a:pPr marL="285750" lvl="0" indent="-285750">
              <a:buFont typeface="Wingdings" pitchFamily="2" charset="2"/>
              <a:buChar char="§"/>
            </a:pPr>
            <a:r>
              <a:rPr lang="tr-TR" dirty="0"/>
              <a:t>Gösterge değerleri</a:t>
            </a:r>
            <a:r>
              <a:rPr lang="tr-TR" baseline="30000" dirty="0"/>
              <a:t> </a:t>
            </a:r>
            <a:endParaRPr lang="tr-TR" dirty="0"/>
          </a:p>
          <a:p>
            <a:pPr marL="285750" lvl="0" indent="-285750">
              <a:buFont typeface="Wingdings" pitchFamily="2" charset="2"/>
              <a:buChar char="§"/>
            </a:pPr>
            <a:r>
              <a:rPr lang="tr-TR" dirty="0"/>
              <a:t>Göstergenin hedefe etkisi</a:t>
            </a:r>
            <a:r>
              <a:rPr lang="tr-TR" baseline="30000" dirty="0"/>
              <a:t> </a:t>
            </a:r>
            <a:endParaRPr lang="tr-TR" dirty="0"/>
          </a:p>
          <a:p>
            <a:pPr marL="285750" indent="-285750">
              <a:buFont typeface="Wingdings" pitchFamily="2" charset="2"/>
              <a:buChar char="§"/>
            </a:pPr>
            <a:r>
              <a:rPr lang="tr-TR" dirty="0"/>
              <a:t>Stratejiler ve maliyette değişiklikler yapılabilir</a:t>
            </a:r>
            <a:endParaRPr lang="tr-TR" dirty="0">
              <a:solidFill>
                <a:prstClr val="black"/>
              </a:solidFill>
            </a:endParaRPr>
          </a:p>
        </p:txBody>
      </p:sp>
      <p:sp>
        <p:nvSpPr>
          <p:cNvPr id="6" name="Metin kutusu 5"/>
          <p:cNvSpPr txBox="1"/>
          <p:nvPr/>
        </p:nvSpPr>
        <p:spPr>
          <a:xfrm>
            <a:off x="5580112" y="2168550"/>
            <a:ext cx="334786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Risk analizi çalışmaları</a:t>
            </a:r>
            <a:r>
              <a:rPr lang="tr-TR" dirty="0"/>
              <a:t>, </a:t>
            </a:r>
          </a:p>
          <a:p>
            <a:r>
              <a:rPr lang="tr-TR" dirty="0"/>
              <a:t>sadece stratejik planın hazırlanma aşamasında değil uygulama ile izleme ve değerlendirme aşamalarında da sürekli gözden geçirilmesi gereken bir döngüdür. </a:t>
            </a:r>
          </a:p>
          <a:p>
            <a:r>
              <a:rPr lang="tr-TR" dirty="0"/>
              <a:t>Bu doğrultuda risk analizi çalışmaları </a:t>
            </a:r>
            <a:r>
              <a:rPr lang="tr-TR" b="1" i="1" dirty="0">
                <a:solidFill>
                  <a:srgbClr val="C00000"/>
                </a:solidFill>
              </a:rPr>
              <a:t>iç kontrol sistemi </a:t>
            </a:r>
            <a:r>
              <a:rPr lang="tr-TR" dirty="0"/>
              <a:t>çerçevesinde düzenli olarak yapılır.</a:t>
            </a:r>
          </a:p>
        </p:txBody>
      </p:sp>
    </p:spTree>
    <p:extLst>
      <p:ext uri="{BB962C8B-B14F-4D97-AF65-F5344CB8AC3E}">
        <p14:creationId xmlns:p14="http://schemas.microsoft.com/office/powerpoint/2010/main" val="37229068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19672" y="332656"/>
            <a:ext cx="6408712" cy="1015663"/>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MALİYETLENDİRME</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0" y="1343011"/>
            <a:ext cx="9144000"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tr-TR" dirty="0"/>
              <a:t>Üniversitelerin hizmetlerini istenilen düzeyde ve kalitede sunulabilmesi için bütçeleri ile program ve proje bazında kaynak tahsislerini stratejik planlarına dayandırmak zorundadır. Bu nedenle, </a:t>
            </a:r>
            <a:r>
              <a:rPr lang="tr-TR" b="1" i="1" dirty="0">
                <a:solidFill>
                  <a:srgbClr val="0070C0"/>
                </a:solidFill>
              </a:rPr>
              <a:t>üniversitenin bütçesi stratejik plandaki amaç ve hedeflerle ilişkilendirilir.</a:t>
            </a:r>
          </a:p>
          <a:p>
            <a:pPr marL="285750" indent="-285750">
              <a:buFont typeface="Arial" pitchFamily="34" charset="0"/>
              <a:buChar char="•"/>
            </a:pPr>
            <a:r>
              <a:rPr lang="tr-TR" dirty="0"/>
              <a:t> Üniversiteler, stratejik planlarında belirledikleri hedeflerin plan dönemi için tahmini maliyeti tespit eder. Hedeflere plan döneminden önce erişilmesi öngörülüyorsa, maliyetler daha kısa bir zaman dilimini kapsayabilir. </a:t>
            </a:r>
          </a:p>
          <a:p>
            <a:pPr marL="285750" indent="-285750">
              <a:buFont typeface="Arial" pitchFamily="34" charset="0"/>
              <a:buChar char="•"/>
            </a:pPr>
            <a:r>
              <a:rPr lang="tr-TR" dirty="0"/>
              <a:t>Bir hedefin maliyetinin stratejik plan kapsamında tahmin edilmesi; </a:t>
            </a:r>
            <a:r>
              <a:rPr lang="tr-TR" b="1" i="1" dirty="0">
                <a:solidFill>
                  <a:srgbClr val="00B050"/>
                </a:solidFill>
              </a:rPr>
              <a:t>detaylı </a:t>
            </a:r>
            <a:r>
              <a:rPr lang="tr-TR" b="1" i="1" dirty="0" err="1">
                <a:solidFill>
                  <a:srgbClr val="00B050"/>
                </a:solidFill>
              </a:rPr>
              <a:t>maliyetlendirmenin</a:t>
            </a:r>
            <a:r>
              <a:rPr lang="tr-TR" b="1" i="1" dirty="0">
                <a:solidFill>
                  <a:srgbClr val="00B050"/>
                </a:solidFill>
              </a:rPr>
              <a:t> ise performans programı </a:t>
            </a:r>
            <a:r>
              <a:rPr lang="tr-TR" dirty="0"/>
              <a:t>kapsamında yapılması gerekir.</a:t>
            </a:r>
          </a:p>
          <a:p>
            <a:pPr marL="285750" indent="-285750">
              <a:buFont typeface="Arial" pitchFamily="34" charset="0"/>
              <a:buChar char="•"/>
            </a:pPr>
            <a:r>
              <a:rPr lang="tr-TR" dirty="0"/>
              <a:t> Maliyet tablosunda öngörülen maliyetler ile tahmin edilen kaynakların uyumlu olması gerekir.</a:t>
            </a:r>
          </a:p>
          <a:p>
            <a:pPr marL="285750" indent="-285750">
              <a:buFont typeface="Arial" pitchFamily="34" charset="0"/>
              <a:buChar char="•"/>
            </a:pPr>
            <a:r>
              <a:rPr lang="tr-TR" dirty="0"/>
              <a:t>Üniversite, toplam maliyetlerini Tahmini Kaynak Tablosu ile karşılaştırır. Ancak öngörülen maliyetlerin tahsis edilen kaynakları aşması durumunda aşağıdaki yöntemler izlenir:</a:t>
            </a:r>
          </a:p>
          <a:p>
            <a:r>
              <a:rPr lang="tr-TR" b="1" dirty="0">
                <a:solidFill>
                  <a:srgbClr val="C00000"/>
                </a:solidFill>
              </a:rPr>
              <a:t>Hedef ve stratejilerin;</a:t>
            </a:r>
          </a:p>
          <a:p>
            <a:pPr marL="285750" lvl="0" indent="-285750">
              <a:buFont typeface="Courier New" pitchFamily="49" charset="0"/>
              <a:buChar char="o"/>
            </a:pPr>
            <a:r>
              <a:rPr lang="tr-TR" dirty="0"/>
              <a:t>Daha düşük maliyetli olanları seçilebilir.</a:t>
            </a:r>
          </a:p>
          <a:p>
            <a:pPr marL="285750" indent="-285750">
              <a:buFont typeface="Courier New" pitchFamily="49" charset="0"/>
              <a:buChar char="o"/>
            </a:pPr>
            <a:r>
              <a:rPr lang="tr-TR" baseline="30000" dirty="0"/>
              <a:t> </a:t>
            </a:r>
            <a:r>
              <a:rPr lang="tr-TR" dirty="0"/>
              <a:t>Zamanlaması değiştirilebilir; kapsamı küçültülebilir.</a:t>
            </a:r>
          </a:p>
          <a:p>
            <a:pPr marL="285750" indent="-285750">
              <a:buFont typeface="Courier New" pitchFamily="49" charset="0"/>
              <a:buChar char="o"/>
            </a:pPr>
            <a:r>
              <a:rPr lang="tr-TR" baseline="30000" dirty="0"/>
              <a:t> </a:t>
            </a:r>
            <a:r>
              <a:rPr lang="tr-TR" dirty="0" err="1"/>
              <a:t>Önceliklendirilmesiyle</a:t>
            </a:r>
            <a:r>
              <a:rPr lang="tr-TR" dirty="0"/>
              <a:t> bazılarından vazgeçilebilir.</a:t>
            </a:r>
          </a:p>
          <a:p>
            <a:r>
              <a:rPr lang="tr-TR" dirty="0"/>
              <a:t> </a:t>
            </a:r>
          </a:p>
          <a:p>
            <a:r>
              <a:rPr lang="tr-TR" b="1" dirty="0" err="1">
                <a:solidFill>
                  <a:srgbClr val="C00000"/>
                </a:solidFill>
              </a:rPr>
              <a:t>Önceliklendirmede</a:t>
            </a:r>
            <a:r>
              <a:rPr lang="tr-TR" b="1" dirty="0">
                <a:solidFill>
                  <a:srgbClr val="C00000"/>
                </a:solidFill>
              </a:rPr>
              <a:t>;</a:t>
            </a:r>
            <a:r>
              <a:rPr lang="tr-TR" dirty="0"/>
              <a:t> başta kalkınma planı olmak üzere üst politika belgeleri esas alınır.</a:t>
            </a:r>
          </a:p>
          <a:p>
            <a:r>
              <a:rPr lang="tr-TR" dirty="0"/>
              <a:t> </a:t>
            </a:r>
          </a:p>
          <a:p>
            <a:endParaRPr lang="tr-TR" dirty="0"/>
          </a:p>
        </p:txBody>
      </p:sp>
    </p:spTree>
    <p:extLst>
      <p:ext uri="{BB962C8B-B14F-4D97-AF65-F5344CB8AC3E}">
        <p14:creationId xmlns:p14="http://schemas.microsoft.com/office/powerpoint/2010/main" val="18184185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93007" y="404664"/>
            <a:ext cx="6408712" cy="1015663"/>
          </a:xfrm>
          <a:prstGeom prst="rect">
            <a:avLst/>
          </a:prstGeom>
          <a:noFill/>
        </p:spPr>
        <p:txBody>
          <a:bodyPr wrap="square" rtlCol="0">
            <a:spAutoFit/>
          </a:bodyPr>
          <a:lstStyle/>
          <a:p>
            <a:pPr algn="ctr"/>
            <a:r>
              <a:rPr lang="tr-TR" sz="3000" b="1" dirty="0">
                <a:solidFill>
                  <a:prstClr val="black"/>
                </a:solidFill>
              </a:rPr>
              <a:t>V. STRATEJİ  GELİŞTİRME</a:t>
            </a:r>
          </a:p>
          <a:p>
            <a:pPr algn="ctr"/>
            <a:r>
              <a:rPr lang="tr-TR" sz="3000" b="1" dirty="0">
                <a:solidFill>
                  <a:prstClr val="black"/>
                </a:solidFill>
              </a:rPr>
              <a:t>MALİYETLENDİRME</a:t>
            </a:r>
          </a:p>
        </p:txBody>
      </p:sp>
      <p:sp>
        <p:nvSpPr>
          <p:cNvPr id="2" name="Metin kutusu 1"/>
          <p:cNvSpPr txBox="1"/>
          <p:nvPr/>
        </p:nvSpPr>
        <p:spPr>
          <a:xfrm>
            <a:off x="1117551" y="1916832"/>
            <a:ext cx="4176464" cy="369332"/>
          </a:xfrm>
          <a:prstGeom prst="rect">
            <a:avLst/>
          </a:prstGeom>
          <a:noFill/>
        </p:spPr>
        <p:txBody>
          <a:bodyPr wrap="square" rtlCol="0">
            <a:spAutoFit/>
          </a:bodyPr>
          <a:lstStyle/>
          <a:p>
            <a:endParaRPr lang="tr-TR"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545837243"/>
              </p:ext>
            </p:extLst>
          </p:nvPr>
        </p:nvGraphicFramePr>
        <p:xfrm>
          <a:off x="539552" y="1415019"/>
          <a:ext cx="8136905" cy="3966198"/>
        </p:xfrm>
        <a:graphic>
          <a:graphicData uri="http://schemas.openxmlformats.org/drawingml/2006/table">
            <a:tbl>
              <a:tblPr firstRow="1" bandRow="1">
                <a:tableStyleId>{5C22544A-7EE6-4342-B048-85BDC9FD1C3A}</a:tableStyleId>
              </a:tblPr>
              <a:tblGrid>
                <a:gridCol w="1213398">
                  <a:extLst>
                    <a:ext uri="{9D8B030D-6E8A-4147-A177-3AD203B41FA5}">
                      <a16:colId xmlns="" xmlns:a16="http://schemas.microsoft.com/office/drawing/2014/main" val="20000"/>
                    </a:ext>
                  </a:extLst>
                </a:gridCol>
                <a:gridCol w="1111432">
                  <a:extLst>
                    <a:ext uri="{9D8B030D-6E8A-4147-A177-3AD203B41FA5}">
                      <a16:colId xmlns="" xmlns:a16="http://schemas.microsoft.com/office/drawing/2014/main" val="20001"/>
                    </a:ext>
                  </a:extLst>
                </a:gridCol>
                <a:gridCol w="1162415">
                  <a:extLst>
                    <a:ext uri="{9D8B030D-6E8A-4147-A177-3AD203B41FA5}">
                      <a16:colId xmlns="" xmlns:a16="http://schemas.microsoft.com/office/drawing/2014/main" val="20002"/>
                    </a:ext>
                  </a:extLst>
                </a:gridCol>
                <a:gridCol w="1162415">
                  <a:extLst>
                    <a:ext uri="{9D8B030D-6E8A-4147-A177-3AD203B41FA5}">
                      <a16:colId xmlns="" xmlns:a16="http://schemas.microsoft.com/office/drawing/2014/main" val="20003"/>
                    </a:ext>
                  </a:extLst>
                </a:gridCol>
                <a:gridCol w="1162415">
                  <a:extLst>
                    <a:ext uri="{9D8B030D-6E8A-4147-A177-3AD203B41FA5}">
                      <a16:colId xmlns="" xmlns:a16="http://schemas.microsoft.com/office/drawing/2014/main" val="20004"/>
                    </a:ext>
                  </a:extLst>
                </a:gridCol>
                <a:gridCol w="1162415">
                  <a:extLst>
                    <a:ext uri="{9D8B030D-6E8A-4147-A177-3AD203B41FA5}">
                      <a16:colId xmlns="" xmlns:a16="http://schemas.microsoft.com/office/drawing/2014/main" val="20005"/>
                    </a:ext>
                  </a:extLst>
                </a:gridCol>
                <a:gridCol w="1162415">
                  <a:extLst>
                    <a:ext uri="{9D8B030D-6E8A-4147-A177-3AD203B41FA5}">
                      <a16:colId xmlns="" xmlns:a16="http://schemas.microsoft.com/office/drawing/2014/main" val="20006"/>
                    </a:ext>
                  </a:extLst>
                </a:gridCol>
              </a:tblGrid>
              <a:tr h="451000">
                <a:tc gridSpan="7">
                  <a:txBody>
                    <a:bodyPr/>
                    <a:lstStyle/>
                    <a:p>
                      <a:pPr algn="ctr"/>
                      <a:r>
                        <a:rPr lang="tr-TR" dirty="0"/>
                        <a:t>TAHMİNİ MALİYET TABLOSU</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954878">
                <a:tc>
                  <a:txBody>
                    <a:bodyPr/>
                    <a:lstStyle/>
                    <a:p>
                      <a:endParaRPr lang="tr-TR" dirty="0"/>
                    </a:p>
                  </a:txBody>
                  <a:tcPr/>
                </a:tc>
                <a:tc>
                  <a:txBody>
                    <a:bodyPr/>
                    <a:lstStyle/>
                    <a:p>
                      <a:r>
                        <a:rPr lang="tr-TR" b="1" dirty="0"/>
                        <a:t>Planın 1. Yılı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2.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3.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4. Yılı</a:t>
                      </a:r>
                    </a:p>
                    <a:p>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Planın 5. Yılı</a:t>
                      </a:r>
                    </a:p>
                    <a:p>
                      <a:endParaRPr lang="tr-TR" b="1" dirty="0"/>
                    </a:p>
                  </a:txBody>
                  <a:tcPr/>
                </a:tc>
                <a:tc>
                  <a:txBody>
                    <a:bodyPr/>
                    <a:lstStyle/>
                    <a:p>
                      <a:r>
                        <a:rPr lang="tr-TR" b="1" dirty="0"/>
                        <a:t>Toplam Maliyet</a:t>
                      </a:r>
                    </a:p>
                  </a:txBody>
                  <a:tcPr/>
                </a:tc>
                <a:extLst>
                  <a:ext uri="{0D108BD9-81ED-4DB2-BD59-A6C34878D82A}">
                    <a16:rowId xmlns="" xmlns:a16="http://schemas.microsoft.com/office/drawing/2014/main" val="10001"/>
                  </a:ext>
                </a:extLst>
              </a:tr>
              <a:tr h="297889">
                <a:tc>
                  <a:txBody>
                    <a:bodyPr/>
                    <a:lstStyle/>
                    <a:p>
                      <a:r>
                        <a:rPr lang="tr-TR" b="1" dirty="0"/>
                        <a:t>Amaç 1</a:t>
                      </a: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2"/>
                  </a:ext>
                </a:extLst>
              </a:tr>
              <a:tr h="297889">
                <a:tc>
                  <a:txBody>
                    <a:bodyPr/>
                    <a:lstStyle/>
                    <a:p>
                      <a:r>
                        <a:rPr lang="tr-TR" b="1" dirty="0"/>
                        <a:t>Hedef 1.2</a:t>
                      </a: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3"/>
                  </a:ext>
                </a:extLst>
              </a:tr>
              <a:tr h="297889">
                <a:tc>
                  <a:txBody>
                    <a:bodyPr/>
                    <a:lstStyle/>
                    <a:p>
                      <a:r>
                        <a:rPr lang="tr-TR" b="1" dirty="0"/>
                        <a:t>Hedef 1.3</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4"/>
                  </a:ext>
                </a:extLst>
              </a:tr>
              <a:tr h="297889">
                <a:tc>
                  <a:txBody>
                    <a:bodyPr/>
                    <a:lstStyle/>
                    <a:p>
                      <a:r>
                        <a:rPr lang="tr-TR" b="1" dirty="0"/>
                        <a:t>Amaç 2</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5"/>
                  </a:ext>
                </a:extLst>
              </a:tr>
              <a:tr h="297889">
                <a:tc>
                  <a:txBody>
                    <a:bodyPr/>
                    <a:lstStyle/>
                    <a:p>
                      <a:r>
                        <a:rPr lang="tr-TR" b="1" dirty="0"/>
                        <a:t>Hedef 2.1</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6"/>
                  </a:ext>
                </a:extLst>
              </a:tr>
              <a:tr h="297889">
                <a:tc>
                  <a:txBody>
                    <a:bodyPr/>
                    <a:lstStyle/>
                    <a:p>
                      <a:r>
                        <a:rPr lang="tr-TR" b="1" dirty="0"/>
                        <a:t>…</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 xmlns:a16="http://schemas.microsoft.com/office/drawing/2014/main" val="10007"/>
                  </a:ext>
                </a:extLst>
              </a:tr>
              <a:tr h="297889">
                <a:tc>
                  <a:txBody>
                    <a:bodyPr/>
                    <a:lstStyle/>
                    <a:p>
                      <a:r>
                        <a:rPr lang="tr-TR" b="1" dirty="0"/>
                        <a:t>TOPLAM</a:t>
                      </a: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 xmlns:a16="http://schemas.microsoft.com/office/drawing/2014/main" val="10008"/>
                  </a:ext>
                </a:extLst>
              </a:tr>
            </a:tbl>
          </a:graphicData>
        </a:graphic>
      </p:graphicFrame>
      <p:sp>
        <p:nvSpPr>
          <p:cNvPr id="6" name="Metin kutusu 5"/>
          <p:cNvSpPr txBox="1"/>
          <p:nvPr/>
        </p:nvSpPr>
        <p:spPr>
          <a:xfrm>
            <a:off x="755576" y="5517232"/>
            <a:ext cx="7920880" cy="646331"/>
          </a:xfrm>
          <a:prstGeom prst="rect">
            <a:avLst/>
          </a:prstGeom>
          <a:noFill/>
        </p:spPr>
        <p:txBody>
          <a:bodyPr wrap="square" rtlCol="0">
            <a:spAutoFit/>
          </a:bodyPr>
          <a:lstStyle/>
          <a:p>
            <a:r>
              <a:rPr lang="tr-TR" dirty="0" err="1"/>
              <a:t>Maliyetlendirme</a:t>
            </a:r>
            <a:r>
              <a:rPr lang="tr-TR" dirty="0"/>
              <a:t> yapılırken, </a:t>
            </a:r>
            <a:r>
              <a:rPr lang="tr-TR" b="1" dirty="0">
                <a:solidFill>
                  <a:srgbClr val="C00000"/>
                </a:solidFill>
              </a:rPr>
              <a:t>eylem planı kapsamında </a:t>
            </a:r>
            <a:r>
              <a:rPr lang="tr-TR" dirty="0"/>
              <a:t>belirlenen ayrıntılı faaliyetlerini göz önünde bulundurarak hedefe ilişkin tahmini maliyet hesaplanır.</a:t>
            </a:r>
          </a:p>
        </p:txBody>
      </p:sp>
    </p:spTree>
    <p:extLst>
      <p:ext uri="{BB962C8B-B14F-4D97-AF65-F5344CB8AC3E}">
        <p14:creationId xmlns:p14="http://schemas.microsoft.com/office/powerpoint/2010/main" val="32672809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754326"/>
          </a:xfrm>
          <a:prstGeom prst="rect">
            <a:avLst/>
          </a:prstGeom>
          <a:noFill/>
        </p:spPr>
        <p:txBody>
          <a:bodyPr wrap="square" rtlCol="0">
            <a:spAutoFit/>
          </a:bodyPr>
          <a:lstStyle/>
          <a:p>
            <a:pPr algn="ctr"/>
            <a:r>
              <a:rPr lang="tr-TR" sz="3600" b="1" dirty="0">
                <a:solidFill>
                  <a:prstClr val="black"/>
                </a:solidFill>
              </a:rPr>
              <a:t>VI. STRATEJİK PLANIN UYGULANMASI                  EYLEM PLANI</a:t>
            </a:r>
          </a:p>
        </p:txBody>
      </p:sp>
      <p:pic>
        <p:nvPicPr>
          <p:cNvPr id="7172" name="Picture 4" descr="EYLEM p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84142"/>
            <a:ext cx="8172400" cy="4502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27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2" name="Metin kutusu 1"/>
          <p:cNvSpPr txBox="1"/>
          <p:nvPr/>
        </p:nvSpPr>
        <p:spPr>
          <a:xfrm>
            <a:off x="539552" y="1556792"/>
            <a:ext cx="7344816" cy="1200329"/>
          </a:xfrm>
          <a:prstGeom prst="rect">
            <a:avLst/>
          </a:prstGeom>
          <a:noFill/>
        </p:spPr>
        <p:txBody>
          <a:bodyPr wrap="square" rtlCol="0">
            <a:spAutoFit/>
          </a:bodyPr>
          <a:lstStyle/>
          <a:p>
            <a:r>
              <a:rPr lang="tr-TR" dirty="0"/>
              <a:t>Stratejik planda yer alan amaç ve hedefleri gerçekleştirmeye dönük faaliyetlerin uygulanabilmesi için </a:t>
            </a:r>
            <a:r>
              <a:rPr lang="tr-TR" b="1" i="1" dirty="0">
                <a:solidFill>
                  <a:srgbClr val="C00000"/>
                </a:solidFill>
              </a:rPr>
              <a:t>amaç, hedef ve faaliyet</a:t>
            </a:r>
            <a:r>
              <a:rPr lang="tr-TR" dirty="0"/>
              <a:t> bazında </a:t>
            </a:r>
            <a:r>
              <a:rPr lang="tr-TR" b="1" i="1" dirty="0">
                <a:solidFill>
                  <a:srgbClr val="0070C0"/>
                </a:solidFill>
              </a:rPr>
              <a:t>sorumluların kimler veya hangi birimler olduğu </a:t>
            </a:r>
            <a:r>
              <a:rPr lang="tr-TR" dirty="0"/>
              <a:t>ve </a:t>
            </a:r>
            <a:r>
              <a:rPr lang="tr-TR" b="1" i="1" dirty="0">
                <a:solidFill>
                  <a:srgbClr val="00B050"/>
                </a:solidFill>
              </a:rPr>
              <a:t>ne zaman gerçekleştirileceği</a:t>
            </a:r>
            <a:r>
              <a:rPr lang="tr-TR" dirty="0"/>
              <a:t> gibi hususların yer aldığı bir eylem planı hazırlanır.</a:t>
            </a:r>
          </a:p>
        </p:txBody>
      </p:sp>
      <p:sp>
        <p:nvSpPr>
          <p:cNvPr id="5" name="Metin kutusu 4"/>
          <p:cNvSpPr txBox="1"/>
          <p:nvPr/>
        </p:nvSpPr>
        <p:spPr>
          <a:xfrm>
            <a:off x="539552" y="2852936"/>
            <a:ext cx="734481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Hedefler; faaliyet ve projeler aracılığıyla uygulamaya geçirilir. Hedefler kapsamında gerçekleştirilecek projelere de eylem planında </a:t>
            </a:r>
            <a:r>
              <a:rPr lang="tr-TR" b="1" dirty="0">
                <a:solidFill>
                  <a:srgbClr val="C00000"/>
                </a:solidFill>
              </a:rPr>
              <a:t>faaliyet adı altında </a:t>
            </a:r>
            <a:r>
              <a:rPr lang="tr-TR" dirty="0"/>
              <a:t>yer verilir. Bu faaliyetler stratejik planda belirlenen hedeflere ulaşmak için </a:t>
            </a:r>
            <a:r>
              <a:rPr lang="tr-TR" b="1" i="1" dirty="0">
                <a:solidFill>
                  <a:srgbClr val="00B050"/>
                </a:solidFill>
              </a:rPr>
              <a:t>nasıl sorusunun </a:t>
            </a:r>
            <a:r>
              <a:rPr lang="tr-TR" dirty="0"/>
              <a:t>cevabını somut bir biçimde vererek hedeflerin uygulamaya geçme düzeyini artırır.</a:t>
            </a:r>
          </a:p>
        </p:txBody>
      </p:sp>
      <p:sp>
        <p:nvSpPr>
          <p:cNvPr id="6" name="Metin kutusu 5"/>
          <p:cNvSpPr txBox="1"/>
          <p:nvPr/>
        </p:nvSpPr>
        <p:spPr>
          <a:xfrm>
            <a:off x="539552" y="4581128"/>
            <a:ext cx="734481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Stratejik planlar; eylem planlarıyla uygulamaya dönüştürülür. Eylem planı izleme ve değerlendirmeyi kolaylaştıracak bir araçtır. Eylem planının gerçekleşme sonuçları izleme ve değerlendirmeye temel teşkil eder. </a:t>
            </a:r>
          </a:p>
          <a:p>
            <a:r>
              <a:rPr lang="tr-TR" dirty="0"/>
              <a:t>Eylem planları; Üniversitenin vizyonuna ulaşırken amaç ve hedeflerini yerine getirmesine ilişkin süreçleri detaylandıran araçlardır.</a:t>
            </a:r>
          </a:p>
        </p:txBody>
      </p:sp>
    </p:spTree>
    <p:extLst>
      <p:ext uri="{BB962C8B-B14F-4D97-AF65-F5344CB8AC3E}">
        <p14:creationId xmlns:p14="http://schemas.microsoft.com/office/powerpoint/2010/main" val="37767505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sp>
        <p:nvSpPr>
          <p:cNvPr id="6" name="Metin kutusu 5"/>
          <p:cNvSpPr txBox="1"/>
          <p:nvPr/>
        </p:nvSpPr>
        <p:spPr>
          <a:xfrm>
            <a:off x="1626443" y="1772816"/>
            <a:ext cx="6684267"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Stratejik planlar; </a:t>
            </a:r>
            <a:r>
              <a:rPr lang="tr-TR" dirty="0">
                <a:solidFill>
                  <a:prstClr val="black"/>
                </a:solidFill>
              </a:rPr>
              <a:t>eylem planlarıyla uygulamaya dönüştürülür. Eylem planı izleme ve değerlendirmeyi kolaylaştıracak bir araçtır. Eylem planının gerçekleşme sonuçları izleme ve değerlendirmeye temel teşkil eder. </a:t>
            </a:r>
          </a:p>
          <a:p>
            <a:pPr marL="285750" indent="-285750">
              <a:buFont typeface="Arial" pitchFamily="34" charset="0"/>
              <a:buChar char="•"/>
            </a:pPr>
            <a:r>
              <a:rPr lang="tr-TR" dirty="0">
                <a:solidFill>
                  <a:prstClr val="black"/>
                </a:solidFill>
              </a:rPr>
              <a:t>Eylem planları; Üniversitenin vizyonuna ulaşırken amaç ve hedeflerini yerine getirmesine ilişkin süreçleri detaylandıran araçlardır.</a:t>
            </a:r>
          </a:p>
          <a:p>
            <a:pPr marL="285750" indent="-285750">
              <a:buFont typeface="Arial" pitchFamily="34" charset="0"/>
              <a:buChar char="•"/>
            </a:pPr>
            <a:r>
              <a:rPr lang="tr-TR" dirty="0">
                <a:solidFill>
                  <a:prstClr val="black"/>
                </a:solidFill>
              </a:rPr>
              <a:t>Eylem planlarının hazırlanması, onaylanması ve uygulanmasına yönelik genel koordinasyon Strateji Geliştirme Daire Başkanlığı tarafından sağlanır.</a:t>
            </a:r>
          </a:p>
          <a:p>
            <a:pPr marL="285750" indent="-285750">
              <a:buFont typeface="Arial" pitchFamily="34" charset="0"/>
              <a:buChar char="•"/>
            </a:pPr>
            <a:r>
              <a:rPr lang="tr-TR" dirty="0">
                <a:solidFill>
                  <a:prstClr val="black"/>
                </a:solidFill>
              </a:rPr>
              <a:t>Harcama birimleri ise kendi sorumluluklarında bulunan hedeflere ilişkin faaliyet ve alt faaliyetleri işbirliği yapacağı birimlerle birlikte oluşturur, uygular, izleme ve değerlendirmesini gerçekleştirir.</a:t>
            </a:r>
          </a:p>
        </p:txBody>
      </p:sp>
    </p:spTree>
    <p:extLst>
      <p:ext uri="{BB962C8B-B14F-4D97-AF65-F5344CB8AC3E}">
        <p14:creationId xmlns:p14="http://schemas.microsoft.com/office/powerpoint/2010/main" val="36548914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646331"/>
          </a:xfrm>
          <a:prstGeom prst="rect">
            <a:avLst/>
          </a:prstGeom>
          <a:noFill/>
        </p:spPr>
        <p:txBody>
          <a:bodyPr wrap="square" rtlCol="0">
            <a:spAutoFit/>
          </a:bodyPr>
          <a:lstStyle/>
          <a:p>
            <a:pPr algn="ctr"/>
            <a:r>
              <a:rPr lang="tr-TR" sz="3600" b="1" dirty="0">
                <a:solidFill>
                  <a:prstClr val="black"/>
                </a:solidFill>
              </a:rPr>
              <a:t>EYLEM PLANI</a:t>
            </a:r>
          </a:p>
        </p:txBody>
      </p:sp>
      <p:graphicFrame>
        <p:nvGraphicFramePr>
          <p:cNvPr id="4" name="Tablo 3"/>
          <p:cNvGraphicFramePr>
            <a:graphicFrameLocks noGrp="1"/>
          </p:cNvGraphicFramePr>
          <p:nvPr>
            <p:extLst>
              <p:ext uri="{D42A27DB-BD31-4B8C-83A1-F6EECF244321}">
                <p14:modId xmlns:p14="http://schemas.microsoft.com/office/powerpoint/2010/main" val="4103351081"/>
              </p:ext>
            </p:extLst>
          </p:nvPr>
        </p:nvGraphicFramePr>
        <p:xfrm>
          <a:off x="611560" y="1196752"/>
          <a:ext cx="7776864" cy="4552413"/>
        </p:xfrm>
        <a:graphic>
          <a:graphicData uri="http://schemas.openxmlformats.org/drawingml/2006/table">
            <a:tbl>
              <a:tblPr firstRow="1" bandRow="1">
                <a:tableStyleId>{5940675A-B579-460E-94D1-54222C63F5DA}</a:tableStyleId>
              </a:tblPr>
              <a:tblGrid>
                <a:gridCol w="1194218">
                  <a:extLst>
                    <a:ext uri="{9D8B030D-6E8A-4147-A177-3AD203B41FA5}">
                      <a16:colId xmlns="" xmlns:a16="http://schemas.microsoft.com/office/drawing/2014/main" val="20000"/>
                    </a:ext>
                  </a:extLst>
                </a:gridCol>
                <a:gridCol w="1110038">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864096">
                  <a:extLst>
                    <a:ext uri="{9D8B030D-6E8A-4147-A177-3AD203B41FA5}">
                      <a16:colId xmlns="" xmlns:a16="http://schemas.microsoft.com/office/drawing/2014/main" val="20006"/>
                    </a:ext>
                  </a:extLst>
                </a:gridCol>
                <a:gridCol w="720080">
                  <a:extLst>
                    <a:ext uri="{9D8B030D-6E8A-4147-A177-3AD203B41FA5}">
                      <a16:colId xmlns="" xmlns:a16="http://schemas.microsoft.com/office/drawing/2014/main" val="20007"/>
                    </a:ext>
                  </a:extLst>
                </a:gridCol>
              </a:tblGrid>
              <a:tr h="375000">
                <a:tc gridSpan="8">
                  <a:txBody>
                    <a:bodyPr/>
                    <a:lstStyle/>
                    <a:p>
                      <a:r>
                        <a:rPr lang="tr-TR" sz="1600" b="1" dirty="0"/>
                        <a:t>Amaç 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5000">
                <a:tc gridSpan="8">
                  <a:txBody>
                    <a:bodyPr/>
                    <a:lstStyle/>
                    <a:p>
                      <a:r>
                        <a:rPr lang="tr-TR" sz="1600" b="1" dirty="0"/>
                        <a:t>Hedef 1.1:</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1479453">
                <a:tc>
                  <a:txBody>
                    <a:bodyPr/>
                    <a:lstStyle/>
                    <a:p>
                      <a:pPr algn="ctr"/>
                      <a:r>
                        <a:rPr lang="tr-TR" sz="1600" dirty="0"/>
                        <a:t>Performans Göstergesi 1.1.1.:</a:t>
                      </a:r>
                    </a:p>
                  </a:txBody>
                  <a:tcPr>
                    <a:solidFill>
                      <a:schemeClr val="accent5">
                        <a:lumMod val="40000"/>
                        <a:lumOff val="60000"/>
                      </a:schemeClr>
                    </a:solidFill>
                  </a:tcPr>
                </a:tc>
                <a:tc>
                  <a:txBody>
                    <a:bodyPr/>
                    <a:lstStyle/>
                    <a:p>
                      <a:pPr algn="ctr"/>
                      <a:r>
                        <a:rPr lang="tr-TR" sz="1600" dirty="0"/>
                        <a:t>Hedefe Etkisi</a:t>
                      </a:r>
                    </a:p>
                  </a:txBody>
                  <a:tcPr>
                    <a:solidFill>
                      <a:schemeClr val="accent5">
                        <a:lumMod val="40000"/>
                        <a:lumOff val="60000"/>
                      </a:schemeClr>
                    </a:solidFill>
                  </a:tcPr>
                </a:tc>
                <a:tc>
                  <a:txBody>
                    <a:bodyPr/>
                    <a:lstStyle/>
                    <a:p>
                      <a:pPr algn="ctr"/>
                      <a:r>
                        <a:rPr lang="tr-TR" sz="1600" dirty="0"/>
                        <a:t>Plan Dönemi Başlangıç Değeri</a:t>
                      </a:r>
                    </a:p>
                  </a:txBody>
                  <a:tcPr>
                    <a:solidFill>
                      <a:schemeClr val="accent5">
                        <a:lumMod val="40000"/>
                        <a:lumOff val="60000"/>
                      </a:schemeClr>
                    </a:solidFill>
                  </a:tcPr>
                </a:tc>
                <a:tc>
                  <a:txBody>
                    <a:bodyPr/>
                    <a:lstStyle/>
                    <a:p>
                      <a:pPr algn="ctr"/>
                      <a:r>
                        <a:rPr lang="tr-TR" sz="1600" dirty="0"/>
                        <a:t>Planın 1. Yılı</a:t>
                      </a:r>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2.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3.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4. Yılı</a:t>
                      </a:r>
                    </a:p>
                    <a:p>
                      <a:pPr algn="ctr"/>
                      <a:endParaRPr lang="tr-TR" sz="1600"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Planın 5. Yılı</a:t>
                      </a:r>
                    </a:p>
                    <a:p>
                      <a:pPr algn="ctr"/>
                      <a:endParaRPr lang="tr-TR" sz="1600" dirty="0"/>
                    </a:p>
                  </a:txBody>
                  <a:tcPr>
                    <a:solidFill>
                      <a:schemeClr val="accent5">
                        <a:lumMod val="40000"/>
                        <a:lumOff val="60000"/>
                      </a:schemeClr>
                    </a:solidFill>
                  </a:tcPr>
                </a:tc>
                <a:extLst>
                  <a:ext uri="{0D108BD9-81ED-4DB2-BD59-A6C34878D82A}">
                    <a16:rowId xmlns="" xmlns:a16="http://schemas.microsoft.com/office/drawing/2014/main" val="10002"/>
                  </a:ext>
                </a:extLst>
              </a:tr>
              <a:tr h="375000">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tc>
                  <a:txBody>
                    <a:bodyPr/>
                    <a:lstStyle/>
                    <a:p>
                      <a:endParaRPr lang="tr-TR" sz="1600"/>
                    </a:p>
                  </a:txBody>
                  <a:tcPr/>
                </a:tc>
                <a:tc>
                  <a:txBody>
                    <a:bodyPr/>
                    <a:lstStyle/>
                    <a:p>
                      <a:endParaRPr lang="tr-TR" sz="1600"/>
                    </a:p>
                  </a:txBody>
                  <a:tcPr/>
                </a:tc>
                <a:extLst>
                  <a:ext uri="{0D108BD9-81ED-4DB2-BD59-A6C34878D82A}">
                    <a16:rowId xmlns="" xmlns:a16="http://schemas.microsoft.com/office/drawing/2014/main" val="10003"/>
                  </a:ext>
                </a:extLst>
              </a:tr>
              <a:tr h="375000">
                <a:tc>
                  <a:txBody>
                    <a:bodyPr/>
                    <a:lstStyle/>
                    <a:p>
                      <a:pPr algn="ctr"/>
                      <a:r>
                        <a:rPr lang="tr-TR" sz="1600" dirty="0"/>
                        <a:t>Faaliyetler </a:t>
                      </a:r>
                    </a:p>
                  </a:txBody>
                  <a:tcPr>
                    <a:solidFill>
                      <a:schemeClr val="accent5">
                        <a:lumMod val="40000"/>
                        <a:lumOff val="60000"/>
                      </a:schemeClr>
                    </a:solidFill>
                  </a:tcPr>
                </a:tc>
                <a:tc>
                  <a:txBody>
                    <a:bodyPr/>
                    <a:lstStyle/>
                    <a:p>
                      <a:pPr algn="ctr"/>
                      <a:r>
                        <a:rPr lang="tr-TR" sz="1600" dirty="0"/>
                        <a:t>Alt Faaliyetler **</a:t>
                      </a:r>
                    </a:p>
                  </a:txBody>
                  <a:tcPr>
                    <a:solidFill>
                      <a:schemeClr val="accent5">
                        <a:lumMod val="40000"/>
                        <a:lumOff val="60000"/>
                      </a:schemeClr>
                    </a:solidFill>
                  </a:tcPr>
                </a:tc>
                <a:tc>
                  <a:txBody>
                    <a:bodyPr/>
                    <a:lstStyle/>
                    <a:p>
                      <a:pPr algn="ctr"/>
                      <a:r>
                        <a:rPr lang="tr-TR" sz="1600" dirty="0"/>
                        <a:t>Sorumlu Birim</a:t>
                      </a:r>
                    </a:p>
                  </a:txBody>
                  <a:tcPr>
                    <a:solidFill>
                      <a:schemeClr val="accent5">
                        <a:lumMod val="40000"/>
                        <a:lumOff val="60000"/>
                      </a:schemeClr>
                    </a:solidFill>
                  </a:tcPr>
                </a:tc>
                <a:tc>
                  <a:txBody>
                    <a:bodyPr/>
                    <a:lstStyle/>
                    <a:p>
                      <a:pPr algn="ctr"/>
                      <a:r>
                        <a:rPr lang="tr-TR" sz="1600" dirty="0"/>
                        <a:t>İşbirliği Yapılacak Birim(</a:t>
                      </a:r>
                      <a:r>
                        <a:rPr lang="tr-TR" sz="1600" dirty="0" err="1"/>
                        <a:t>ler</a:t>
                      </a:r>
                      <a:r>
                        <a:rPr lang="tr-TR" sz="1600" dirty="0"/>
                        <a:t>)</a:t>
                      </a:r>
                    </a:p>
                  </a:txBody>
                  <a:tcPr>
                    <a:solidFill>
                      <a:schemeClr val="accent5">
                        <a:lumMod val="40000"/>
                        <a:lumOff val="60000"/>
                      </a:schemeClr>
                    </a:solidFill>
                  </a:tcPr>
                </a:tc>
                <a:tc gridSpan="4">
                  <a:txBody>
                    <a:bodyPr/>
                    <a:lstStyle/>
                    <a:p>
                      <a:pPr algn="ctr"/>
                      <a:r>
                        <a:rPr lang="tr-TR" sz="1600" dirty="0"/>
                        <a:t>Faaliyetin Başlangıç ve Bitiş Tarihi</a:t>
                      </a:r>
                    </a:p>
                  </a:txBody>
                  <a:tcPr>
                    <a:solidFill>
                      <a:schemeClr val="accent5">
                        <a:lumMod val="40000"/>
                        <a:lumOff val="60000"/>
                      </a:schemeClr>
                    </a:solidFill>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 xmlns:a16="http://schemas.microsoft.com/office/drawing/2014/main" val="10004"/>
                  </a:ext>
                </a:extLst>
              </a:tr>
              <a:tr h="375000">
                <a:tc>
                  <a:txBody>
                    <a:bodyPr/>
                    <a:lstStyle/>
                    <a:p>
                      <a:r>
                        <a:rPr lang="tr-TR" sz="1600" b="1" dirty="0"/>
                        <a:t>F1.1.1.*</a:t>
                      </a:r>
                    </a:p>
                  </a:txBody>
                  <a:tcPr/>
                </a:tc>
                <a:tc>
                  <a:txBody>
                    <a:bodyPr/>
                    <a:lstStyle/>
                    <a:p>
                      <a:r>
                        <a:rPr lang="tr-TR" sz="1600" b="1" dirty="0"/>
                        <a:t>F1.1.1.1.</a:t>
                      </a:r>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 xmlns:a16="http://schemas.microsoft.com/office/drawing/2014/main" val="10005"/>
                  </a:ext>
                </a:extLst>
              </a:tr>
              <a:tr h="375000">
                <a:tc>
                  <a:txBody>
                    <a:bodyPr/>
                    <a:lstStyle/>
                    <a:p>
                      <a:r>
                        <a:rPr lang="tr-TR" sz="1600" b="1" dirty="0"/>
                        <a:t>F1.1.2.</a:t>
                      </a:r>
                    </a:p>
                  </a:txBody>
                  <a:tcPr/>
                </a:tc>
                <a:tc>
                  <a:txBody>
                    <a:bodyPr/>
                    <a:lstStyle/>
                    <a:p>
                      <a:r>
                        <a:rPr lang="tr-TR" sz="1600" b="1" dirty="0"/>
                        <a:t>F1.1.1.2.</a:t>
                      </a:r>
                    </a:p>
                  </a:txBody>
                  <a:tcPr/>
                </a:tc>
                <a:tc>
                  <a:txBody>
                    <a:bodyPr/>
                    <a:lstStyle/>
                    <a:p>
                      <a:endParaRPr lang="tr-TR" sz="1600" dirty="0"/>
                    </a:p>
                  </a:txBody>
                  <a:tcPr/>
                </a:tc>
                <a:tc>
                  <a:txBody>
                    <a:bodyPr/>
                    <a:lstStyle/>
                    <a:p>
                      <a:endParaRPr lang="tr-TR" sz="1600"/>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 xmlns:a16="http://schemas.microsoft.com/office/drawing/2014/main" val="10006"/>
                  </a:ext>
                </a:extLst>
              </a:tr>
              <a:tr h="375000">
                <a:tc>
                  <a:txBody>
                    <a:bodyPr/>
                    <a:lstStyle/>
                    <a:p>
                      <a:r>
                        <a:rPr lang="tr-TR" sz="1600" b="1" dirty="0"/>
                        <a:t>F1.1.3.</a:t>
                      </a:r>
                    </a:p>
                  </a:txBody>
                  <a:tcPr/>
                </a:tc>
                <a:tc>
                  <a:txBody>
                    <a:bodyPr/>
                    <a:lstStyle/>
                    <a:p>
                      <a:endParaRPr lang="tr-TR" sz="1600" b="1" dirty="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21720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t>Stratejik Planlama Nedir?</a:t>
            </a:r>
          </a:p>
        </p:txBody>
      </p:sp>
      <p:sp>
        <p:nvSpPr>
          <p:cNvPr id="49155" name="Rectangle 3"/>
          <p:cNvSpPr>
            <a:spLocks noGrp="1" noChangeArrowheads="1"/>
          </p:cNvSpPr>
          <p:nvPr>
            <p:ph type="body" idx="1"/>
          </p:nvPr>
        </p:nvSpPr>
        <p:spPr>
          <a:xfrm>
            <a:off x="285720" y="1600200"/>
            <a:ext cx="6072230" cy="4525963"/>
          </a:xfrm>
        </p:spPr>
        <p:txBody>
          <a:bodyPr>
            <a:normAutofit lnSpcReduction="10000"/>
          </a:bodyPr>
          <a:lstStyle/>
          <a:p>
            <a:r>
              <a:rPr lang="tr-TR" dirty="0">
                <a:solidFill>
                  <a:schemeClr val="tx2">
                    <a:lumMod val="60000"/>
                    <a:lumOff val="40000"/>
                  </a:schemeClr>
                </a:solidFill>
                <a:latin typeface="Century Gothic" pitchFamily="34" charset="0"/>
              </a:rPr>
              <a:t>B</a:t>
            </a:r>
            <a:r>
              <a:rPr lang="tr-TR" b="0" dirty="0">
                <a:solidFill>
                  <a:schemeClr val="tx2">
                    <a:lumMod val="60000"/>
                    <a:lumOff val="40000"/>
                  </a:schemeClr>
                </a:solidFill>
                <a:latin typeface="Century Gothic" pitchFamily="34" charset="0"/>
              </a:rPr>
              <a:t>ir kurumun aşağıdaki </a:t>
            </a:r>
            <a:r>
              <a:rPr lang="tr-TR" b="0" u="sng" dirty="0">
                <a:solidFill>
                  <a:schemeClr val="tx2">
                    <a:lumMod val="60000"/>
                    <a:lumOff val="40000"/>
                  </a:schemeClr>
                </a:solidFill>
                <a:latin typeface="Century Gothic" pitchFamily="34" charset="0"/>
              </a:rPr>
              <a:t>dört temel soru</a:t>
            </a:r>
            <a:r>
              <a:rPr lang="tr-TR" b="0" dirty="0">
                <a:solidFill>
                  <a:schemeClr val="tx2">
                    <a:lumMod val="60000"/>
                    <a:lumOff val="40000"/>
                  </a:schemeClr>
                </a:solidFill>
                <a:latin typeface="Century Gothic" pitchFamily="34" charset="0"/>
              </a:rPr>
              <a:t>yu cevaplandırmasına yardımcı olur:</a:t>
            </a:r>
          </a:p>
          <a:p>
            <a:pPr lvl="1"/>
            <a:r>
              <a:rPr lang="tr-TR" dirty="0">
                <a:latin typeface="Century Gothic" pitchFamily="34" charset="0"/>
              </a:rPr>
              <a:t>Neredeyiz?</a:t>
            </a:r>
          </a:p>
          <a:p>
            <a:pPr lvl="1"/>
            <a:r>
              <a:rPr lang="tr-TR" dirty="0">
                <a:latin typeface="Century Gothic" pitchFamily="34" charset="0"/>
              </a:rPr>
              <a:t>Nereye gitmek istiyoruz?</a:t>
            </a:r>
          </a:p>
          <a:p>
            <a:pPr lvl="1"/>
            <a:r>
              <a:rPr lang="tr-TR" dirty="0">
                <a:latin typeface="Century Gothic" pitchFamily="34" charset="0"/>
              </a:rPr>
              <a:t>Gitmek istediğimiz yere nasıl ulaşabiliriz?</a:t>
            </a:r>
          </a:p>
          <a:p>
            <a:pPr lvl="1"/>
            <a:r>
              <a:rPr lang="tr-TR" dirty="0">
                <a:latin typeface="Century Gothic" pitchFamily="34" charset="0"/>
              </a:rPr>
              <a:t>Başarımızı nasıl takip eder ve değerlendiririz? </a:t>
            </a:r>
          </a:p>
        </p:txBody>
      </p:sp>
      <p:pic>
        <p:nvPicPr>
          <p:cNvPr id="4" name="Picture 5" descr="AGJWB8"/>
          <p:cNvPicPr>
            <a:picLocks noChangeAspect="1" noChangeArrowheads="1"/>
          </p:cNvPicPr>
          <p:nvPr/>
        </p:nvPicPr>
        <p:blipFill>
          <a:blip r:embed="rId2" cstate="print"/>
          <a:srcRect b="5324"/>
          <a:stretch>
            <a:fillRect/>
          </a:stretch>
        </p:blipFill>
        <p:spPr>
          <a:xfrm>
            <a:off x="6286512" y="1357298"/>
            <a:ext cx="2617787" cy="4714908"/>
          </a:xfrm>
          <a:prstGeom prst="rect">
            <a:avLst/>
          </a:prstGeom>
          <a:noFill/>
          <a:ln/>
        </p:spPr>
      </p:pic>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amond(in)">
                                      <p:cBhvr>
                                        <p:cTn id="7" dur="500"/>
                                        <p:tgtEl>
                                          <p:spTgt spid="49155">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diamond(in)">
                                      <p:cBhvr>
                                        <p:cTn id="11" dur="500"/>
                                        <p:tgtEl>
                                          <p:spTgt spid="49155">
                                            <p:txEl>
                                              <p:pRg st="1" end="1"/>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diamond(in)">
                                      <p:cBhvr>
                                        <p:cTn id="15" dur="500"/>
                                        <p:tgtEl>
                                          <p:spTgt spid="49155">
                                            <p:txEl>
                                              <p:pRg st="2" end="2"/>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diamond(in)">
                                      <p:cBhvr>
                                        <p:cTn id="19" dur="500"/>
                                        <p:tgtEl>
                                          <p:spTgt spid="49155">
                                            <p:txEl>
                                              <p:pRg st="3" end="3"/>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diamond(in)">
                                      <p:cBhvr>
                                        <p:cTn id="23"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59865" y="1958945"/>
            <a:ext cx="6224270" cy="3630295"/>
          </a:xfrm>
          <a:prstGeom prst="rect">
            <a:avLst/>
          </a:prstGeom>
          <a:noFill/>
          <a:effectLst>
            <a:reflection blurRad="6350" stA="50000" endA="300" endPos="38500" dist="50800" dir="5400000" sy="-100000" algn="bl" rotWithShape="0"/>
          </a:effectLst>
        </p:spPr>
      </p:pic>
      <p:sp>
        <p:nvSpPr>
          <p:cNvPr id="3" name="Metin kutusu 2"/>
          <p:cNvSpPr txBox="1"/>
          <p:nvPr/>
        </p:nvSpPr>
        <p:spPr>
          <a:xfrm>
            <a:off x="1035712" y="512144"/>
            <a:ext cx="7072575" cy="1200329"/>
          </a:xfrm>
          <a:prstGeom prst="rect">
            <a:avLst/>
          </a:prstGeom>
          <a:noFill/>
        </p:spPr>
        <p:txBody>
          <a:bodyPr wrap="square" rtlCol="0">
            <a:spAutoFit/>
          </a:bodyPr>
          <a:lstStyle/>
          <a:p>
            <a:pPr algn="ctr"/>
            <a:r>
              <a:rPr lang="tr-TR" sz="3600" b="1" dirty="0"/>
              <a:t>STRATEJİK </a:t>
            </a:r>
            <a:r>
              <a:rPr lang="tr-TR" sz="3600" b="1" dirty="0" smtClean="0"/>
              <a:t>PLAN HAZIRLAMA ÇALIŞMALARI</a:t>
            </a:r>
            <a:endParaRPr lang="tr-TR" sz="3600" b="1" dirty="0"/>
          </a:p>
        </p:txBody>
      </p:sp>
    </p:spTree>
    <p:extLst>
      <p:ext uri="{BB962C8B-B14F-4D97-AF65-F5344CB8AC3E}">
        <p14:creationId xmlns:p14="http://schemas.microsoft.com/office/powerpoint/2010/main" val="295105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dirty="0" smtClean="0">
                <a:solidFill>
                  <a:srgbClr val="FF0000"/>
                </a:solidFill>
              </a:rPr>
              <a:t>Stratejik Yönetim Süreci</a:t>
            </a:r>
            <a:endParaRPr lang="tr-TR" dirty="0">
              <a:solidFill>
                <a:srgbClr val="FF0000"/>
              </a:solidFill>
            </a:endParaRPr>
          </a:p>
        </p:txBody>
      </p:sp>
      <p:sp>
        <p:nvSpPr>
          <p:cNvPr id="7" name="object 7"/>
          <p:cNvSpPr>
            <a:spLocks noGrp="1"/>
          </p:cNvSpPr>
          <p:nvPr>
            <p:ph idx="1"/>
          </p:nvPr>
        </p:nvSpPr>
        <p:spPr>
          <a:xfrm>
            <a:off x="467544" y="764704"/>
            <a:ext cx="8229600" cy="5904656"/>
          </a:xfrm>
          <a:prstGeom prst="rect">
            <a:avLst/>
          </a:prstGeom>
          <a:blipFill>
            <a:blip r:embed="rId2" cstate="print"/>
            <a:stretch>
              <a:fillRect/>
            </a:stretch>
          </a:blipFill>
        </p:spPr>
        <p:txBody>
          <a:bodyPr wrap="square" lIns="0" tIns="0" rIns="0" bIns="0" rtlCol="0"/>
          <a:lstStyle/>
          <a:p>
            <a:pPr marL="0" indent="0">
              <a:buNone/>
            </a:pPr>
            <a:endParaRPr lang="tr-TR" dirty="0"/>
          </a:p>
        </p:txBody>
      </p:sp>
    </p:spTree>
    <p:extLst>
      <p:ext uri="{BB962C8B-B14F-4D97-AF65-F5344CB8AC3E}">
        <p14:creationId xmlns:p14="http://schemas.microsoft.com/office/powerpoint/2010/main" val="399293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624" y="1333341"/>
            <a:ext cx="6696744" cy="2554545"/>
          </a:xfrm>
          <a:prstGeom prst="rect">
            <a:avLst/>
          </a:prstGeom>
          <a:solidFill>
            <a:schemeClr val="bg1"/>
          </a:solidFill>
        </p:spPr>
        <p:txBody>
          <a:bodyPr wrap="square" rtlCol="0">
            <a:spAutoFit/>
          </a:bodyPr>
          <a:lstStyle/>
          <a:p>
            <a:pPr marL="285750" indent="-285750">
              <a:buFont typeface="Arial" pitchFamily="34" charset="0"/>
              <a:buChar char="•"/>
            </a:pPr>
            <a:r>
              <a:rPr lang="tr-TR" sz="3200" dirty="0">
                <a:solidFill>
                  <a:prstClr val="black"/>
                </a:solidFill>
              </a:rPr>
              <a:t>Planın sahiplenilmesi		</a:t>
            </a:r>
          </a:p>
          <a:p>
            <a:pPr marL="285750" indent="-285750">
              <a:buFont typeface="Arial" pitchFamily="34" charset="0"/>
              <a:buChar char="•"/>
            </a:pPr>
            <a:r>
              <a:rPr lang="tr-TR" sz="3200" dirty="0">
                <a:solidFill>
                  <a:prstClr val="black"/>
                </a:solidFill>
              </a:rPr>
              <a:t>Planlama sürecinin organizasyonu	</a:t>
            </a:r>
          </a:p>
          <a:p>
            <a:pPr marL="285750" indent="-285750">
              <a:buFont typeface="Arial" pitchFamily="34" charset="0"/>
              <a:buChar char="•"/>
            </a:pPr>
            <a:r>
              <a:rPr lang="tr-TR" sz="3200" dirty="0">
                <a:solidFill>
                  <a:prstClr val="black"/>
                </a:solidFill>
              </a:rPr>
              <a:t>İhtiyaçların tespiti	</a:t>
            </a:r>
          </a:p>
          <a:p>
            <a:pPr marL="285750" indent="-285750">
              <a:buFont typeface="Arial" pitchFamily="34" charset="0"/>
              <a:buChar char="•"/>
            </a:pPr>
            <a:r>
              <a:rPr lang="tr-TR" sz="3200" dirty="0">
                <a:solidFill>
                  <a:prstClr val="black"/>
                </a:solidFill>
              </a:rPr>
              <a:t>Zaman planı		</a:t>
            </a:r>
          </a:p>
          <a:p>
            <a:pPr marL="285750" indent="-285750">
              <a:buFont typeface="Arial" pitchFamily="34" charset="0"/>
              <a:buChar char="•"/>
            </a:pPr>
            <a:r>
              <a:rPr lang="tr-TR" sz="3200" dirty="0">
                <a:solidFill>
                  <a:prstClr val="black"/>
                </a:solidFill>
              </a:rPr>
              <a:t>Hazırlık programı</a:t>
            </a:r>
          </a:p>
        </p:txBody>
      </p:sp>
      <p:pic>
        <p:nvPicPr>
          <p:cNvPr id="1027" name="Picture 3" descr="hazırlık süre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81" y="3887886"/>
            <a:ext cx="6696287" cy="226999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031008" y="548680"/>
            <a:ext cx="5256356" cy="646331"/>
          </a:xfrm>
          <a:prstGeom prst="rect">
            <a:avLst/>
          </a:prstGeom>
          <a:noFill/>
        </p:spPr>
        <p:txBody>
          <a:bodyPr wrap="square" rtlCol="0">
            <a:spAutoFit/>
          </a:bodyPr>
          <a:lstStyle/>
          <a:p>
            <a:pPr algn="ctr"/>
            <a:r>
              <a:rPr lang="tr-TR" sz="3600" b="1" dirty="0">
                <a:solidFill>
                  <a:prstClr val="black"/>
                </a:solidFill>
              </a:rPr>
              <a:t>I. HAZIRLIK SÜRECİ</a:t>
            </a:r>
          </a:p>
        </p:txBody>
      </p:sp>
    </p:spTree>
    <p:extLst>
      <p:ext uri="{BB962C8B-B14F-4D97-AF65-F5344CB8AC3E}">
        <p14:creationId xmlns:p14="http://schemas.microsoft.com/office/powerpoint/2010/main" val="207299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42404" y="13876"/>
            <a:ext cx="4392488" cy="461665"/>
          </a:xfrm>
          <a:prstGeom prst="rect">
            <a:avLst/>
          </a:prstGeom>
          <a:noFill/>
        </p:spPr>
        <p:txBody>
          <a:bodyPr wrap="square" rtlCol="0">
            <a:spAutoFit/>
          </a:bodyPr>
          <a:lstStyle/>
          <a:p>
            <a:pPr algn="ctr"/>
            <a:r>
              <a:rPr lang="tr-TR" sz="2400" b="1" dirty="0">
                <a:solidFill>
                  <a:prstClr val="black"/>
                </a:solidFill>
              </a:rPr>
              <a:t>PLANIN SAHİPLENİLMESİ</a:t>
            </a:r>
          </a:p>
        </p:txBody>
      </p:sp>
      <p:sp>
        <p:nvSpPr>
          <p:cNvPr id="4" name="Yuvarlatılmış Dikdörtgen 3"/>
          <p:cNvSpPr/>
          <p:nvPr/>
        </p:nvSpPr>
        <p:spPr>
          <a:xfrm>
            <a:off x="107504" y="620688"/>
            <a:ext cx="8784976" cy="5832648"/>
          </a:xfrm>
          <a:prstGeom prst="roundRect">
            <a:avLst/>
          </a:prstGeom>
          <a:solidFill>
            <a:sysClr val="windowText" lastClr="000000">
              <a:lumMod val="85000"/>
            </a:sysClr>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srgbClr val="DFE6D0"/>
              </a:solidFill>
              <a:effectLst/>
              <a:uLnTx/>
              <a:uFillTx/>
              <a:latin typeface="Tw Cen MT"/>
              <a:ea typeface="+mn-ea"/>
              <a:cs typeface="+mn-cs"/>
            </a:endParaRPr>
          </a:p>
        </p:txBody>
      </p:sp>
      <p:sp>
        <p:nvSpPr>
          <p:cNvPr id="5" name="Metin Kutusu 2"/>
          <p:cNvSpPr txBox="1">
            <a:spLocks noChangeArrowheads="1"/>
          </p:cNvSpPr>
          <p:nvPr/>
        </p:nvSpPr>
        <p:spPr bwMode="auto">
          <a:xfrm>
            <a:off x="4520883" y="811949"/>
            <a:ext cx="3900042" cy="233248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a:noAutofit/>
          </a:bodyPr>
          <a:lstStyle/>
          <a:p>
            <a:pPr algn="ctr">
              <a:lnSpc>
                <a:spcPct val="115000"/>
              </a:lnSpc>
              <a:spcAft>
                <a:spcPts val="0"/>
              </a:spcAft>
            </a:pPr>
            <a:r>
              <a:rPr lang="tr-TR" b="1" i="1" dirty="0">
                <a:solidFill>
                  <a:schemeClr val="tx1"/>
                </a:solidFill>
              </a:rPr>
              <a:t>Stratejik planlama üniversite içinde belirli bir birimin ya da kişinin işi olarak görülmemelidir. Plan hazırlamak ve üniversiteyi bu plan doğrultusunda yönetmek üniversite yönetiminin ana işlevlerindendir.</a:t>
            </a:r>
            <a:endParaRPr lang="tr-TR" b="1" i="1" dirty="0">
              <a:solidFill>
                <a:schemeClr val="tx1"/>
              </a:solidFill>
              <a:effectLst/>
              <a:ea typeface="Calibri" panose="020F0502020204030204" pitchFamily="34" charset="0"/>
              <a:cs typeface="Times New Roman" panose="02020603050405020304" pitchFamily="18" charset="0"/>
            </a:endParaRPr>
          </a:p>
        </p:txBody>
      </p:sp>
      <p:sp>
        <p:nvSpPr>
          <p:cNvPr id="6" name="Metin Kutusu 2"/>
          <p:cNvSpPr txBox="1">
            <a:spLocks noChangeArrowheads="1"/>
          </p:cNvSpPr>
          <p:nvPr/>
        </p:nvSpPr>
        <p:spPr bwMode="auto">
          <a:xfrm>
            <a:off x="4857037" y="3421781"/>
            <a:ext cx="3563888" cy="279944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t" anchorCtr="0">
            <a:noAutofit/>
          </a:bodyPr>
          <a:lstStyle/>
          <a:p>
            <a:r>
              <a:rPr lang="tr-TR" sz="2400" i="1" dirty="0"/>
              <a:t>Rektör, stratejik plan yaklaşımını benimsediğini üniversite çalışanlarıyla paylaşmalı ve kurumsal sahiplenmeyi sağlamalıdır.</a:t>
            </a:r>
          </a:p>
        </p:txBody>
      </p:sp>
      <p:sp>
        <p:nvSpPr>
          <p:cNvPr id="7" name="Metin Kutusu 2"/>
          <p:cNvSpPr txBox="1">
            <a:spLocks noChangeArrowheads="1"/>
          </p:cNvSpPr>
          <p:nvPr/>
        </p:nvSpPr>
        <p:spPr bwMode="auto">
          <a:xfrm>
            <a:off x="525383" y="3642073"/>
            <a:ext cx="3296024" cy="1400140"/>
          </a:xfrm>
          <a:prstGeom prst="rect">
            <a:avLst/>
          </a:prstGeom>
          <a:solidFill>
            <a:srgbClr val="9BBB59"/>
          </a:solidFill>
          <a:ln w="25400" cap="flat" cmpd="sng" algn="ctr">
            <a:solidFill>
              <a:srgbClr val="9BBB59">
                <a:shade val="50000"/>
              </a:srgbClr>
            </a:solidFill>
            <a:prstDash val="solid"/>
            <a:headEnd/>
            <a:tailEnd/>
          </a:ln>
          <a:effectLst/>
        </p:spPr>
        <p:txBody>
          <a:bodyPr rot="0" vert="horz" wrap="square" lIns="91440" tIns="45720" rIns="91440" bIns="45720" anchor="t" anchorCtr="0">
            <a:noAutofit/>
          </a:bodyPr>
          <a:lstStyle/>
          <a:p>
            <a:pPr algn="ctr">
              <a:lnSpc>
                <a:spcPct val="115000"/>
              </a:lnSpc>
              <a:spcAft>
                <a:spcPts val="0"/>
              </a:spcAft>
            </a:pPr>
            <a:r>
              <a:rPr lang="tr-TR" b="1" i="1" dirty="0"/>
              <a:t>Bu nedenle, Rektörün desteği ve yönlendirmesi, stratejik planlamanın vazgeçilmez koşuludur.</a:t>
            </a:r>
            <a:endParaRPr lang="tr-TR"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b="1"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Metin Kutusu 2"/>
          <p:cNvSpPr txBox="1">
            <a:spLocks noChangeArrowheads="1"/>
          </p:cNvSpPr>
          <p:nvPr/>
        </p:nvSpPr>
        <p:spPr bwMode="auto">
          <a:xfrm>
            <a:off x="525383" y="900077"/>
            <a:ext cx="3834282" cy="2156224"/>
          </a:xfrm>
          <a:prstGeom prst="rect">
            <a:avLst/>
          </a:prstGeom>
          <a:solidFill>
            <a:srgbClr val="4F81BD"/>
          </a:solidFill>
          <a:ln w="25400" cap="flat" cmpd="sng" algn="ctr">
            <a:solidFill>
              <a:srgbClr val="4F81BD">
                <a:shade val="50000"/>
              </a:srgbClr>
            </a:solidFill>
            <a:prstDash val="solid"/>
            <a:headEnd/>
            <a:tailEnd/>
          </a:ln>
          <a:effectLst/>
        </p:spPr>
        <p:txBody>
          <a:bodyPr rot="0" vert="horz" wrap="square" lIns="91440" tIns="45720" rIns="91440" bIns="45720" anchor="t" anchorCtr="0">
            <a:noAutofit/>
          </a:bodyPr>
          <a:lstStyle/>
          <a:p>
            <a:r>
              <a:rPr lang="tr-TR" sz="2400" i="1" dirty="0">
                <a:solidFill>
                  <a:schemeClr val="bg1"/>
                </a:solidFill>
              </a:rPr>
              <a:t>Stratejik planlamanın başarısı ancak üniversitenin </a:t>
            </a:r>
            <a:r>
              <a:rPr lang="tr-TR" sz="2400" b="1" i="1" dirty="0">
                <a:solidFill>
                  <a:schemeClr val="bg1"/>
                </a:solidFill>
              </a:rPr>
              <a:t>tüm çalışanlarının planı sahiplenmesiyle mümkündür.</a:t>
            </a:r>
            <a:r>
              <a:rPr lang="tr-TR" sz="2400" i="1" dirty="0">
                <a:solidFill>
                  <a:schemeClr val="bg1"/>
                </a:solidFill>
              </a:rPr>
              <a:t> </a:t>
            </a:r>
          </a:p>
        </p:txBody>
      </p:sp>
    </p:spTree>
    <p:extLst>
      <p:ext uri="{BB962C8B-B14F-4D97-AF65-F5344CB8AC3E}">
        <p14:creationId xmlns:p14="http://schemas.microsoft.com/office/powerpoint/2010/main" val="178111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75548" y="332656"/>
            <a:ext cx="4392488" cy="830997"/>
          </a:xfrm>
          <a:prstGeom prst="rect">
            <a:avLst/>
          </a:prstGeom>
          <a:noFill/>
        </p:spPr>
        <p:txBody>
          <a:bodyPr wrap="square" rtlCol="0">
            <a:spAutoFit/>
          </a:bodyPr>
          <a:lstStyle/>
          <a:p>
            <a:pPr algn="ctr"/>
            <a:r>
              <a:rPr lang="tr-TR" sz="2400" b="1" dirty="0">
                <a:solidFill>
                  <a:prstClr val="black"/>
                </a:solidFill>
              </a:rPr>
              <a:t>PLANLAMA SÜRECİNİN ORGANİZASYONU</a:t>
            </a:r>
          </a:p>
        </p:txBody>
      </p:sp>
      <p:graphicFrame>
        <p:nvGraphicFramePr>
          <p:cNvPr id="6" name="İçerik Yer Tutucusu 7"/>
          <p:cNvGraphicFramePr>
            <a:graphicFrameLocks/>
          </p:cNvGraphicFramePr>
          <p:nvPr>
            <p:extLst>
              <p:ext uri="{D42A27DB-BD31-4B8C-83A1-F6EECF244321}">
                <p14:modId xmlns:p14="http://schemas.microsoft.com/office/powerpoint/2010/main" val="1605682862"/>
              </p:ext>
            </p:extLst>
          </p:nvPr>
        </p:nvGraphicFramePr>
        <p:xfrm>
          <a:off x="539552"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56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332656"/>
            <a:ext cx="7776864" cy="646331"/>
          </a:xfrm>
          <a:prstGeom prst="rect">
            <a:avLst/>
          </a:prstGeom>
          <a:noFill/>
        </p:spPr>
        <p:txBody>
          <a:bodyPr wrap="square" rtlCol="0">
            <a:spAutoFit/>
          </a:bodyPr>
          <a:lstStyle/>
          <a:p>
            <a:pPr algn="ctr"/>
            <a:r>
              <a:rPr lang="tr-TR" sz="3600" b="1" dirty="0">
                <a:solidFill>
                  <a:prstClr val="black"/>
                </a:solidFill>
              </a:rPr>
              <a:t>ROLLER VE SORUMLULUKLAR</a:t>
            </a:r>
          </a:p>
        </p:txBody>
      </p:sp>
      <p:graphicFrame>
        <p:nvGraphicFramePr>
          <p:cNvPr id="5" name="Diyagram 4"/>
          <p:cNvGraphicFramePr/>
          <p:nvPr>
            <p:extLst>
              <p:ext uri="{D42A27DB-BD31-4B8C-83A1-F6EECF244321}">
                <p14:modId xmlns:p14="http://schemas.microsoft.com/office/powerpoint/2010/main" val="4252006655"/>
              </p:ext>
            </p:extLst>
          </p:nvPr>
        </p:nvGraphicFramePr>
        <p:xfrm>
          <a:off x="539552" y="980728"/>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34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836712"/>
            <a:ext cx="7200800" cy="5324535"/>
          </a:xfrm>
          <a:prstGeom prst="rect">
            <a:avLst/>
          </a:prstGeom>
          <a:noFill/>
        </p:spPr>
        <p:txBody>
          <a:bodyPr wrap="square" rtlCol="0">
            <a:spAutoFit/>
          </a:bodyPr>
          <a:lstStyle/>
          <a:p>
            <a:r>
              <a:rPr lang="tr-TR" sz="2000" dirty="0">
                <a:solidFill>
                  <a:prstClr val="black"/>
                </a:solidFill>
              </a:rPr>
              <a:t>Rektör, stratejik planlama çalışmalarının başladığını (Genelge 1) ile duyurur. Genelge 1’de stratejik planın hazırlanması için üniversitedeki tüm birimlere;</a:t>
            </a:r>
          </a:p>
          <a:p>
            <a:pPr marL="285750" indent="-285750">
              <a:buFont typeface="Wingdings" pitchFamily="2" charset="2"/>
              <a:buChar char="ü"/>
            </a:pPr>
            <a:r>
              <a:rPr lang="tr-TR" sz="2000" dirty="0">
                <a:solidFill>
                  <a:prstClr val="black"/>
                </a:solidFill>
              </a:rPr>
              <a:t>Çalışmaların Rektör tarafından sahiplenildiği ve takibinin yapılacağı</a:t>
            </a:r>
          </a:p>
          <a:p>
            <a:pPr marL="285750" indent="-285750">
              <a:buFont typeface="Wingdings" pitchFamily="2" charset="2"/>
              <a:buChar char="ü"/>
            </a:pPr>
            <a:r>
              <a:rPr lang="tr-TR" sz="2000" dirty="0">
                <a:solidFill>
                  <a:prstClr val="black"/>
                </a:solidFill>
              </a:rPr>
              <a:t>Çalışmaları üst düzeyde yönlendirmek üzere bir </a:t>
            </a:r>
            <a:r>
              <a:rPr lang="tr-TR" sz="2000" dirty="0" smtClean="0">
                <a:solidFill>
                  <a:prstClr val="black"/>
                </a:solidFill>
              </a:rPr>
              <a:t>Geliştirme </a:t>
            </a:r>
            <a:r>
              <a:rPr lang="tr-TR" sz="2000" dirty="0">
                <a:solidFill>
                  <a:prstClr val="black"/>
                </a:solidFill>
              </a:rPr>
              <a:t>Kurulu kurulduğu</a:t>
            </a:r>
          </a:p>
          <a:p>
            <a:pPr marL="285750" indent="-285750">
              <a:buFont typeface="Wingdings" pitchFamily="2" charset="2"/>
              <a:buChar char="ü"/>
            </a:pPr>
            <a:r>
              <a:rPr lang="tr-TR" sz="2000" dirty="0">
                <a:solidFill>
                  <a:prstClr val="black"/>
                </a:solidFill>
              </a:rPr>
              <a:t>Çalışmaların Strateji Geliştirme Daire Başkanlığı koordinasyonunda yürütüleceği</a:t>
            </a:r>
          </a:p>
          <a:p>
            <a:r>
              <a:rPr lang="tr-TR" sz="2000" baseline="30000" dirty="0">
                <a:solidFill>
                  <a:prstClr val="black"/>
                </a:solidFill>
              </a:rPr>
              <a:t> </a:t>
            </a:r>
            <a:endParaRPr lang="tr-TR" sz="2000" dirty="0">
              <a:solidFill>
                <a:prstClr val="black"/>
              </a:solidFill>
            </a:endParaRPr>
          </a:p>
          <a:p>
            <a:r>
              <a:rPr lang="tr-TR" sz="2000" dirty="0">
                <a:solidFill>
                  <a:prstClr val="black"/>
                </a:solidFill>
              </a:rPr>
              <a:t>Stratejik planlama ekibine harcama birimlerince üyelerin görevlendirilmesi ve bu üyelerin stratejik planlama ekibinde aranan niteliklere haiz olması gerektiği bildirilir.</a:t>
            </a:r>
          </a:p>
          <a:p>
            <a:r>
              <a:rPr lang="tr-TR" sz="2000" dirty="0">
                <a:solidFill>
                  <a:prstClr val="black"/>
                </a:solidFill>
              </a:rPr>
              <a:t> </a:t>
            </a:r>
          </a:p>
          <a:p>
            <a:r>
              <a:rPr lang="tr-TR" sz="2000" dirty="0">
                <a:solidFill>
                  <a:prstClr val="black"/>
                </a:solidFill>
              </a:rPr>
              <a:t>Rektör hazırlık programını içeren Genelge 2’yi yayımlar.</a:t>
            </a:r>
          </a:p>
          <a:p>
            <a:r>
              <a:rPr lang="tr-TR" sz="2000" dirty="0">
                <a:solidFill>
                  <a:prstClr val="black"/>
                </a:solidFill>
              </a:rPr>
              <a:t> </a:t>
            </a:r>
          </a:p>
          <a:p>
            <a:r>
              <a:rPr lang="tr-TR" sz="2000" dirty="0">
                <a:solidFill>
                  <a:prstClr val="black"/>
                </a:solidFill>
              </a:rPr>
              <a:t> </a:t>
            </a:r>
          </a:p>
        </p:txBody>
      </p:sp>
      <p:sp>
        <p:nvSpPr>
          <p:cNvPr id="3" name="Metin kutusu 2"/>
          <p:cNvSpPr txBox="1"/>
          <p:nvPr/>
        </p:nvSpPr>
        <p:spPr>
          <a:xfrm>
            <a:off x="661933" y="324119"/>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33586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755576" y="787573"/>
            <a:ext cx="6543675" cy="1143000"/>
          </a:xfrm>
          <a:ln>
            <a:solidFill>
              <a:schemeClr val="accent3">
                <a:lumMod val="75000"/>
              </a:schemeClr>
            </a:solidFill>
          </a:ln>
        </p:spPr>
        <p:txBody>
          <a:bodyPr>
            <a:normAutofit/>
          </a:bodyPr>
          <a:lstStyle/>
          <a:p>
            <a:pPr algn="l" eaLnBrk="1" hangingPunct="1">
              <a:defRPr/>
            </a:pPr>
            <a:r>
              <a:rPr lang="tr-TR" dirty="0"/>
              <a:t>     NEDEN BURADAYIZ?</a:t>
            </a:r>
            <a:endParaRPr lang="fr-CA" dirty="0"/>
          </a:p>
        </p:txBody>
      </p:sp>
      <p:sp>
        <p:nvSpPr>
          <p:cNvPr id="5" name="Titre 1"/>
          <p:cNvSpPr txBox="1">
            <a:spLocks/>
          </p:cNvSpPr>
          <p:nvPr/>
        </p:nvSpPr>
        <p:spPr bwMode="auto">
          <a:xfrm>
            <a:off x="395536" y="2276872"/>
            <a:ext cx="6157664" cy="4248472"/>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tr-TR" sz="4400" b="0" i="0" u="none" strike="noStrike" kern="1200" cap="none" spc="0" normalizeH="0" baseline="0" noProof="0" dirty="0">
              <a:ln>
                <a:noFill/>
              </a:ln>
              <a:solidFill>
                <a:prstClr val="black"/>
              </a:solidFill>
              <a:effectLst/>
              <a:uLnTx/>
              <a:uFillTx/>
              <a:latin typeface="Calibri"/>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Stratejik planlamayı anlamak</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Stratejik Planın Üniversitemiz açısından önemi</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Stratejik Planlama hazırlıkları hakkında bilgilendirme ve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tr-TR" sz="3200" dirty="0">
                <a:solidFill>
                  <a:prstClr val="black"/>
                </a:solidFill>
                <a:latin typeface="Calibri"/>
              </a:rPr>
              <a:t>Stratejik Planlamaya başlanılması</a:t>
            </a:r>
            <a:endParaRPr kumimoji="0" lang="tr-TR"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428" name="Picture 4" descr="http://dissagligi.saglikdanisma.net/wp-content/uploads/Dt.Mustafa-DA%C4%9Esoru5.jpg"/>
          <p:cNvPicPr>
            <a:picLocks noChangeAspect="1" noChangeArrowheads="1"/>
          </p:cNvPicPr>
          <p:nvPr/>
        </p:nvPicPr>
        <p:blipFill>
          <a:blip r:embed="rId2" cstate="print"/>
          <a:srcRect/>
          <a:stretch>
            <a:fillRect/>
          </a:stretch>
        </p:blipFill>
        <p:spPr bwMode="auto">
          <a:xfrm>
            <a:off x="6372199" y="2156654"/>
            <a:ext cx="2314601" cy="4199696"/>
          </a:xfrm>
          <a:prstGeom prst="rect">
            <a:avLst/>
          </a:prstGeom>
          <a:noFill/>
        </p:spPr>
      </p:pic>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548680"/>
            <a:ext cx="7200800" cy="5632311"/>
          </a:xfrm>
          <a:prstGeom prst="rect">
            <a:avLst/>
          </a:prstGeom>
          <a:noFill/>
        </p:spPr>
        <p:txBody>
          <a:bodyPr wrap="square" rtlCol="0">
            <a:spAutoFit/>
          </a:bodyPr>
          <a:lstStyle/>
          <a:p>
            <a:r>
              <a:rPr lang="tr-TR" dirty="0">
                <a:solidFill>
                  <a:prstClr val="black"/>
                </a:solidFill>
              </a:rPr>
              <a:t> </a:t>
            </a:r>
          </a:p>
          <a:p>
            <a:pPr marL="285750" indent="-285750">
              <a:buFont typeface="Arial" pitchFamily="34" charset="0"/>
              <a:buChar char="•"/>
            </a:pPr>
            <a:r>
              <a:rPr lang="tr-TR" dirty="0">
                <a:solidFill>
                  <a:prstClr val="black"/>
                </a:solidFill>
              </a:rPr>
              <a:t>Stratejik planlama çerçevesinde Rektör, misyon ve vizyon bildirimlerinin oluşturulması ile farklılaşma stratejisinin belirlenmesi için perspektif verir. </a:t>
            </a:r>
          </a:p>
          <a:p>
            <a:pPr marL="285750" indent="-285750">
              <a:buFont typeface="Arial" pitchFamily="34" charset="0"/>
              <a:buChar char="•"/>
            </a:pPr>
            <a:r>
              <a:rPr lang="tr-TR" dirty="0">
                <a:solidFill>
                  <a:prstClr val="black"/>
                </a:solidFill>
              </a:rPr>
              <a:t>Stratejik plan çalışmalarını her aşamada destekler, tartışmalı hususları karara bağlar, ihtiyaç duyulduğu hallerde stratejik planlama ekibinin çalışmalarına katkı verir. </a:t>
            </a:r>
          </a:p>
          <a:p>
            <a:pPr marL="285750" indent="-285750">
              <a:buFont typeface="Arial" pitchFamily="34" charset="0"/>
              <a:buChar char="•"/>
            </a:pPr>
            <a:r>
              <a:rPr lang="tr-TR" dirty="0">
                <a:solidFill>
                  <a:prstClr val="black"/>
                </a:solidFill>
              </a:rPr>
              <a:t>Stratejik planlama sürecindeki en üst seviyede karar alınması gereken tartışmalı hususları karara bağlar.</a:t>
            </a:r>
          </a:p>
          <a:p>
            <a:endParaRPr lang="tr-TR" dirty="0">
              <a:solidFill>
                <a:prstClr val="black"/>
              </a:solidFill>
            </a:endParaRPr>
          </a:p>
          <a:p>
            <a:pPr marL="285750" indent="-285750">
              <a:buFont typeface="Arial" pitchFamily="34" charset="0"/>
              <a:buChar char="•"/>
            </a:pPr>
            <a:r>
              <a:rPr lang="tr-TR" dirty="0">
                <a:solidFill>
                  <a:prstClr val="black"/>
                </a:solidFill>
              </a:rPr>
              <a:t> Üniversitenin taslak amaçlar ile hedef kartlarını (hedef ve performans göstergelerini) onaylar. </a:t>
            </a:r>
          </a:p>
          <a:p>
            <a:pPr marL="285750" indent="-285750">
              <a:buFont typeface="Arial" pitchFamily="34" charset="0"/>
              <a:buChar char="•"/>
            </a:pPr>
            <a:r>
              <a:rPr lang="tr-TR" dirty="0">
                <a:solidFill>
                  <a:prstClr val="black"/>
                </a:solidFill>
              </a:rPr>
              <a:t>Rektör, </a:t>
            </a:r>
            <a:r>
              <a:rPr lang="tr-TR" dirty="0" smtClean="0">
                <a:solidFill>
                  <a:prstClr val="black"/>
                </a:solidFill>
              </a:rPr>
              <a:t>geliştirme </a:t>
            </a:r>
            <a:r>
              <a:rPr lang="tr-TR" dirty="0">
                <a:solidFill>
                  <a:prstClr val="black"/>
                </a:solidFill>
              </a:rPr>
              <a:t>kurulunun ve stratejik planlama ekibinin doğal başkanı olup gerek gördüğü durumlarda bu kurul ve ekibin başkanlığını yürütebilir.</a:t>
            </a:r>
          </a:p>
          <a:p>
            <a:r>
              <a:rPr lang="tr-TR" dirty="0">
                <a:solidFill>
                  <a:prstClr val="black"/>
                </a:solidFill>
              </a:rPr>
              <a:t> </a:t>
            </a:r>
          </a:p>
          <a:p>
            <a:pPr marL="285750" indent="-285750">
              <a:buFont typeface="Arial" pitchFamily="34" charset="0"/>
              <a:buChar char="•"/>
            </a:pPr>
            <a:r>
              <a:rPr lang="tr-TR" dirty="0">
                <a:solidFill>
                  <a:prstClr val="black"/>
                </a:solidFill>
              </a:rPr>
              <a:t>Stratejik plana dair altı aylık dönemlerde izleme ve değerlendirme toplantıları yapar. Taslak stratejik plan Rektörün onayıyla nihai hale gelerek uygulamaya konulur.</a:t>
            </a:r>
          </a:p>
          <a:p>
            <a:endParaRPr lang="tr-TR" dirty="0">
              <a:solidFill>
                <a:prstClr val="black"/>
              </a:solidFill>
            </a:endParaRPr>
          </a:p>
        </p:txBody>
      </p:sp>
      <p:sp>
        <p:nvSpPr>
          <p:cNvPr id="3" name="Metin kutusu 2"/>
          <p:cNvSpPr txBox="1"/>
          <p:nvPr/>
        </p:nvSpPr>
        <p:spPr>
          <a:xfrm>
            <a:off x="671558" y="287070"/>
            <a:ext cx="7776864" cy="523220"/>
          </a:xfrm>
          <a:prstGeom prst="rect">
            <a:avLst/>
          </a:prstGeom>
          <a:noFill/>
        </p:spPr>
        <p:txBody>
          <a:bodyPr wrap="square" rtlCol="0">
            <a:spAutoFit/>
          </a:bodyPr>
          <a:lstStyle/>
          <a:p>
            <a:pPr algn="ctr"/>
            <a:r>
              <a:rPr lang="tr-TR" sz="2800" b="1" dirty="0">
                <a:solidFill>
                  <a:prstClr val="black"/>
                </a:solidFill>
              </a:rPr>
              <a:t>REKTÖR</a:t>
            </a:r>
          </a:p>
        </p:txBody>
      </p:sp>
    </p:spTree>
    <p:extLst>
      <p:ext uri="{BB962C8B-B14F-4D97-AF65-F5344CB8AC3E}">
        <p14:creationId xmlns:p14="http://schemas.microsoft.com/office/powerpoint/2010/main" val="2724004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7122" y="919370"/>
            <a:ext cx="7200800" cy="5324535"/>
          </a:xfrm>
          <a:prstGeom prst="rect">
            <a:avLst/>
          </a:prstGeom>
          <a:noFill/>
        </p:spPr>
        <p:txBody>
          <a:bodyPr wrap="square" rtlCol="0">
            <a:spAutoFit/>
          </a:bodyPr>
          <a:lstStyle/>
          <a:p>
            <a:r>
              <a:rPr lang="tr-TR" sz="2000" dirty="0">
                <a:solidFill>
                  <a:prstClr val="black"/>
                </a:solidFill>
              </a:rPr>
              <a:t> </a:t>
            </a:r>
          </a:p>
          <a:p>
            <a:r>
              <a:rPr lang="tr-TR" sz="2000" b="1" dirty="0">
                <a:solidFill>
                  <a:srgbClr val="C00000"/>
                </a:solidFill>
              </a:rPr>
              <a:t>Strateji Geliştirme Daire Başkanlığının görevi stratejik planı hazırlamak değil, plan çalışmalarını koordine etmektir. </a:t>
            </a:r>
          </a:p>
          <a:p>
            <a:pPr marL="342900" indent="-342900">
              <a:buFont typeface="Arial" pitchFamily="34" charset="0"/>
              <a:buChar char="•"/>
            </a:pPr>
            <a:r>
              <a:rPr lang="tr-TR" sz="2000" dirty="0">
                <a:solidFill>
                  <a:prstClr val="black"/>
                </a:solidFill>
              </a:rPr>
              <a:t>Stratejik planlama çalışmalarında; toplantıların organizasyonu, üniversite içi ve dışı iletişimin sağlanması ve belge yönetimi gibi destek hizmetleri Strateji Geliştirme Daire Başkanlığı tarafından gerçekleştirilir. Bu süreçteki her türlü resmi yazışma Strateji Geliştirme Daire Başkanlığı aracılığıyla yapılır.</a:t>
            </a:r>
          </a:p>
          <a:p>
            <a:r>
              <a:rPr lang="tr-TR" sz="2000" dirty="0">
                <a:solidFill>
                  <a:prstClr val="black"/>
                </a:solidFill>
              </a:rPr>
              <a:t> </a:t>
            </a:r>
          </a:p>
          <a:p>
            <a:pPr marL="342900" indent="-342900">
              <a:buFont typeface="Arial" pitchFamily="34" charset="0"/>
              <a:buChar char="•"/>
            </a:pPr>
            <a:r>
              <a:rPr lang="tr-TR" sz="2000" dirty="0">
                <a:solidFill>
                  <a:prstClr val="black"/>
                </a:solidFill>
              </a:rPr>
              <a:t>Strateji Geliştirme Daire Başkanlığının plan hazırlama, uygulama ile izleme ve değerlendirme süreçlerindeki tecrübesini gerekli durumlarda Geliştirme Kuruluna, Stratejik Planlama Ekibine ve harcama birimlerine aktarması gerekir. </a:t>
            </a:r>
          </a:p>
          <a:p>
            <a:pPr marL="342900" indent="-342900">
              <a:buFont typeface="Arial" pitchFamily="34" charset="0"/>
              <a:buChar char="•"/>
            </a:pPr>
            <a:r>
              <a:rPr lang="tr-TR" sz="2000" dirty="0">
                <a:solidFill>
                  <a:prstClr val="black"/>
                </a:solidFill>
              </a:rPr>
              <a:t>Strateji Geliştirme Daire Başkanlığı, özellikle stratejik planın bütünselliğinin sağlanması ve bu süreçte ortak bir dilin oluşması açısından önemli rol üstlenmektedir.</a:t>
            </a:r>
          </a:p>
          <a:p>
            <a:endParaRPr lang="tr-TR" sz="2000" dirty="0">
              <a:solidFill>
                <a:prstClr val="black"/>
              </a:solidFill>
            </a:endParaRPr>
          </a:p>
        </p:txBody>
      </p:sp>
      <p:sp>
        <p:nvSpPr>
          <p:cNvPr id="3" name="Metin kutusu 2"/>
          <p:cNvSpPr txBox="1"/>
          <p:nvPr/>
        </p:nvSpPr>
        <p:spPr>
          <a:xfrm>
            <a:off x="679090" y="299915"/>
            <a:ext cx="7776864" cy="954107"/>
          </a:xfrm>
          <a:prstGeom prst="rect">
            <a:avLst/>
          </a:prstGeom>
          <a:noFill/>
        </p:spPr>
        <p:txBody>
          <a:bodyPr wrap="square" rtlCol="0">
            <a:spAutoFit/>
          </a:bodyPr>
          <a:lstStyle/>
          <a:p>
            <a:pPr algn="ctr"/>
            <a:r>
              <a:rPr lang="tr-TR" sz="2800" b="1" dirty="0">
                <a:solidFill>
                  <a:prstClr val="black"/>
                </a:solidFill>
              </a:rPr>
              <a:t>STRATEJİ GELİŞTİRME DAİRE BAŞKANLIĞI</a:t>
            </a:r>
          </a:p>
        </p:txBody>
      </p:sp>
    </p:spTree>
    <p:extLst>
      <p:ext uri="{BB962C8B-B14F-4D97-AF65-F5344CB8AC3E}">
        <p14:creationId xmlns:p14="http://schemas.microsoft.com/office/powerpoint/2010/main" val="120068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22923" y="980728"/>
            <a:ext cx="6989254" cy="3785652"/>
          </a:xfrm>
          <a:prstGeom prst="rect">
            <a:avLst/>
          </a:prstGeom>
          <a:noFill/>
        </p:spPr>
        <p:txBody>
          <a:bodyPr wrap="square" rtlCol="0">
            <a:spAutoFit/>
          </a:bodyPr>
          <a:lstStyle/>
          <a:p>
            <a:r>
              <a:rPr lang="tr-TR" sz="2000" dirty="0">
                <a:solidFill>
                  <a:prstClr val="black"/>
                </a:solidFill>
              </a:rPr>
              <a:t> </a:t>
            </a:r>
            <a:r>
              <a:rPr lang="tr-TR" sz="2000" b="1" dirty="0">
                <a:solidFill>
                  <a:srgbClr val="C00000"/>
                </a:solidFill>
              </a:rPr>
              <a:t>Stratejik planlama ekibi rektör yardımcısı başkanlığında, Strateji Geliştirme Daire Başkanlığının koordinasyonunda, harcama birimlerinin temsilcilerinden oluşur.</a:t>
            </a:r>
          </a:p>
          <a:p>
            <a:r>
              <a:rPr lang="tr-TR" sz="2000" dirty="0">
                <a:solidFill>
                  <a:srgbClr val="C00000"/>
                </a:solidFill>
              </a:rPr>
              <a:t> </a:t>
            </a:r>
          </a:p>
          <a:p>
            <a:r>
              <a:rPr lang="tr-TR" sz="2000" b="1" dirty="0">
                <a:solidFill>
                  <a:srgbClr val="C00000"/>
                </a:solidFill>
              </a:rPr>
              <a:t>Ekip,</a:t>
            </a:r>
            <a:r>
              <a:rPr lang="tr-TR" sz="2000" dirty="0">
                <a:solidFill>
                  <a:prstClr val="black"/>
                </a:solidFill>
              </a:rPr>
              <a:t> </a:t>
            </a:r>
          </a:p>
          <a:p>
            <a:pPr marL="342900" indent="-342900">
              <a:buFont typeface="Arial" pitchFamily="34" charset="0"/>
              <a:buChar char="•"/>
            </a:pPr>
            <a:r>
              <a:rPr lang="tr-TR" sz="2000" dirty="0">
                <a:solidFill>
                  <a:prstClr val="black"/>
                </a:solidFill>
              </a:rPr>
              <a:t>stratejik planlama sürecinin hazırlık programına uygun olarak yürütülmesi, </a:t>
            </a:r>
          </a:p>
          <a:p>
            <a:pPr marL="342900" indent="-342900">
              <a:buFont typeface="Arial" pitchFamily="34" charset="0"/>
              <a:buChar char="•"/>
            </a:pPr>
            <a:r>
              <a:rPr lang="tr-TR" sz="2000" dirty="0">
                <a:solidFill>
                  <a:prstClr val="black"/>
                </a:solidFill>
              </a:rPr>
              <a:t>gerekli faaliyetlerin koordine edilmesi ve </a:t>
            </a:r>
          </a:p>
          <a:p>
            <a:pPr marL="342900" indent="-342900">
              <a:buFont typeface="Arial" pitchFamily="34" charset="0"/>
              <a:buChar char="•"/>
            </a:pPr>
            <a:r>
              <a:rPr lang="tr-TR" sz="2000" dirty="0">
                <a:solidFill>
                  <a:prstClr val="black"/>
                </a:solidFill>
              </a:rPr>
              <a:t>Geliştirme kurulunun uygun görüşüne ve üst yöneticinin onayına sunulacak belgelerin hazırlanmasından sorumludur. </a:t>
            </a:r>
          </a:p>
          <a:p>
            <a:endParaRPr lang="tr-TR" sz="2000" dirty="0">
              <a:solidFill>
                <a:prstClr val="black"/>
              </a:solidFill>
            </a:endParaRPr>
          </a:p>
          <a:p>
            <a:r>
              <a:rPr lang="tr-TR" sz="2000" dirty="0">
                <a:solidFill>
                  <a:prstClr val="black"/>
                </a:solidFill>
              </a:rPr>
              <a:t> </a:t>
            </a:r>
          </a:p>
        </p:txBody>
      </p:sp>
      <p:sp>
        <p:nvSpPr>
          <p:cNvPr id="3" name="Metin kutusu 2"/>
          <p:cNvSpPr txBox="1"/>
          <p:nvPr/>
        </p:nvSpPr>
        <p:spPr>
          <a:xfrm>
            <a:off x="629118" y="457508"/>
            <a:ext cx="7776864" cy="523220"/>
          </a:xfrm>
          <a:prstGeom prst="rect">
            <a:avLst/>
          </a:prstGeom>
          <a:noFill/>
        </p:spPr>
        <p:txBody>
          <a:bodyPr wrap="square" rtlCol="0">
            <a:spAutoFit/>
          </a:bodyPr>
          <a:lstStyle/>
          <a:p>
            <a:pPr algn="ctr"/>
            <a:r>
              <a:rPr lang="tr-TR" sz="2800" b="1" dirty="0">
                <a:solidFill>
                  <a:prstClr val="black"/>
                </a:solidFill>
              </a:rPr>
              <a:t>STRATEJİK PLANLAMA EKİBİ</a:t>
            </a:r>
          </a:p>
        </p:txBody>
      </p:sp>
    </p:spTree>
    <p:extLst>
      <p:ext uri="{BB962C8B-B14F-4D97-AF65-F5344CB8AC3E}">
        <p14:creationId xmlns:p14="http://schemas.microsoft.com/office/powerpoint/2010/main" val="386128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422984"/>
            <a:ext cx="7704856" cy="600164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tr-TR" sz="2400" b="1" dirty="0">
                <a:solidFill>
                  <a:srgbClr val="C00000"/>
                </a:solidFill>
              </a:rPr>
              <a:t>Hazırlık programında;</a:t>
            </a:r>
          </a:p>
          <a:p>
            <a:pPr marL="342900" indent="-342900">
              <a:buFont typeface="Arial" pitchFamily="34" charset="0"/>
              <a:buChar char="•"/>
            </a:pPr>
            <a:r>
              <a:rPr lang="tr-TR" sz="2400" dirty="0"/>
              <a:t> stratejik planlama sürecinin aşamalarına ilişkin başlangıç ve bitiş tarihleri ile stratejik planlama sürecine dâhil olacak kişiler ve görevlerine yer verilir.</a:t>
            </a:r>
          </a:p>
          <a:p>
            <a:r>
              <a:rPr lang="tr-TR" sz="2400" dirty="0"/>
              <a:t> </a:t>
            </a:r>
          </a:p>
          <a:p>
            <a:r>
              <a:rPr lang="tr-TR" sz="2400" b="1" dirty="0">
                <a:solidFill>
                  <a:srgbClr val="C00000"/>
                </a:solidFill>
              </a:rPr>
              <a:t>Hazırlık programı,</a:t>
            </a:r>
          </a:p>
          <a:p>
            <a:pPr marL="342900" indent="-342900">
              <a:buFont typeface="Arial" pitchFamily="34" charset="0"/>
              <a:buChar char="•"/>
            </a:pPr>
            <a:r>
              <a:rPr lang="tr-TR" sz="2400" dirty="0" smtClean="0"/>
              <a:t>Planlama </a:t>
            </a:r>
            <a:r>
              <a:rPr lang="tr-TR" sz="2400" dirty="0"/>
              <a:t>e</a:t>
            </a:r>
            <a:r>
              <a:rPr lang="tr-TR" sz="2400" dirty="0" smtClean="0"/>
              <a:t>kibi tarafından oluşturulan hazırlık programı Strateji Geliştirme Daire Başkanlığınca </a:t>
            </a:r>
            <a:r>
              <a:rPr lang="tr-TR" sz="2400" dirty="0"/>
              <a:t>Geliştirme Kurulunun görüşüne sunulur.</a:t>
            </a:r>
          </a:p>
          <a:p>
            <a:pPr marL="342900" indent="-342900">
              <a:buFont typeface="Arial" pitchFamily="34" charset="0"/>
              <a:buChar char="•"/>
            </a:pPr>
            <a:r>
              <a:rPr lang="tr-TR" sz="2400" dirty="0"/>
              <a:t> Geliştirme kurulunun görüşleri sonrasında hazırlık programına son şekli verilir. ,</a:t>
            </a:r>
          </a:p>
          <a:p>
            <a:pPr marL="342900" indent="-342900">
              <a:buFont typeface="Arial" pitchFamily="34" charset="0"/>
              <a:buChar char="•"/>
            </a:pPr>
            <a:r>
              <a:rPr lang="tr-TR" sz="2400" dirty="0"/>
              <a:t>Hazırlık programı, stratejik planlama ekip üyelerinin isimlerine ilişkin bilgiler ile tüm birimlerin çalışmalara azami katılım ve desteklerinin sağlanmasına ilişkin hususların da yer aldığı (Genelge 2) Rektör tarafından yayımlanır.</a:t>
            </a:r>
            <a:endParaRPr lang="tr-TR" sz="2200" b="1" dirty="0">
              <a:solidFill>
                <a:srgbClr val="C00000"/>
              </a:solidFill>
            </a:endParaRPr>
          </a:p>
        </p:txBody>
      </p:sp>
      <p:sp>
        <p:nvSpPr>
          <p:cNvPr id="6" name="Metin kutusu 5"/>
          <p:cNvSpPr txBox="1"/>
          <p:nvPr/>
        </p:nvSpPr>
        <p:spPr>
          <a:xfrm>
            <a:off x="2627784" y="-38681"/>
            <a:ext cx="4392488" cy="461665"/>
          </a:xfrm>
          <a:prstGeom prst="rect">
            <a:avLst/>
          </a:prstGeom>
          <a:noFill/>
        </p:spPr>
        <p:txBody>
          <a:bodyPr wrap="square" rtlCol="0">
            <a:spAutoFit/>
          </a:bodyPr>
          <a:lstStyle/>
          <a:p>
            <a:pPr algn="ctr"/>
            <a:r>
              <a:rPr lang="tr-TR" sz="2400" b="1" dirty="0">
                <a:solidFill>
                  <a:prstClr val="black"/>
                </a:solidFill>
              </a:rPr>
              <a:t>HAZIRLIK PROGRAMI</a:t>
            </a:r>
          </a:p>
        </p:txBody>
      </p:sp>
    </p:spTree>
    <p:extLst>
      <p:ext uri="{BB962C8B-B14F-4D97-AF65-F5344CB8AC3E}">
        <p14:creationId xmlns:p14="http://schemas.microsoft.com/office/powerpoint/2010/main" val="644481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36739"/>
            <a:ext cx="7031136" cy="439446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t>II. DURUM ANALİZİ</a:t>
            </a:r>
          </a:p>
        </p:txBody>
      </p:sp>
    </p:spTree>
    <p:extLst>
      <p:ext uri="{BB962C8B-B14F-4D97-AF65-F5344CB8AC3E}">
        <p14:creationId xmlns:p14="http://schemas.microsoft.com/office/powerpoint/2010/main" val="3903871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 DURUM ANALİZİ</a:t>
            </a:r>
          </a:p>
        </p:txBody>
      </p:sp>
      <p:sp>
        <p:nvSpPr>
          <p:cNvPr id="2" name="Metin kutusu 1"/>
          <p:cNvSpPr txBox="1"/>
          <p:nvPr/>
        </p:nvSpPr>
        <p:spPr>
          <a:xfrm>
            <a:off x="611560" y="1124744"/>
            <a:ext cx="8028384" cy="923330"/>
          </a:xfrm>
          <a:prstGeom prst="rect">
            <a:avLst/>
          </a:prstGeom>
          <a:noFill/>
        </p:spPr>
        <p:txBody>
          <a:bodyPr wrap="square" rtlCol="0">
            <a:spAutoFit/>
          </a:bodyPr>
          <a:lstStyle/>
          <a:p>
            <a:r>
              <a:rPr lang="tr-TR" dirty="0"/>
              <a:t>Stratejik planlama sürecinin ilk adımı olan durum analizinde </a:t>
            </a:r>
            <a:r>
              <a:rPr lang="tr-TR" b="1" i="1" dirty="0">
                <a:solidFill>
                  <a:srgbClr val="FF0000"/>
                </a:solidFill>
              </a:rPr>
              <a:t>“neredeyiz” </a:t>
            </a:r>
            <a:r>
              <a:rPr lang="tr-TR" dirty="0"/>
              <a:t>sorusunun cevabı verilir. </a:t>
            </a:r>
          </a:p>
          <a:p>
            <a:endParaRPr lang="tr-TR" dirty="0"/>
          </a:p>
        </p:txBody>
      </p:sp>
      <p:sp>
        <p:nvSpPr>
          <p:cNvPr id="8" name="Yuvarlatılmış Dikdörtgen 7"/>
          <p:cNvSpPr/>
          <p:nvPr/>
        </p:nvSpPr>
        <p:spPr>
          <a:xfrm>
            <a:off x="869300" y="1772816"/>
            <a:ext cx="7344816" cy="2304256"/>
          </a:xfrm>
          <a:prstGeom prst="roundRect">
            <a:avLst/>
          </a:prstGeom>
          <a:solidFill>
            <a:schemeClr val="tx2">
              <a:lumMod val="10000"/>
              <a:lumOff val="9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tr-TR" dirty="0">
                <a:solidFill>
                  <a:schemeClr val="tx1"/>
                </a:solidFill>
              </a:rPr>
              <a:t>Üniversitenin geleceğe yönelik amaç, hedef ve stratejiler geliştirebilmesi için, geçmişte neleri başardığı, hangi alanlarda hedeflerine ulaşamadığı ve bunun nedenleri, </a:t>
            </a:r>
          </a:p>
          <a:p>
            <a:pPr marL="285750" indent="-285750">
              <a:buFont typeface="Arial" pitchFamily="34" charset="0"/>
              <a:buChar char="•"/>
            </a:pPr>
            <a:r>
              <a:rPr lang="tr-TR" dirty="0">
                <a:solidFill>
                  <a:schemeClr val="tx1"/>
                </a:solidFill>
              </a:rPr>
              <a:t>mevcut durumda hangi kaynaklara sahip olduğu, </a:t>
            </a:r>
          </a:p>
          <a:p>
            <a:pPr marL="285750" indent="-285750">
              <a:buFont typeface="Arial" pitchFamily="34" charset="0"/>
              <a:buChar char="•"/>
            </a:pPr>
            <a:r>
              <a:rPr lang="tr-TR" dirty="0">
                <a:solidFill>
                  <a:schemeClr val="tx1"/>
                </a:solidFill>
              </a:rPr>
              <a:t>hangi yönlerinin gelişmeye açık olduğunun ve </a:t>
            </a:r>
          </a:p>
          <a:p>
            <a:pPr marL="285750" indent="-285750">
              <a:buFont typeface="Arial" pitchFamily="34" charset="0"/>
              <a:buChar char="•"/>
            </a:pPr>
            <a:r>
              <a:rPr lang="tr-TR" dirty="0">
                <a:solidFill>
                  <a:schemeClr val="tx1"/>
                </a:solidFill>
              </a:rPr>
              <a:t>üniversitenin kontrolü dışındaki olumlu ya da olumsuz gelişmelerin değerlendirilmesi gerekir. </a:t>
            </a:r>
          </a:p>
        </p:txBody>
      </p:sp>
      <p:sp>
        <p:nvSpPr>
          <p:cNvPr id="10" name="Metin kutusu 9"/>
          <p:cNvSpPr txBox="1"/>
          <p:nvPr/>
        </p:nvSpPr>
        <p:spPr>
          <a:xfrm>
            <a:off x="632807" y="4221088"/>
            <a:ext cx="8028384" cy="2308324"/>
          </a:xfrm>
          <a:prstGeom prst="rect">
            <a:avLst/>
          </a:prstGeom>
          <a:noFill/>
        </p:spPr>
        <p:txBody>
          <a:bodyPr wrap="square" rtlCol="0">
            <a:spAutoFit/>
          </a:bodyPr>
          <a:lstStyle/>
          <a:p>
            <a:endParaRPr lang="tr-TR" dirty="0"/>
          </a:p>
          <a:p>
            <a:r>
              <a:rPr lang="tr-TR" dirty="0"/>
              <a:t>Dolayısıyla bu analiz, üniversitenin kendisini ve çevresini daha iyi tanımasına yardımcı olarak </a:t>
            </a:r>
            <a:r>
              <a:rPr lang="tr-TR" b="1" dirty="0">
                <a:solidFill>
                  <a:srgbClr val="C00000"/>
                </a:solidFill>
              </a:rPr>
              <a:t>stratejik planlamanın diğer aşamaları için güçlü bir temel oluşturur.</a:t>
            </a:r>
          </a:p>
          <a:p>
            <a:r>
              <a:rPr lang="tr-TR" dirty="0"/>
              <a:t>Durum analizi; üniversitenin misyonuyla uyumlu faaliyet gösterip göstermediğini ortaya koyarak vizyona ulaşmak için gerekli ihtiyaçların tespitine ve bu doğrultuda amaç ve hedeflerin belirlenmesine aracı olur.</a:t>
            </a:r>
          </a:p>
          <a:p>
            <a:endParaRPr lang="tr-TR" dirty="0"/>
          </a:p>
        </p:txBody>
      </p:sp>
    </p:spTree>
    <p:extLst>
      <p:ext uri="{BB962C8B-B14F-4D97-AF65-F5344CB8AC3E}">
        <p14:creationId xmlns:p14="http://schemas.microsoft.com/office/powerpoint/2010/main" val="1757073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2"/>
          <p:cNvSpPr>
            <a:spLocks noGrp="1"/>
          </p:cNvSpPr>
          <p:nvPr/>
        </p:nvSpPr>
        <p:spPr>
          <a:xfrm>
            <a:off x="439072" y="2780928"/>
            <a:ext cx="8509907" cy="3800476"/>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lvl="0" indent="-457200" algn="l">
              <a:buFont typeface="Arial" pitchFamily="34" charset="0"/>
              <a:buChar char="•"/>
            </a:pPr>
            <a:r>
              <a:rPr lang="tr-TR" sz="2000" b="1" i="1" dirty="0">
                <a:solidFill>
                  <a:schemeClr val="tx1"/>
                </a:solidFill>
                <a:cs typeface="Times New Roman" pitchFamily="18" charset="0"/>
              </a:rPr>
              <a:t>Kurumsal tarihçe</a:t>
            </a:r>
          </a:p>
          <a:p>
            <a:pPr marL="457200" lvl="0" indent="-457200" algn="l">
              <a:buFont typeface="Arial" pitchFamily="34" charset="0"/>
              <a:buChar char="•"/>
            </a:pPr>
            <a:r>
              <a:rPr lang="tr-TR" sz="2000" b="1" i="1" dirty="0">
                <a:solidFill>
                  <a:schemeClr val="tx1"/>
                </a:solidFill>
                <a:cs typeface="Times New Roman" pitchFamily="18" charset="0"/>
              </a:rPr>
              <a:t>Uygulanmakta olan stratejik planın değerlendirilmesi</a:t>
            </a:r>
          </a:p>
          <a:p>
            <a:pPr marL="457200" lvl="0" indent="-457200" algn="l">
              <a:buFont typeface="Arial" pitchFamily="34" charset="0"/>
              <a:buChar char="•"/>
            </a:pPr>
            <a:r>
              <a:rPr lang="tr-TR" sz="2000" b="1" i="1" dirty="0">
                <a:solidFill>
                  <a:schemeClr val="tx1"/>
                </a:solidFill>
                <a:cs typeface="Times New Roman" pitchFamily="18" charset="0"/>
              </a:rPr>
              <a:t>Mevzuat analizi</a:t>
            </a:r>
          </a:p>
          <a:p>
            <a:pPr marL="457200" lvl="0" indent="-457200" algn="l">
              <a:buFont typeface="Arial" pitchFamily="34" charset="0"/>
              <a:buChar char="•"/>
            </a:pPr>
            <a:r>
              <a:rPr lang="tr-TR" sz="2000" b="1" i="1" dirty="0">
                <a:solidFill>
                  <a:schemeClr val="tx1"/>
                </a:solidFill>
                <a:cs typeface="Times New Roman" pitchFamily="18" charset="0"/>
              </a:rPr>
              <a:t>Üst politika belgelerinin analizi</a:t>
            </a:r>
          </a:p>
          <a:p>
            <a:pPr marL="457200" lvl="0" indent="-457200" algn="l">
              <a:buFont typeface="Arial" pitchFamily="34" charset="0"/>
              <a:buChar char="•"/>
            </a:pPr>
            <a:r>
              <a:rPr lang="tr-TR" sz="2000" b="1" i="1" dirty="0">
                <a:solidFill>
                  <a:schemeClr val="tx1"/>
                </a:solidFill>
                <a:cs typeface="Times New Roman" pitchFamily="18" charset="0"/>
              </a:rPr>
              <a:t>Faaliyet alanları ile ürün ve hizmetlerin belirlenmesi</a:t>
            </a:r>
          </a:p>
          <a:p>
            <a:pPr marL="457200" lvl="0" indent="-457200" algn="l">
              <a:buFont typeface="Arial" pitchFamily="34" charset="0"/>
              <a:buChar char="•"/>
            </a:pPr>
            <a:r>
              <a:rPr lang="tr-TR" sz="2000" b="1" i="1" dirty="0">
                <a:solidFill>
                  <a:schemeClr val="tx1"/>
                </a:solidFill>
                <a:cs typeface="Times New Roman" pitchFamily="18" charset="0"/>
              </a:rPr>
              <a:t>Paydaş analizi</a:t>
            </a:r>
          </a:p>
          <a:p>
            <a:pPr marL="457200" lvl="0" indent="-457200" algn="l">
              <a:buFont typeface="Arial" pitchFamily="34" charset="0"/>
              <a:buChar char="•"/>
            </a:pPr>
            <a:r>
              <a:rPr lang="tr-TR" sz="2000" b="1" i="1" dirty="0">
                <a:solidFill>
                  <a:schemeClr val="tx1"/>
                </a:solidFill>
                <a:cs typeface="Times New Roman" pitchFamily="18" charset="0"/>
              </a:rPr>
              <a:t>Kuruluş içi analiz</a:t>
            </a:r>
          </a:p>
          <a:p>
            <a:pPr marL="457200" lvl="0" indent="-457200" algn="l">
              <a:buFont typeface="Arial" pitchFamily="34" charset="0"/>
              <a:buChar char="•"/>
            </a:pPr>
            <a:r>
              <a:rPr lang="tr-TR" sz="2000" b="1" i="1" dirty="0">
                <a:solidFill>
                  <a:schemeClr val="tx1"/>
                </a:solidFill>
                <a:cs typeface="Times New Roman" pitchFamily="18" charset="0"/>
              </a:rPr>
              <a:t>Akademik faaliyetler analizi</a:t>
            </a:r>
          </a:p>
          <a:p>
            <a:pPr marL="457200" lvl="0" indent="-457200" algn="l">
              <a:buFont typeface="Arial" pitchFamily="34" charset="0"/>
              <a:buChar char="•"/>
            </a:pPr>
            <a:r>
              <a:rPr lang="tr-TR" sz="2000" b="1" i="1" dirty="0">
                <a:solidFill>
                  <a:schemeClr val="tx1"/>
                </a:solidFill>
                <a:cs typeface="Times New Roman" pitchFamily="18" charset="0"/>
              </a:rPr>
              <a:t>Yükseköğretim sektörü analizi</a:t>
            </a:r>
          </a:p>
          <a:p>
            <a:pPr marL="457200" lvl="0" indent="-457200" algn="l">
              <a:buFont typeface="Arial" pitchFamily="34" charset="0"/>
              <a:buChar char="•"/>
            </a:pPr>
            <a:r>
              <a:rPr lang="tr-TR" sz="2000" b="1" i="1" dirty="0">
                <a:solidFill>
                  <a:schemeClr val="tx1"/>
                </a:solidFill>
                <a:cs typeface="Times New Roman" pitchFamily="18" charset="0"/>
              </a:rPr>
              <a:t>GZFT analizi </a:t>
            </a:r>
          </a:p>
          <a:p>
            <a:pPr marL="457200" lvl="0" indent="-457200" algn="l">
              <a:buFont typeface="Arial" pitchFamily="34" charset="0"/>
              <a:buChar char="•"/>
            </a:pPr>
            <a:endParaRPr lang="tr-TR" sz="2000" b="1" i="1" dirty="0">
              <a:solidFill>
                <a:schemeClr val="tx1"/>
              </a:solidFill>
              <a:cs typeface="Times New Roman" pitchFamily="18" charset="0"/>
            </a:endParaRPr>
          </a:p>
        </p:txBody>
      </p:sp>
      <p:sp>
        <p:nvSpPr>
          <p:cNvPr id="3" name="Metin kutusu 2"/>
          <p:cNvSpPr txBox="1"/>
          <p:nvPr/>
        </p:nvSpPr>
        <p:spPr>
          <a:xfrm>
            <a:off x="395536" y="1176507"/>
            <a:ext cx="7200800" cy="646331"/>
          </a:xfrm>
          <a:prstGeom prst="rect">
            <a:avLst/>
          </a:prstGeom>
          <a:noFill/>
        </p:spPr>
        <p:txBody>
          <a:bodyPr wrap="square" rtlCol="0">
            <a:spAutoFit/>
          </a:bodyPr>
          <a:lstStyle/>
          <a:p>
            <a:r>
              <a:rPr lang="tr-TR" dirty="0"/>
              <a:t>Durum analizinde aşağıdaki hususlarla ilgili analiz ve değerlendirmeler yapılır:</a:t>
            </a:r>
          </a:p>
        </p:txBody>
      </p:sp>
      <p:sp>
        <p:nvSpPr>
          <p:cNvPr id="4" name="Aşağı Ok 3"/>
          <p:cNvSpPr/>
          <p:nvPr/>
        </p:nvSpPr>
        <p:spPr>
          <a:xfrm>
            <a:off x="4479993" y="1558533"/>
            <a:ext cx="792088" cy="1222395"/>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p:cNvSpPr txBox="1"/>
          <p:nvPr/>
        </p:nvSpPr>
        <p:spPr>
          <a:xfrm>
            <a:off x="1671681" y="332656"/>
            <a:ext cx="6408712" cy="646331"/>
          </a:xfrm>
          <a:prstGeom prst="rect">
            <a:avLst/>
          </a:prstGeom>
          <a:noFill/>
        </p:spPr>
        <p:txBody>
          <a:bodyPr wrap="square" rtlCol="0">
            <a:spAutoFit/>
          </a:bodyPr>
          <a:lstStyle/>
          <a:p>
            <a:pPr algn="ctr"/>
            <a:r>
              <a:rPr lang="tr-TR" sz="3600" b="1" dirty="0">
                <a:solidFill>
                  <a:prstClr val="black"/>
                </a:solidFill>
              </a:rPr>
              <a:t>II. DURUM ANALİZİ</a:t>
            </a:r>
          </a:p>
        </p:txBody>
      </p:sp>
      <p:pic>
        <p:nvPicPr>
          <p:cNvPr id="2050" name="Picture 2" descr="durum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9969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72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811828999"/>
              </p:ext>
            </p:extLst>
          </p:nvPr>
        </p:nvGraphicFramePr>
        <p:xfrm>
          <a:off x="683568" y="908720"/>
          <a:ext cx="77768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1547664" y="404664"/>
            <a:ext cx="6408712" cy="461665"/>
          </a:xfrm>
          <a:prstGeom prst="rect">
            <a:avLst/>
          </a:prstGeom>
          <a:noFill/>
        </p:spPr>
        <p:txBody>
          <a:bodyPr wrap="square" rtlCol="0">
            <a:spAutoFit/>
          </a:bodyPr>
          <a:lstStyle/>
          <a:p>
            <a:pPr algn="ctr"/>
            <a:r>
              <a:rPr lang="tr-TR" sz="2400" b="1" dirty="0">
                <a:solidFill>
                  <a:prstClr val="black"/>
                </a:solidFill>
              </a:rPr>
              <a:t>KURUMSAL TARİHÇE</a:t>
            </a:r>
          </a:p>
        </p:txBody>
      </p:sp>
    </p:spTree>
    <p:extLst>
      <p:ext uri="{BB962C8B-B14F-4D97-AF65-F5344CB8AC3E}">
        <p14:creationId xmlns:p14="http://schemas.microsoft.com/office/powerpoint/2010/main" val="3355893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lvl="0" algn="ctr"/>
            <a:r>
              <a:rPr lang="tr-TR" sz="2400" b="1" dirty="0"/>
              <a:t>UYGULANMAKTA OLAN STRATEJİK PLANIN DEĞERLENDİRİLMESİ</a:t>
            </a:r>
            <a:endParaRPr lang="tr-TR" sz="2400" dirty="0"/>
          </a:p>
        </p:txBody>
      </p:sp>
      <p:graphicFrame>
        <p:nvGraphicFramePr>
          <p:cNvPr id="4" name="Diyagram 3"/>
          <p:cNvGraphicFramePr/>
          <p:nvPr>
            <p:extLst>
              <p:ext uri="{D42A27DB-BD31-4B8C-83A1-F6EECF244321}">
                <p14:modId xmlns:p14="http://schemas.microsoft.com/office/powerpoint/2010/main" val="3613399705"/>
              </p:ext>
            </p:extLst>
          </p:nvPr>
        </p:nvGraphicFramePr>
        <p:xfrm>
          <a:off x="251520" y="1274606"/>
          <a:ext cx="8244916" cy="4218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94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algn="ctr"/>
            <a:r>
              <a:rPr lang="tr-TR" sz="2400" b="1" dirty="0">
                <a:solidFill>
                  <a:prstClr val="black"/>
                </a:solidFill>
              </a:rPr>
              <a:t>UYGULANMAKTA OLAN STRATEJİK PLANIN DEĞERLENDİRİLMESİ</a:t>
            </a:r>
            <a:endParaRPr lang="tr-TR" sz="2400" dirty="0">
              <a:solidFill>
                <a:prstClr val="black"/>
              </a:solidFill>
            </a:endParaRPr>
          </a:p>
        </p:txBody>
      </p:sp>
      <p:sp>
        <p:nvSpPr>
          <p:cNvPr id="4" name="Rectangle 19"/>
          <p:cNvSpPr>
            <a:spLocks noChangeArrowheads="1"/>
          </p:cNvSpPr>
          <p:nvPr/>
        </p:nvSpPr>
        <p:spPr bwMode="gray">
          <a:xfrm>
            <a:off x="107504" y="1612794"/>
            <a:ext cx="8640960" cy="759809"/>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algn="ctr"/>
            <a:r>
              <a:rPr lang="tr-TR" sz="2000" b="1" i="1" dirty="0">
                <a:solidFill>
                  <a:schemeClr val="accent1"/>
                </a:solidFill>
              </a:rPr>
              <a:t>Uygulanmakta olan stratejik planın değerlendirilmesi sonucu, hedef ve performans göstergelerinde hedeflenen sonuçlara ulaşılması durumunda;</a:t>
            </a:r>
          </a:p>
        </p:txBody>
      </p:sp>
      <p:sp>
        <p:nvSpPr>
          <p:cNvPr id="6" name="Rectangle 5"/>
          <p:cNvSpPr>
            <a:spLocks noChangeArrowheads="1"/>
          </p:cNvSpPr>
          <p:nvPr/>
        </p:nvSpPr>
        <p:spPr bwMode="gray">
          <a:xfrm>
            <a:off x="107504" y="2372603"/>
            <a:ext cx="8640960" cy="3216637"/>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buFont typeface="Arial" pitchFamily="34" charset="0"/>
              <a:buChar char="•"/>
            </a:pPr>
            <a:r>
              <a:rPr lang="tr-TR" sz="2400" dirty="0"/>
              <a:t>Mevcut çevre şartları, riskler ve üst politika belgelerinden gelen sorumluluklar dikkate alındığında söz konusu hedeflerin yeni planda yer alıp almaması hususu değerlendirilir.</a:t>
            </a:r>
          </a:p>
          <a:p>
            <a:r>
              <a:rPr lang="tr-TR" sz="2400" baseline="30000" dirty="0"/>
              <a:t> </a:t>
            </a:r>
            <a:endParaRPr lang="tr-TR" sz="2400" dirty="0"/>
          </a:p>
          <a:p>
            <a:pPr marL="342900" lvl="0" indent="-342900">
              <a:buFont typeface="Arial" pitchFamily="34" charset="0"/>
              <a:buChar char="•"/>
            </a:pPr>
            <a:r>
              <a:rPr lang="tr-TR" sz="2400" dirty="0"/>
              <a:t>Stratejik planda amacın farklı açılardan iyileştirilmesi ihtiyacı bulunması durumunda yeni hedef ve performans göstergeleri belirlenir.</a:t>
            </a:r>
          </a:p>
          <a:p>
            <a:endParaRPr lang="tr-TR" sz="2000" dirty="0">
              <a:solidFill>
                <a:prstClr val="black"/>
              </a:solidFill>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177087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a:t>Strateji Nedir?</a:t>
            </a:r>
          </a:p>
        </p:txBody>
      </p:sp>
      <p:sp>
        <p:nvSpPr>
          <p:cNvPr id="20483" name="Rectangle 3"/>
          <p:cNvSpPr>
            <a:spLocks noGrp="1" noChangeArrowheads="1"/>
          </p:cNvSpPr>
          <p:nvPr>
            <p:ph type="body" idx="1"/>
          </p:nvPr>
        </p:nvSpPr>
        <p:spPr/>
        <p:txBody>
          <a:bodyPr/>
          <a:lstStyle/>
          <a:p>
            <a:pPr>
              <a:lnSpc>
                <a:spcPct val="90000"/>
              </a:lnSpc>
            </a:pPr>
            <a:r>
              <a:rPr lang="tr-TR" sz="4400" b="0">
                <a:latin typeface="Century Gothic" pitchFamily="34" charset="0"/>
              </a:rPr>
              <a:t>Ulaşmaya değer bir </a:t>
            </a:r>
            <a:r>
              <a:rPr lang="tr-TR" sz="4400" b="0" u="sng">
                <a:latin typeface="Century Gothic" pitchFamily="34" charset="0"/>
              </a:rPr>
              <a:t>gelecek</a:t>
            </a:r>
            <a:r>
              <a:rPr lang="tr-TR" sz="4400" b="0">
                <a:latin typeface="Century Gothic" pitchFamily="34" charset="0"/>
              </a:rPr>
              <a:t> için </a:t>
            </a:r>
            <a:r>
              <a:rPr lang="tr-TR" sz="4400" b="0" u="sng">
                <a:latin typeface="Century Gothic" pitchFamily="34" charset="0"/>
              </a:rPr>
              <a:t>bugünden</a:t>
            </a:r>
            <a:r>
              <a:rPr lang="tr-TR" sz="4400" b="0">
                <a:latin typeface="Century Gothic" pitchFamily="34" charset="0"/>
              </a:rPr>
              <a:t> çalışmaktır.</a:t>
            </a:r>
          </a:p>
          <a:p>
            <a:pPr>
              <a:lnSpc>
                <a:spcPct val="90000"/>
              </a:lnSpc>
            </a:pPr>
            <a:endParaRPr lang="tr-TR" sz="4400" b="0">
              <a:latin typeface="Century Gothic" pitchFamily="34" charset="0"/>
            </a:endParaRPr>
          </a:p>
          <a:p>
            <a:pPr marL="342900" lvl="1" indent="-342900">
              <a:lnSpc>
                <a:spcPct val="90000"/>
              </a:lnSpc>
              <a:buFont typeface="Arial" pitchFamily="34" charset="0"/>
              <a:buChar char="•"/>
            </a:pPr>
            <a:r>
              <a:rPr lang="tr-TR" sz="4000" b="1" u="sng" kern="0">
                <a:solidFill>
                  <a:schemeClr val="tx2">
                    <a:lumMod val="60000"/>
                    <a:lumOff val="40000"/>
                  </a:schemeClr>
                </a:solidFill>
                <a:latin typeface="Century Gothic" pitchFamily="34" charset="0"/>
              </a:rPr>
              <a:t>Önceden belirlenen misyon, amaç ve hedeflere nasıl ulaşılacağının planlanması</a:t>
            </a:r>
            <a:r>
              <a:rPr lang="tr-TR" sz="4000" b="1" kern="0">
                <a:solidFill>
                  <a:schemeClr val="tx2">
                    <a:lumMod val="60000"/>
                    <a:lumOff val="40000"/>
                  </a:schemeClr>
                </a:solidFill>
                <a:latin typeface="Century Gothic" pitchFamily="34" charset="0"/>
              </a:rPr>
              <a:t>dır</a:t>
            </a:r>
            <a:r>
              <a:rPr lang="tr-TR" sz="4000" kern="0">
                <a:latin typeface="Century Gothic" pitchFamily="34" charset="0"/>
              </a:rPr>
              <a:t>.</a:t>
            </a:r>
          </a:p>
          <a:p>
            <a:pPr marL="0" indent="0">
              <a:lnSpc>
                <a:spcPct val="90000"/>
              </a:lnSpc>
              <a:buNone/>
            </a:pPr>
            <a:endParaRPr lang="tr-TR" sz="4400" b="0">
              <a:latin typeface="Century Gothic" pitchFamily="34" charset="0"/>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830997"/>
          </a:xfrm>
          <a:prstGeom prst="rect">
            <a:avLst/>
          </a:prstGeom>
          <a:noFill/>
        </p:spPr>
        <p:txBody>
          <a:bodyPr wrap="square" rtlCol="0">
            <a:spAutoFit/>
          </a:bodyPr>
          <a:lstStyle/>
          <a:p>
            <a:pPr algn="ctr"/>
            <a:r>
              <a:rPr lang="tr-TR" sz="2400" b="1" dirty="0">
                <a:solidFill>
                  <a:prstClr val="black"/>
                </a:solidFill>
              </a:rPr>
              <a:t>UYGULANMAKTA OLAN STRATEJİK PLANIN DEĞERLENDİRİLMESİ</a:t>
            </a:r>
            <a:endParaRPr lang="tr-TR" sz="2400" dirty="0">
              <a:solidFill>
                <a:prstClr val="black"/>
              </a:solidFill>
            </a:endParaRPr>
          </a:p>
        </p:txBody>
      </p:sp>
      <p:sp>
        <p:nvSpPr>
          <p:cNvPr id="4" name="Rectangle 19"/>
          <p:cNvSpPr>
            <a:spLocks noChangeArrowheads="1"/>
          </p:cNvSpPr>
          <p:nvPr/>
        </p:nvSpPr>
        <p:spPr bwMode="gray">
          <a:xfrm>
            <a:off x="107504" y="1484784"/>
            <a:ext cx="8640960" cy="887819"/>
          </a:xfrm>
          <a:prstGeom prst="rect">
            <a:avLst/>
          </a:prstGeom>
          <a:gradFill rotWithShape="1">
            <a:gsLst>
              <a:gs pos="0">
                <a:srgbClr val="FFFFFF"/>
              </a:gs>
              <a:gs pos="100000">
                <a:srgbClr val="C1C2C3"/>
              </a:gs>
            </a:gsLst>
            <a:lin ang="5400000" scaled="1"/>
          </a:gradFill>
          <a:ln w="127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0" rIns="0" bIns="0" anchor="ctr"/>
          <a:lstStyle/>
          <a:p>
            <a:pPr algn="ctr"/>
            <a:r>
              <a:rPr lang="tr-TR" sz="2000" b="1" i="1" dirty="0">
                <a:solidFill>
                  <a:schemeClr val="accent1"/>
                </a:solidFill>
              </a:rPr>
              <a:t>Uygulanmakta olan stratejik planın değerlendirilmesi sonucu, hedef ve performans göstergelerinde hedeflenen sonuçlara ulaşılamaması durumunda ise;</a:t>
            </a:r>
          </a:p>
        </p:txBody>
      </p:sp>
      <p:sp>
        <p:nvSpPr>
          <p:cNvPr id="6" name="Rectangle 5"/>
          <p:cNvSpPr>
            <a:spLocks noChangeArrowheads="1"/>
          </p:cNvSpPr>
          <p:nvPr/>
        </p:nvSpPr>
        <p:spPr bwMode="gray">
          <a:xfrm>
            <a:off x="107504" y="2372603"/>
            <a:ext cx="8640960" cy="3216637"/>
          </a:xfrm>
          <a:prstGeom prst="rect">
            <a:avLst/>
          </a:prstGeom>
          <a:solidFill>
            <a:schemeClr val="accent5">
              <a:lumMod val="20000"/>
              <a:lumOff val="80000"/>
            </a:schemeClr>
          </a:soli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80000" tIns="108000" rIns="144000" bIns="72000"/>
          <a:lstStyle/>
          <a:p>
            <a:pPr marL="342900" lvl="0" indent="-342900">
              <a:buFont typeface="Arial" pitchFamily="34" charset="0"/>
              <a:buChar char="•"/>
            </a:pPr>
            <a:r>
              <a:rPr lang="tr-TR" sz="2400" dirty="0"/>
              <a:t>Hedef ve performans göstergesinin ve değerinin doğru belirlenip belirlenmediğine ve</a:t>
            </a:r>
          </a:p>
          <a:p>
            <a:r>
              <a:rPr lang="tr-TR" sz="2400" baseline="30000" dirty="0"/>
              <a:t> </a:t>
            </a:r>
            <a:endParaRPr lang="tr-TR" sz="2400" dirty="0"/>
          </a:p>
          <a:p>
            <a:pPr marL="342900" lvl="0" indent="-342900">
              <a:buFont typeface="Arial" pitchFamily="34" charset="0"/>
              <a:buChar char="•"/>
            </a:pPr>
            <a:r>
              <a:rPr lang="tr-TR" sz="2400" dirty="0"/>
              <a:t>Mevcut çevre şartları ve riskler dikkate alındığında söz konusu hedeflerin yeni planda yer alıp almaması gerektiğine karar verilir.</a:t>
            </a:r>
          </a:p>
          <a:p>
            <a:endParaRPr lang="tr-TR" sz="2000" dirty="0">
              <a:solidFill>
                <a:prstClr val="black"/>
              </a:solidFill>
            </a:endParaRPr>
          </a:p>
          <a:p>
            <a:endParaRPr lang="tr-TR" sz="2000" dirty="0">
              <a:solidFill>
                <a:prstClr val="black"/>
              </a:solidFill>
            </a:endParaRPr>
          </a:p>
          <a:p>
            <a:pPr>
              <a:lnSpc>
                <a:spcPct val="95000"/>
              </a:lnSpc>
              <a:spcAft>
                <a:spcPct val="40000"/>
              </a:spcAft>
              <a:buClr>
                <a:srgbClr val="292929"/>
              </a:buClr>
            </a:pPr>
            <a:endParaRPr lang="tr-TR" sz="2000" noProof="1">
              <a:solidFill>
                <a:prstClr val="black"/>
              </a:solidFill>
              <a:cs typeface="Arial" charset="0"/>
            </a:endParaRPr>
          </a:p>
          <a:p>
            <a:pPr marL="190500" indent="-190500">
              <a:lnSpc>
                <a:spcPct val="95000"/>
              </a:lnSpc>
              <a:spcAft>
                <a:spcPct val="40000"/>
              </a:spcAft>
              <a:buClr>
                <a:srgbClr val="292929"/>
              </a:buClr>
              <a:buFont typeface="Wingdings" pitchFamily="2" charset="2"/>
              <a:buChar char="§"/>
            </a:pPr>
            <a:endParaRPr lang="tr-TR" sz="2000" noProof="1">
              <a:solidFill>
                <a:prstClr val="black"/>
              </a:solidFill>
              <a:cs typeface="Arial" charset="0"/>
            </a:endParaRPr>
          </a:p>
        </p:txBody>
      </p:sp>
    </p:spTree>
    <p:extLst>
      <p:ext uri="{BB962C8B-B14F-4D97-AF65-F5344CB8AC3E}">
        <p14:creationId xmlns:p14="http://schemas.microsoft.com/office/powerpoint/2010/main" val="423853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43608"/>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2" name="Metin kutusu 1"/>
          <p:cNvSpPr txBox="1"/>
          <p:nvPr/>
        </p:nvSpPr>
        <p:spPr>
          <a:xfrm>
            <a:off x="155575" y="1772816"/>
            <a:ext cx="6408712" cy="3170099"/>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Arial" pitchFamily="34" charset="0"/>
              <a:buChar char="•"/>
            </a:pPr>
            <a:r>
              <a:rPr lang="tr-TR" sz="2000" dirty="0"/>
              <a:t>Mevzuat analizinde üniversiteye görev ve sorumluluk yükleyen, üniversitenin faaliyet alanını düzenleyen mevzuat gözden geçirilerek yasal yükümlülükler listesi oluşturulur. </a:t>
            </a:r>
          </a:p>
          <a:p>
            <a:pPr marL="285750" indent="-285750">
              <a:buFont typeface="Arial" pitchFamily="34" charset="0"/>
              <a:buChar char="•"/>
            </a:pPr>
            <a:r>
              <a:rPr lang="tr-TR" sz="2000" dirty="0"/>
              <a:t>Mevzuat analizinin çıktıları daha sonraki aşamada üniversitenin faaliyet alanlarının belirlenmesinde ve üniversitenin geleceğe bakışının oluşturulmasında ve/veya gözden geçirilmesinde kullanılır. </a:t>
            </a:r>
          </a:p>
          <a:p>
            <a:pPr marL="285750" indent="-285750">
              <a:buFont typeface="Arial" pitchFamily="34" charset="0"/>
              <a:buChar char="•"/>
            </a:pPr>
            <a:r>
              <a:rPr lang="tr-TR" sz="2000" dirty="0"/>
              <a:t>Mevzuat analiziyle amaç ve hedeflerin sınırları çizilir ve üniversitenin bu sınırların dışına çıkmaması gerekir.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28" name="Picture 4" descr="mevzua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5" y="1124744"/>
            <a:ext cx="2436689" cy="4320480"/>
          </a:xfrm>
          <a:prstGeom prst="rect">
            <a:avLst/>
          </a:prstGeom>
          <a:ln>
            <a:noFill/>
          </a:ln>
          <a:effectLst>
            <a:softEdge rad="112500"/>
          </a:effectLst>
        </p:spPr>
      </p:pic>
    </p:spTree>
    <p:extLst>
      <p:ext uri="{BB962C8B-B14F-4D97-AF65-F5344CB8AC3E}">
        <p14:creationId xmlns:p14="http://schemas.microsoft.com/office/powerpoint/2010/main" val="68662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661473771"/>
              </p:ext>
            </p:extLst>
          </p:nvPr>
        </p:nvGraphicFramePr>
        <p:xfrm>
          <a:off x="1056776" y="802897"/>
          <a:ext cx="7056784" cy="5408033"/>
        </p:xfrm>
        <a:graphic>
          <a:graphicData uri="http://schemas.openxmlformats.org/drawingml/2006/table">
            <a:tbl>
              <a:tblPr firstRow="1" bandRow="1">
                <a:tableStyleId>{B301B821-A1FF-4177-AEE7-76D212191A09}</a:tableStyleId>
              </a:tblPr>
              <a:tblGrid>
                <a:gridCol w="7056784">
                  <a:extLst>
                    <a:ext uri="{9D8B030D-6E8A-4147-A177-3AD203B41FA5}">
                      <a16:colId xmlns="" xmlns:a16="http://schemas.microsoft.com/office/drawing/2014/main" val="20000"/>
                    </a:ext>
                  </a:extLst>
                </a:gridCol>
              </a:tblGrid>
              <a:tr h="537871">
                <a:tc>
                  <a:txBody>
                    <a:bodyPr/>
                    <a:lstStyle/>
                    <a:p>
                      <a:pPr algn="ctr"/>
                      <a:r>
                        <a:rPr lang="tr-TR" sz="1600" kern="1200" dirty="0">
                          <a:effectLst/>
                        </a:rPr>
                        <a:t>Mevzuat Analizi Sürecinde Cevaplandırılması Gereken Sorular</a:t>
                      </a:r>
                    </a:p>
                    <a:p>
                      <a:pPr algn="ctr"/>
                      <a:r>
                        <a:rPr lang="tr-TR" sz="1600" kern="1200" dirty="0">
                          <a:effectLst/>
                        </a:rPr>
                        <a:t> </a:t>
                      </a:r>
                    </a:p>
                    <a:p>
                      <a:pPr algn="ctr"/>
                      <a:endParaRPr lang="tr-TR" sz="1600" dirty="0"/>
                    </a:p>
                  </a:txBody>
                  <a:tcPr/>
                </a:tc>
                <a:extLst>
                  <a:ext uri="{0D108BD9-81ED-4DB2-BD59-A6C34878D82A}">
                    <a16:rowId xmlns="" xmlns:a16="http://schemas.microsoft.com/office/drawing/2014/main" val="10000"/>
                  </a:ext>
                </a:extLst>
              </a:tr>
              <a:tr h="523973">
                <a:tc>
                  <a:txBody>
                    <a:bodyPr/>
                    <a:lstStyle/>
                    <a:p>
                      <a:pPr algn="l"/>
                      <a:r>
                        <a:rPr lang="tr-TR" sz="1500" b="1" i="1" dirty="0"/>
                        <a:t>1.</a:t>
                      </a:r>
                      <a:r>
                        <a:rPr lang="tr-TR" sz="1500" b="1" i="1" baseline="0" dirty="0"/>
                        <a:t> </a:t>
                      </a:r>
                      <a:r>
                        <a:rPr lang="tr-TR" sz="1500" b="1" i="1" dirty="0"/>
                        <a:t>Üniversite tarafından sunulan ürün ve hizmetler nelerdir? Bunların yararlanıcıları kimlerdir?</a:t>
                      </a:r>
                    </a:p>
                  </a:txBody>
                  <a:tcPr/>
                </a:tc>
                <a:extLst>
                  <a:ext uri="{0D108BD9-81ED-4DB2-BD59-A6C34878D82A}">
                    <a16:rowId xmlns="" xmlns:a16="http://schemas.microsoft.com/office/drawing/2014/main" val="10001"/>
                  </a:ext>
                </a:extLst>
              </a:tr>
              <a:tr h="523973">
                <a:tc>
                  <a:txBody>
                    <a:bodyPr/>
                    <a:lstStyle/>
                    <a:p>
                      <a:pPr algn="l"/>
                      <a:r>
                        <a:rPr lang="tr-TR" sz="1500" b="1" i="1" dirty="0"/>
                        <a:t>2.</a:t>
                      </a:r>
                      <a:r>
                        <a:rPr lang="tr-TR" sz="1500" b="1" i="1" baseline="0" dirty="0"/>
                        <a:t> </a:t>
                      </a:r>
                      <a:r>
                        <a:rPr lang="tr-TR" sz="1500" b="1" i="1" dirty="0"/>
                        <a:t>Üniversite tarafından sunulan ürün ve hizmetlerin nitelik ve niceliğine ilişkin ne gibi hükümler vardır?</a:t>
                      </a:r>
                    </a:p>
                  </a:txBody>
                  <a:tcPr/>
                </a:tc>
                <a:extLst>
                  <a:ext uri="{0D108BD9-81ED-4DB2-BD59-A6C34878D82A}">
                    <a16:rowId xmlns="" xmlns:a16="http://schemas.microsoft.com/office/drawing/2014/main" val="10002"/>
                  </a:ext>
                </a:extLst>
              </a:tr>
              <a:tr h="523973">
                <a:tc>
                  <a:txBody>
                    <a:bodyPr/>
                    <a:lstStyle/>
                    <a:p>
                      <a:pPr algn="l"/>
                      <a:r>
                        <a:rPr lang="tr-TR" sz="1500" b="1" i="1" dirty="0"/>
                        <a:t>3.</a:t>
                      </a:r>
                      <a:r>
                        <a:rPr lang="tr-TR" sz="1500" b="1" i="1" baseline="0" dirty="0"/>
                        <a:t> </a:t>
                      </a:r>
                      <a:r>
                        <a:rPr lang="tr-TR" sz="1500" b="1" i="1" dirty="0"/>
                        <a:t>Üniversitenin teşkilatlanması ile çalışma usulleri ve iş süreçlerine ilişkin hangi düzenlemeler bulunmaktadır?</a:t>
                      </a:r>
                    </a:p>
                  </a:txBody>
                  <a:tcPr/>
                </a:tc>
                <a:extLst>
                  <a:ext uri="{0D108BD9-81ED-4DB2-BD59-A6C34878D82A}">
                    <a16:rowId xmlns="" xmlns:a16="http://schemas.microsoft.com/office/drawing/2014/main" val="10003"/>
                  </a:ext>
                </a:extLst>
              </a:tr>
              <a:tr h="523973">
                <a:tc>
                  <a:txBody>
                    <a:bodyPr/>
                    <a:lstStyle/>
                    <a:p>
                      <a:pPr algn="l"/>
                      <a:r>
                        <a:rPr lang="tr-TR" sz="1500" b="1" i="1" dirty="0"/>
                        <a:t>4.</a:t>
                      </a:r>
                      <a:r>
                        <a:rPr lang="tr-TR" sz="1500" b="1" i="1" baseline="0" dirty="0"/>
                        <a:t> </a:t>
                      </a:r>
                      <a:r>
                        <a:rPr lang="tr-TR" sz="1500" b="1" i="1" dirty="0"/>
                        <a:t>Üniversitenin yerine getirdiği ancak mevzuatta yer almayan hizmetler var mıdır? Varsa hangi mevzuatta ne tür değişiklikler yapılması gerekir?</a:t>
                      </a:r>
                    </a:p>
                  </a:txBody>
                  <a:tcPr/>
                </a:tc>
                <a:extLst>
                  <a:ext uri="{0D108BD9-81ED-4DB2-BD59-A6C34878D82A}">
                    <a16:rowId xmlns="" xmlns:a16="http://schemas.microsoft.com/office/drawing/2014/main" val="10004"/>
                  </a:ext>
                </a:extLst>
              </a:tr>
              <a:tr h="744593">
                <a:tc>
                  <a:txBody>
                    <a:bodyPr/>
                    <a:lstStyle/>
                    <a:p>
                      <a:pPr algn="l"/>
                      <a:r>
                        <a:rPr lang="tr-TR" sz="1500" b="1" i="1" dirty="0"/>
                        <a:t>5.</a:t>
                      </a:r>
                      <a:r>
                        <a:rPr lang="tr-TR" sz="1500" b="1" i="1" baseline="0" dirty="0"/>
                        <a:t> </a:t>
                      </a:r>
                      <a:r>
                        <a:rPr lang="tr-TR" sz="1500" b="1" i="1" dirty="0"/>
                        <a:t>Mevzuatta yer verilen yasal yükümlülükler tümüyle yerine getirilmekte midir; getirilemiyorsa bunun sebepleri nelerdir? Buna ilişkin mevzuat değişikliği gerekli midir</a:t>
                      </a:r>
                    </a:p>
                  </a:txBody>
                  <a:tcPr/>
                </a:tc>
                <a:extLst>
                  <a:ext uri="{0D108BD9-81ED-4DB2-BD59-A6C34878D82A}">
                    <a16:rowId xmlns="" xmlns:a16="http://schemas.microsoft.com/office/drawing/2014/main" val="10005"/>
                  </a:ext>
                </a:extLst>
              </a:tr>
              <a:tr h="523973">
                <a:tc>
                  <a:txBody>
                    <a:bodyPr/>
                    <a:lstStyle/>
                    <a:p>
                      <a:pPr algn="l"/>
                      <a:r>
                        <a:rPr lang="tr-TR" sz="1500" b="1" i="1" dirty="0"/>
                        <a:t>6.</a:t>
                      </a:r>
                      <a:r>
                        <a:rPr lang="tr-TR" sz="1500" b="1" i="1" baseline="0" dirty="0"/>
                        <a:t> </a:t>
                      </a:r>
                      <a:r>
                        <a:rPr lang="tr-TR" sz="1500" b="1" i="1" dirty="0"/>
                        <a:t>Yasal yükümlülükle uygulama arasında varsa açığın nedenleri nelerdir? Bu açığın giderilmesine yönelik neler yapılmalıdır?</a:t>
                      </a:r>
                    </a:p>
                  </a:txBody>
                  <a:tcPr/>
                </a:tc>
                <a:extLst>
                  <a:ext uri="{0D108BD9-81ED-4DB2-BD59-A6C34878D82A}">
                    <a16:rowId xmlns="" xmlns:a16="http://schemas.microsoft.com/office/drawing/2014/main" val="10006"/>
                  </a:ext>
                </a:extLst>
              </a:tr>
              <a:tr h="523973">
                <a:tc>
                  <a:txBody>
                    <a:bodyPr/>
                    <a:lstStyle/>
                    <a:p>
                      <a:pPr algn="l"/>
                      <a:r>
                        <a:rPr lang="tr-TR" sz="1500" b="1" i="1" dirty="0"/>
                        <a:t>7.</a:t>
                      </a:r>
                      <a:r>
                        <a:rPr lang="tr-TR" sz="1500" b="1" i="1" baseline="0" dirty="0"/>
                        <a:t> </a:t>
                      </a:r>
                      <a:r>
                        <a:rPr lang="tr-TR" sz="1500" b="1" i="1" dirty="0"/>
                        <a:t>Üniversitenin yürütmekte olduğu hizmetlerde diğer idarelerle mevzuattan kaynaklanan görev ve yetki çatışması var mıdır?</a:t>
                      </a:r>
                    </a:p>
                  </a:txBody>
                  <a:tcPr/>
                </a:tc>
                <a:extLst>
                  <a:ext uri="{0D108BD9-81ED-4DB2-BD59-A6C34878D82A}">
                    <a16:rowId xmlns="" xmlns:a16="http://schemas.microsoft.com/office/drawing/2014/main" val="10007"/>
                  </a:ext>
                </a:extLst>
              </a:tr>
              <a:tr h="335527">
                <a:tc>
                  <a:txBody>
                    <a:bodyPr/>
                    <a:lstStyle/>
                    <a:p>
                      <a:pPr algn="l"/>
                      <a:r>
                        <a:rPr lang="tr-TR" sz="1500" b="1" i="1" dirty="0"/>
                        <a:t>8.</a:t>
                      </a:r>
                      <a:r>
                        <a:rPr lang="tr-TR" sz="1500" b="1" i="1" baseline="0" dirty="0"/>
                        <a:t> </a:t>
                      </a:r>
                      <a:r>
                        <a:rPr lang="tr-TR" sz="1500" b="1" i="1" dirty="0"/>
                        <a:t>Üniversitenin diğer üniversiteler, kamu idareleri, sivil toplum kuruluşları ve özel sektör kuruluşlarıyla ilişkileri nasıl düzenlenmektedir?</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048765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MEVZUAT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701729171"/>
              </p:ext>
            </p:extLst>
          </p:nvPr>
        </p:nvGraphicFramePr>
        <p:xfrm>
          <a:off x="1373171" y="1628800"/>
          <a:ext cx="6135961" cy="4211176"/>
        </p:xfrm>
        <a:graphic>
          <a:graphicData uri="http://schemas.openxmlformats.org/drawingml/2006/table">
            <a:tbl>
              <a:tblPr/>
              <a:tblGrid>
                <a:gridCol w="1526442">
                  <a:extLst>
                    <a:ext uri="{9D8B030D-6E8A-4147-A177-3AD203B41FA5}">
                      <a16:colId xmlns="" xmlns:a16="http://schemas.microsoft.com/office/drawing/2014/main" val="20000"/>
                    </a:ext>
                  </a:extLst>
                </a:gridCol>
                <a:gridCol w="1594664">
                  <a:extLst>
                    <a:ext uri="{9D8B030D-6E8A-4147-A177-3AD203B41FA5}">
                      <a16:colId xmlns="" xmlns:a16="http://schemas.microsoft.com/office/drawing/2014/main" val="20001"/>
                    </a:ext>
                  </a:extLst>
                </a:gridCol>
                <a:gridCol w="1607037">
                  <a:extLst>
                    <a:ext uri="{9D8B030D-6E8A-4147-A177-3AD203B41FA5}">
                      <a16:colId xmlns="" xmlns:a16="http://schemas.microsoft.com/office/drawing/2014/main" val="20002"/>
                    </a:ext>
                  </a:extLst>
                </a:gridCol>
                <a:gridCol w="1407818">
                  <a:extLst>
                    <a:ext uri="{9D8B030D-6E8A-4147-A177-3AD203B41FA5}">
                      <a16:colId xmlns="" xmlns:a16="http://schemas.microsoft.com/office/drawing/2014/main" val="20003"/>
                    </a:ext>
                  </a:extLst>
                </a:gridCol>
              </a:tblGrid>
              <a:tr h="550723">
                <a:tc>
                  <a:txBody>
                    <a:bodyPr/>
                    <a:lstStyle/>
                    <a:p>
                      <a:pPr marL="63500" algn="ctr">
                        <a:lnSpc>
                          <a:spcPct val="100000"/>
                        </a:lnSpc>
                        <a:spcAft>
                          <a:spcPts val="0"/>
                        </a:spcAft>
                      </a:pPr>
                      <a:r>
                        <a:rPr lang="tr-TR" sz="1400" b="1" dirty="0">
                          <a:solidFill>
                            <a:srgbClr val="FFFFFF"/>
                          </a:solidFill>
                          <a:effectLst/>
                          <a:latin typeface="+mn-lt"/>
                          <a:ea typeface="Times New Roman"/>
                          <a:cs typeface="Arial"/>
                        </a:rPr>
                        <a:t>Yasal Yükümlülük</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469900" algn="ctr">
                        <a:lnSpc>
                          <a:spcPct val="100000"/>
                        </a:lnSpc>
                        <a:spcAft>
                          <a:spcPts val="0"/>
                        </a:spcAft>
                      </a:pPr>
                      <a:r>
                        <a:rPr lang="tr-TR" sz="1400" b="1" dirty="0">
                          <a:solidFill>
                            <a:srgbClr val="FFFFFF"/>
                          </a:solidFill>
                          <a:effectLst/>
                          <a:latin typeface="+mn-lt"/>
                          <a:ea typeface="Times New Roman"/>
                          <a:cs typeface="Arial"/>
                        </a:rPr>
                        <a:t>Dayanak</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520700" algn="ctr">
                        <a:lnSpc>
                          <a:spcPct val="100000"/>
                        </a:lnSpc>
                        <a:spcAft>
                          <a:spcPts val="0"/>
                        </a:spcAft>
                      </a:pPr>
                      <a:r>
                        <a:rPr lang="tr-TR" sz="1400" b="1" dirty="0">
                          <a:solidFill>
                            <a:srgbClr val="FFFFFF"/>
                          </a:solidFill>
                          <a:effectLst/>
                          <a:latin typeface="+mn-lt"/>
                          <a:ea typeface="Times New Roman"/>
                          <a:cs typeface="Arial"/>
                        </a:rPr>
                        <a:t>Tespitler</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393700" algn="ctr">
                        <a:lnSpc>
                          <a:spcPct val="100000"/>
                        </a:lnSpc>
                        <a:spcAft>
                          <a:spcPts val="0"/>
                        </a:spcAft>
                      </a:pPr>
                      <a:r>
                        <a:rPr lang="tr-TR" sz="1400" b="1" dirty="0">
                          <a:solidFill>
                            <a:srgbClr val="FFFFFF"/>
                          </a:solidFill>
                          <a:effectLst/>
                          <a:latin typeface="+mn-lt"/>
                          <a:ea typeface="Times New Roman"/>
                          <a:cs typeface="Arial"/>
                        </a:rPr>
                        <a:t>İhtiyaçlar</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 xmlns:a16="http://schemas.microsoft.com/office/drawing/2014/main" val="10000"/>
                  </a:ext>
                </a:extLst>
              </a:tr>
              <a:tr h="3660453">
                <a:tc>
                  <a:txBody>
                    <a:bodyPr/>
                    <a:lstStyle/>
                    <a:p>
                      <a:pPr marL="63500" algn="ctr">
                        <a:lnSpc>
                          <a:spcPct val="100000"/>
                        </a:lnSpc>
                        <a:spcAft>
                          <a:spcPts val="0"/>
                        </a:spcAft>
                      </a:pPr>
                      <a:r>
                        <a:rPr lang="tr-TR" sz="1400" dirty="0">
                          <a:effectLst/>
                          <a:latin typeface="+mn-lt"/>
                          <a:ea typeface="Times New Roman"/>
                          <a:cs typeface="Arial"/>
                        </a:rPr>
                        <a:t>Cevaplanması</a:t>
                      </a:r>
                      <a:r>
                        <a:rPr lang="tr-TR" sz="1400" baseline="0" dirty="0">
                          <a:effectLst/>
                          <a:latin typeface="+mn-lt"/>
                          <a:ea typeface="Times New Roman"/>
                          <a:cs typeface="Arial"/>
                        </a:rPr>
                        <a:t> gereken</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sorulardan 1,2 ve 3 üncü sorular cevaplandırılarak</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yasal yükümlülük listesi oluşturulur.</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Yasal yükümlülükler</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mevzuat çerçevesinde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kısa ve öz bir biçimde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ifade edilir.</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400" dirty="0">
                          <a:effectLst/>
                          <a:latin typeface="+mn-lt"/>
                          <a:ea typeface="Times New Roman"/>
                          <a:cs typeface="Arial"/>
                        </a:rPr>
                        <a:t>İlgili yasal yükümlülüğün</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mevzuatın hangi maddesine</a:t>
                      </a:r>
                      <a:endParaRPr lang="tr-TR" sz="1400" dirty="0">
                        <a:effectLst/>
                        <a:latin typeface="+mn-lt"/>
                        <a:ea typeface="Calibri"/>
                        <a:cs typeface="Arial"/>
                      </a:endParaRPr>
                    </a:p>
                    <a:p>
                      <a:pPr algn="ctr">
                        <a:lnSpc>
                          <a:spcPct val="100000"/>
                        </a:lnSpc>
                        <a:spcAft>
                          <a:spcPts val="0"/>
                        </a:spcAft>
                      </a:pPr>
                      <a:r>
                        <a:rPr lang="tr-TR" sz="1400" dirty="0">
                          <a:effectLst/>
                          <a:latin typeface="+mn-lt"/>
                          <a:ea typeface="Times New Roman"/>
                          <a:cs typeface="Arial"/>
                        </a:rPr>
                        <a:t>dayandığı belirtilir.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400" dirty="0">
                          <a:effectLst/>
                          <a:latin typeface="+mn-lt"/>
                          <a:ea typeface="Times New Roman"/>
                          <a:cs typeface="Arial"/>
                        </a:rPr>
                        <a:t>Kutu 1’de yer alan sorulardan 4, 5, 6, 7 ve 8 inci sorular cevaplandırılarak yasal yükümlülüklerin yerine getirilme düzeyine ilişkin tespitler yapılır.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00000"/>
                        </a:lnSpc>
                        <a:spcAft>
                          <a:spcPts val="0"/>
                        </a:spcAft>
                      </a:pPr>
                      <a:r>
                        <a:rPr lang="tr-TR" sz="1400" dirty="0">
                          <a:effectLst/>
                          <a:latin typeface="+mn-lt"/>
                          <a:ea typeface="Times New Roman"/>
                          <a:cs typeface="Arial"/>
                        </a:rPr>
                        <a:t>Yapılan tespitlere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ilişkin yasal</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yükümlülüklere</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yönelik hangi</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ihtiyaçların ortaya</a:t>
                      </a:r>
                      <a:endParaRPr lang="tr-TR" sz="1400" dirty="0">
                        <a:effectLst/>
                        <a:latin typeface="+mn-lt"/>
                        <a:ea typeface="Calibri"/>
                        <a:cs typeface="Arial"/>
                      </a:endParaRPr>
                    </a:p>
                    <a:p>
                      <a:pPr marL="63500" algn="ctr">
                        <a:lnSpc>
                          <a:spcPct val="100000"/>
                        </a:lnSpc>
                        <a:spcAft>
                          <a:spcPts val="0"/>
                        </a:spcAft>
                      </a:pPr>
                      <a:r>
                        <a:rPr lang="tr-TR" sz="1400" dirty="0">
                          <a:effectLst/>
                          <a:latin typeface="+mn-lt"/>
                          <a:ea typeface="Times New Roman"/>
                          <a:cs typeface="Arial"/>
                        </a:rPr>
                        <a:t>çıktığına yer verilir.</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p>
                      <a:pPr>
                        <a:spcAft>
                          <a:spcPts val="0"/>
                        </a:spcAft>
                      </a:pPr>
                      <a:r>
                        <a:rPr lang="tr-TR" sz="1400" dirty="0">
                          <a:effectLst/>
                          <a:latin typeface="+mn-lt"/>
                          <a:ea typeface="Times New Roman"/>
                          <a:cs typeface="Arial"/>
                        </a:rPr>
                        <a:t> </a:t>
                      </a:r>
                      <a:endParaRPr lang="tr-TR" sz="1400" dirty="0">
                        <a:effectLst/>
                        <a:latin typeface="+mn-lt"/>
                        <a:ea typeface="Calibri"/>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6" name="Metin kutusu 5"/>
          <p:cNvSpPr txBox="1"/>
          <p:nvPr/>
        </p:nvSpPr>
        <p:spPr>
          <a:xfrm>
            <a:off x="2483768" y="1268760"/>
            <a:ext cx="3528392" cy="369332"/>
          </a:xfrm>
          <a:prstGeom prst="rect">
            <a:avLst/>
          </a:prstGeom>
          <a:noFill/>
        </p:spPr>
        <p:txBody>
          <a:bodyPr wrap="square" rtlCol="0">
            <a:spAutoFit/>
          </a:bodyPr>
          <a:lstStyle/>
          <a:p>
            <a:pPr algn="ctr"/>
            <a:r>
              <a:rPr lang="tr-TR" b="1" dirty="0"/>
              <a:t>Mevzuat Analizi Tablosu</a:t>
            </a:r>
          </a:p>
        </p:txBody>
      </p:sp>
    </p:spTree>
    <p:extLst>
      <p:ext uri="{BB962C8B-B14F-4D97-AF65-F5344CB8AC3E}">
        <p14:creationId xmlns:p14="http://schemas.microsoft.com/office/powerpoint/2010/main" val="2464518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ÜST POLİTİKA BELGELERİNİN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4" name="Metin kutusu 3"/>
          <p:cNvSpPr txBox="1"/>
          <p:nvPr/>
        </p:nvSpPr>
        <p:spPr>
          <a:xfrm>
            <a:off x="1259632" y="1268760"/>
            <a:ext cx="6624736"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Üst politika belgeleri; </a:t>
            </a:r>
            <a:r>
              <a:rPr lang="tr-TR" b="1" i="1" dirty="0">
                <a:solidFill>
                  <a:schemeClr val="accent1"/>
                </a:solidFill>
              </a:rPr>
              <a:t>kalkınma planı, </a:t>
            </a:r>
            <a:r>
              <a:rPr lang="tr-TR" b="1" i="1" dirty="0">
                <a:solidFill>
                  <a:srgbClr val="0070C0"/>
                </a:solidFill>
              </a:rPr>
              <a:t>hükümet programı,</a:t>
            </a:r>
            <a:r>
              <a:rPr lang="tr-TR" b="1" i="1" dirty="0">
                <a:solidFill>
                  <a:schemeClr val="accent1"/>
                </a:solidFill>
              </a:rPr>
              <a:t> </a:t>
            </a:r>
            <a:r>
              <a:rPr lang="tr-TR" b="1" i="1" dirty="0">
                <a:solidFill>
                  <a:srgbClr val="00B050"/>
                </a:solidFill>
              </a:rPr>
              <a:t>orta vadeli program,</a:t>
            </a:r>
            <a:r>
              <a:rPr lang="tr-TR" b="1" i="1" dirty="0">
                <a:solidFill>
                  <a:schemeClr val="accent1"/>
                </a:solidFill>
              </a:rPr>
              <a:t> </a:t>
            </a:r>
            <a:r>
              <a:rPr lang="tr-TR" b="1" i="1" dirty="0">
                <a:solidFill>
                  <a:schemeClr val="tx2">
                    <a:lumMod val="75000"/>
                    <a:lumOff val="25000"/>
                  </a:schemeClr>
                </a:solidFill>
              </a:rPr>
              <a:t>yıllık program ile </a:t>
            </a:r>
            <a:r>
              <a:rPr lang="tr-TR" b="1" i="1" dirty="0">
                <a:solidFill>
                  <a:srgbClr val="7030A0"/>
                </a:solidFill>
              </a:rPr>
              <a:t>üniversiteyi ilgilendiren ulusal, bölgesel ve </a:t>
            </a:r>
            <a:r>
              <a:rPr lang="tr-TR" b="1" i="1" dirty="0" err="1">
                <a:solidFill>
                  <a:srgbClr val="7030A0"/>
                </a:solidFill>
              </a:rPr>
              <a:t>sektörel</a:t>
            </a:r>
            <a:r>
              <a:rPr lang="tr-TR" b="1" i="1" dirty="0">
                <a:solidFill>
                  <a:srgbClr val="7030A0"/>
                </a:solidFill>
              </a:rPr>
              <a:t> strateji belgelerini</a:t>
            </a:r>
            <a:r>
              <a:rPr lang="tr-TR" b="1" i="1" dirty="0">
                <a:solidFill>
                  <a:schemeClr val="accent1"/>
                </a:solidFill>
              </a:rPr>
              <a:t> </a:t>
            </a:r>
            <a:r>
              <a:rPr lang="tr-TR" dirty="0"/>
              <a:t>ifade eder. </a:t>
            </a:r>
          </a:p>
          <a:p>
            <a:r>
              <a:rPr lang="tr-TR" dirty="0"/>
              <a:t>Stratejik planlar söz konusu politika belgelerine uyumlu ve tutarlı olarak hazırlanır.</a:t>
            </a:r>
          </a:p>
        </p:txBody>
      </p:sp>
      <p:graphicFrame>
        <p:nvGraphicFramePr>
          <p:cNvPr id="8" name="Tablo 7"/>
          <p:cNvGraphicFramePr>
            <a:graphicFrameLocks noGrp="1"/>
          </p:cNvGraphicFramePr>
          <p:nvPr>
            <p:extLst>
              <p:ext uri="{D42A27DB-BD31-4B8C-83A1-F6EECF244321}">
                <p14:modId xmlns:p14="http://schemas.microsoft.com/office/powerpoint/2010/main" val="3461703070"/>
              </p:ext>
            </p:extLst>
          </p:nvPr>
        </p:nvGraphicFramePr>
        <p:xfrm>
          <a:off x="1475657" y="3068961"/>
          <a:ext cx="6240015" cy="2894219"/>
        </p:xfrm>
        <a:graphic>
          <a:graphicData uri="http://schemas.openxmlformats.org/drawingml/2006/table">
            <a:tbl>
              <a:tblPr firstRow="1" bandRow="1">
                <a:tableStyleId>{5C22544A-7EE6-4342-B048-85BDC9FD1C3A}</a:tableStyleId>
              </a:tblPr>
              <a:tblGrid>
                <a:gridCol w="2080005">
                  <a:extLst>
                    <a:ext uri="{9D8B030D-6E8A-4147-A177-3AD203B41FA5}">
                      <a16:colId xmlns="" xmlns:a16="http://schemas.microsoft.com/office/drawing/2014/main" val="20000"/>
                    </a:ext>
                  </a:extLst>
                </a:gridCol>
                <a:gridCol w="2080005">
                  <a:extLst>
                    <a:ext uri="{9D8B030D-6E8A-4147-A177-3AD203B41FA5}">
                      <a16:colId xmlns="" xmlns:a16="http://schemas.microsoft.com/office/drawing/2014/main" val="20001"/>
                    </a:ext>
                  </a:extLst>
                </a:gridCol>
                <a:gridCol w="2080005">
                  <a:extLst>
                    <a:ext uri="{9D8B030D-6E8A-4147-A177-3AD203B41FA5}">
                      <a16:colId xmlns="" xmlns:a16="http://schemas.microsoft.com/office/drawing/2014/main" val="20002"/>
                    </a:ext>
                  </a:extLst>
                </a:gridCol>
              </a:tblGrid>
              <a:tr h="654087">
                <a:tc>
                  <a:txBody>
                    <a:bodyPr/>
                    <a:lstStyle/>
                    <a:p>
                      <a:pPr algn="ctr"/>
                      <a:r>
                        <a:rPr lang="tr-TR" sz="1600" dirty="0"/>
                        <a:t>Üst Politika Belgesi</a:t>
                      </a:r>
                    </a:p>
                  </a:txBody>
                  <a:tcPr/>
                </a:tc>
                <a:tc>
                  <a:txBody>
                    <a:bodyPr/>
                    <a:lstStyle/>
                    <a:p>
                      <a:pPr algn="ctr"/>
                      <a:r>
                        <a:rPr lang="tr-TR" sz="1600" dirty="0"/>
                        <a:t>İlgili Bölüm/ Referans</a:t>
                      </a:r>
                    </a:p>
                  </a:txBody>
                  <a:tcPr/>
                </a:tc>
                <a:tc>
                  <a:txBody>
                    <a:bodyPr/>
                    <a:lstStyle/>
                    <a:p>
                      <a:pPr algn="ctr"/>
                      <a:r>
                        <a:rPr lang="tr-TR" sz="1600" dirty="0"/>
                        <a:t>Verilen Görev/İhtiyaçlar</a:t>
                      </a:r>
                    </a:p>
                  </a:txBody>
                  <a:tcPr/>
                </a:tc>
                <a:extLst>
                  <a:ext uri="{0D108BD9-81ED-4DB2-BD59-A6C34878D82A}">
                    <a16:rowId xmlns="" xmlns:a16="http://schemas.microsoft.com/office/drawing/2014/main" val="10000"/>
                  </a:ext>
                </a:extLst>
              </a:tr>
              <a:tr h="929492">
                <a:tc>
                  <a:txBody>
                    <a:bodyPr/>
                    <a:lstStyle/>
                    <a:p>
                      <a:r>
                        <a:rPr lang="tr-TR" sz="1600" baseline="0" dirty="0" err="1" smtClean="0"/>
                        <a:t>Onbirinci</a:t>
                      </a:r>
                      <a:r>
                        <a:rPr lang="tr-TR" sz="1600" baseline="0" dirty="0" smtClean="0"/>
                        <a:t> </a:t>
                      </a:r>
                      <a:r>
                        <a:rPr lang="tr-TR" sz="1600" baseline="0" dirty="0"/>
                        <a:t>Kalkınma Planı</a:t>
                      </a:r>
                      <a:endParaRPr lang="tr-TR" sz="1600" dirty="0"/>
                    </a:p>
                  </a:txBody>
                  <a:tcPr/>
                </a:tc>
                <a:tc>
                  <a:txBody>
                    <a:bodyPr/>
                    <a:lstStyle/>
                    <a:p>
                      <a:pPr marL="285750" indent="-285750">
                        <a:buFont typeface="Arial" pitchFamily="34" charset="0"/>
                        <a:buChar char="•"/>
                      </a:pPr>
                      <a:r>
                        <a:rPr lang="tr-TR" sz="1600" dirty="0" smtClean="0"/>
                        <a:t>350</a:t>
                      </a:r>
                      <a:r>
                        <a:rPr lang="tr-TR" sz="1600" baseline="0" dirty="0" smtClean="0"/>
                        <a:t> </a:t>
                      </a:r>
                      <a:r>
                        <a:rPr lang="tr-TR" sz="1600" dirty="0" smtClean="0"/>
                        <a:t> </a:t>
                      </a:r>
                      <a:r>
                        <a:rPr lang="tr-TR" sz="1600" dirty="0"/>
                        <a:t>numaralı politika paragrafı</a:t>
                      </a:r>
                    </a:p>
                  </a:txBody>
                  <a:tcPr/>
                </a:tc>
                <a:tc>
                  <a:txBody>
                    <a:bodyPr/>
                    <a:lstStyle/>
                    <a:p>
                      <a:r>
                        <a:rPr lang="tr-TR" sz="1600" dirty="0"/>
                        <a:t>Sanayi</a:t>
                      </a:r>
                      <a:r>
                        <a:rPr lang="tr-TR" sz="1600" baseline="0" dirty="0"/>
                        <a:t> ile işbirliği içerisinde teknoloji üretimi artırılacak</a:t>
                      </a:r>
                      <a:endParaRPr lang="tr-TR" sz="1600" dirty="0"/>
                    </a:p>
                  </a:txBody>
                  <a:tcPr/>
                </a:tc>
                <a:extLst>
                  <a:ext uri="{0D108BD9-81ED-4DB2-BD59-A6C34878D82A}">
                    <a16:rowId xmlns="" xmlns:a16="http://schemas.microsoft.com/office/drawing/2014/main" val="10001"/>
                  </a:ext>
                </a:extLst>
              </a:tr>
              <a:tr h="929492">
                <a:tc>
                  <a:txBody>
                    <a:bodyPr/>
                    <a:lstStyle/>
                    <a:p>
                      <a:r>
                        <a:rPr lang="tr-TR" sz="1600" dirty="0"/>
                        <a:t>Orta Vadeli Program (</a:t>
                      </a:r>
                      <a:r>
                        <a:rPr lang="tr-TR" sz="1600" dirty="0" smtClean="0"/>
                        <a:t>2019-2021)</a:t>
                      </a:r>
                      <a:endParaRPr lang="tr-TR" sz="1600" dirty="0"/>
                    </a:p>
                  </a:txBody>
                  <a:tcPr/>
                </a:tc>
                <a:tc>
                  <a:txBody>
                    <a:bodyPr/>
                    <a:lstStyle/>
                    <a:p>
                      <a:pPr marL="285750" indent="-285750">
                        <a:buFont typeface="Arial" pitchFamily="34" charset="0"/>
                        <a:buChar char="•"/>
                      </a:pPr>
                      <a:r>
                        <a:rPr lang="tr-TR" sz="1600" dirty="0" smtClean="0"/>
                        <a:t>Büyüme</a:t>
                      </a:r>
                      <a:r>
                        <a:rPr lang="tr-TR" sz="1600" baseline="0" dirty="0" smtClean="0"/>
                        <a:t> ve İstihdam Başlıklı bölüm</a:t>
                      </a:r>
                      <a:endParaRPr lang="tr-TR" sz="1600" dirty="0"/>
                    </a:p>
                  </a:txBody>
                  <a:tcPr/>
                </a:tc>
                <a:tc>
                  <a:txBody>
                    <a:bodyPr/>
                    <a:lstStyle/>
                    <a:p>
                      <a:r>
                        <a:rPr lang="tr-TR" sz="1600" dirty="0" smtClean="0"/>
                        <a:t>Sanayinin ihtiyaçları ve dijital dönüşüm hedefleri çerçevesinde yenilikçi okul-sektör iş birliği modelleri</a:t>
                      </a:r>
                      <a:endParaRPr lang="tr-TR" sz="16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86325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830997"/>
          </a:xfrm>
          <a:prstGeom prst="rect">
            <a:avLst/>
          </a:prstGeom>
          <a:noFill/>
        </p:spPr>
        <p:txBody>
          <a:bodyPr wrap="square" rtlCol="0">
            <a:spAutoFit/>
          </a:bodyPr>
          <a:lstStyle/>
          <a:p>
            <a:pPr lvl="0" algn="ctr"/>
            <a:r>
              <a:rPr lang="tr-TR" sz="2400" b="1" dirty="0"/>
              <a:t>FAALİYET ALANLARI İLE ÜRÜN VE HİZMETLERİN BELİRLENMESİ</a:t>
            </a:r>
            <a:endParaRPr lang="tr-TR" sz="2400" dirty="0"/>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22415" y="1257360"/>
            <a:ext cx="8604448"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itchFamily="34" charset="0"/>
              <a:buChar char="•"/>
            </a:pPr>
            <a:r>
              <a:rPr lang="tr-TR" dirty="0"/>
              <a:t>Mevzuat analizinin çıktılarından yararlanılarak </a:t>
            </a:r>
            <a:r>
              <a:rPr lang="tr-TR" b="1" i="1" dirty="0">
                <a:solidFill>
                  <a:schemeClr val="accent1"/>
                </a:solidFill>
              </a:rPr>
              <a:t>üniversitenin sunduğu temel ürün ve hizmetler</a:t>
            </a:r>
            <a:r>
              <a:rPr lang="tr-TR" dirty="0"/>
              <a:t> belirlenir. Daha sonra, belirlenen ürün ve hizmetler belirli faaliyet alanları altında toplulaştırılır. </a:t>
            </a:r>
          </a:p>
          <a:p>
            <a:pPr marL="285750" indent="-285750">
              <a:buFont typeface="Arial" pitchFamily="34" charset="0"/>
              <a:buChar char="•"/>
            </a:pPr>
            <a:r>
              <a:rPr lang="tr-TR" dirty="0"/>
              <a:t>Bu faaliyet alanları mevzuatta tanımlanan temel faaliyetler ile danışmanlık, denetim ve destek hizmetleri olarak ayrıştırılır. </a:t>
            </a:r>
          </a:p>
          <a:p>
            <a:pPr marL="285750" indent="-285750">
              <a:buFont typeface="Arial" pitchFamily="34" charset="0"/>
              <a:buChar char="•"/>
            </a:pPr>
            <a:r>
              <a:rPr lang="tr-TR" dirty="0"/>
              <a:t>Faaliyet alanları ile ürün ve hizmetlerin belirlenmesi amaç ve hedeflerin oluşturulması ve kapsamının tasarlanması açısından yönlendirici bir rol oynamaktadır.</a:t>
            </a:r>
          </a:p>
        </p:txBody>
      </p:sp>
      <p:graphicFrame>
        <p:nvGraphicFramePr>
          <p:cNvPr id="8" name="Tablo 7"/>
          <p:cNvGraphicFramePr>
            <a:graphicFrameLocks noGrp="1"/>
          </p:cNvGraphicFramePr>
          <p:nvPr>
            <p:extLst>
              <p:ext uri="{D42A27DB-BD31-4B8C-83A1-F6EECF244321}">
                <p14:modId xmlns:p14="http://schemas.microsoft.com/office/powerpoint/2010/main" val="3471415190"/>
              </p:ext>
            </p:extLst>
          </p:nvPr>
        </p:nvGraphicFramePr>
        <p:xfrm>
          <a:off x="222415" y="3429001"/>
          <a:ext cx="8598057" cy="2824561"/>
        </p:xfrm>
        <a:graphic>
          <a:graphicData uri="http://schemas.openxmlformats.org/drawingml/2006/table">
            <a:tbl>
              <a:tblPr firstRow="1" bandRow="1">
                <a:tableStyleId>{5C22544A-7EE6-4342-B048-85BDC9FD1C3A}</a:tableStyleId>
              </a:tblPr>
              <a:tblGrid>
                <a:gridCol w="4263024">
                  <a:extLst>
                    <a:ext uri="{9D8B030D-6E8A-4147-A177-3AD203B41FA5}">
                      <a16:colId xmlns="" xmlns:a16="http://schemas.microsoft.com/office/drawing/2014/main" val="20000"/>
                    </a:ext>
                  </a:extLst>
                </a:gridCol>
                <a:gridCol w="4335033">
                  <a:extLst>
                    <a:ext uri="{9D8B030D-6E8A-4147-A177-3AD203B41FA5}">
                      <a16:colId xmlns="" xmlns:a16="http://schemas.microsoft.com/office/drawing/2014/main" val="20001"/>
                    </a:ext>
                  </a:extLst>
                </a:gridCol>
              </a:tblGrid>
              <a:tr h="396018">
                <a:tc>
                  <a:txBody>
                    <a:bodyPr/>
                    <a:lstStyle/>
                    <a:p>
                      <a:pPr algn="ctr"/>
                      <a:r>
                        <a:rPr lang="tr-TR" sz="1600" dirty="0"/>
                        <a:t>FAALİYET</a:t>
                      </a:r>
                      <a:r>
                        <a:rPr lang="tr-TR" sz="1600" baseline="0" dirty="0"/>
                        <a:t> ALANI</a:t>
                      </a:r>
                      <a:endParaRPr lang="tr-TR" sz="1600" dirty="0"/>
                    </a:p>
                  </a:txBody>
                  <a:tcPr/>
                </a:tc>
                <a:tc>
                  <a:txBody>
                    <a:bodyPr/>
                    <a:lstStyle/>
                    <a:p>
                      <a:pPr algn="ctr"/>
                      <a:r>
                        <a:rPr lang="tr-TR" sz="1600" dirty="0"/>
                        <a:t>İlgili Bölüm/ Referans</a:t>
                      </a:r>
                    </a:p>
                  </a:txBody>
                  <a:tcPr/>
                </a:tc>
                <a:extLst>
                  <a:ext uri="{0D108BD9-81ED-4DB2-BD59-A6C34878D82A}">
                    <a16:rowId xmlns="" xmlns:a16="http://schemas.microsoft.com/office/drawing/2014/main" val="10000"/>
                  </a:ext>
                </a:extLst>
              </a:tr>
              <a:tr h="1200287">
                <a:tc>
                  <a:txBody>
                    <a:bodyPr/>
                    <a:lstStyle/>
                    <a:p>
                      <a:r>
                        <a:rPr lang="tr-TR" sz="1800" b="1" kern="1200" dirty="0">
                          <a:solidFill>
                            <a:schemeClr val="dk1"/>
                          </a:solidFill>
                          <a:effectLst/>
                          <a:latin typeface="+mn-lt"/>
                          <a:ea typeface="+mn-ea"/>
                          <a:cs typeface="+mn-cs"/>
                        </a:rPr>
                        <a:t>A- Eğitim</a:t>
                      </a:r>
                      <a:endParaRPr lang="tr-TR" sz="1600" dirty="0"/>
                    </a:p>
                  </a:txBody>
                  <a:tcPr/>
                </a:tc>
                <a:tc>
                  <a:txBody>
                    <a:bodyPr/>
                    <a:lstStyle/>
                    <a:p>
                      <a:pPr marL="0" indent="0">
                        <a:buFont typeface="Arial" pitchFamily="34" charset="0"/>
                        <a:buNone/>
                      </a:pPr>
                      <a:r>
                        <a:rPr lang="tr-TR" sz="1800" i="1" kern="1200" dirty="0">
                          <a:solidFill>
                            <a:schemeClr val="dk1"/>
                          </a:solidFill>
                          <a:effectLst/>
                          <a:latin typeface="+mn-lt"/>
                          <a:ea typeface="+mn-ea"/>
                          <a:cs typeface="+mn-cs"/>
                        </a:rPr>
                        <a:t>1- Yabancı dil hazırlık programı</a:t>
                      </a:r>
                    </a:p>
                    <a:p>
                      <a:pPr marL="0" indent="0">
                        <a:buFont typeface="Arial" pitchFamily="34" charset="0"/>
                        <a:buNone/>
                      </a:pPr>
                      <a:r>
                        <a:rPr lang="tr-TR" sz="1800" i="1" kern="1200" dirty="0">
                          <a:solidFill>
                            <a:schemeClr val="dk1"/>
                          </a:solidFill>
                          <a:effectLst/>
                          <a:latin typeface="+mn-lt"/>
                          <a:ea typeface="+mn-ea"/>
                          <a:cs typeface="+mn-cs"/>
                        </a:rPr>
                        <a:t>2- Lisansüstü eğitim programı</a:t>
                      </a:r>
                    </a:p>
                    <a:p>
                      <a:pPr marL="0" indent="0">
                        <a:buFont typeface="Arial" pitchFamily="34" charset="0"/>
                        <a:buNone/>
                      </a:pPr>
                      <a:r>
                        <a:rPr lang="tr-TR" sz="1800" i="1" kern="1200" dirty="0">
                          <a:solidFill>
                            <a:schemeClr val="dk1"/>
                          </a:solidFill>
                          <a:effectLst/>
                          <a:latin typeface="+mn-lt"/>
                          <a:ea typeface="+mn-ea"/>
                          <a:cs typeface="+mn-cs"/>
                        </a:rPr>
                        <a:t>3- Sertifika eğitimleri</a:t>
                      </a:r>
                    </a:p>
                    <a:p>
                      <a:pPr marL="0" indent="0">
                        <a:buFont typeface="Arial" pitchFamily="34" charset="0"/>
                        <a:buNone/>
                      </a:pPr>
                      <a:r>
                        <a:rPr lang="tr-TR" sz="1800" i="1" kern="1200" dirty="0">
                          <a:solidFill>
                            <a:schemeClr val="dk1"/>
                          </a:solidFill>
                          <a:effectLst/>
                          <a:latin typeface="+mn-lt"/>
                          <a:ea typeface="+mn-ea"/>
                          <a:cs typeface="+mn-cs"/>
                        </a:rPr>
                        <a:t>4- Uzmanlık</a:t>
                      </a:r>
                      <a:r>
                        <a:rPr lang="tr-TR" sz="1800" i="1" kern="1200" baseline="0" dirty="0">
                          <a:solidFill>
                            <a:schemeClr val="dk1"/>
                          </a:solidFill>
                          <a:effectLst/>
                          <a:latin typeface="+mn-lt"/>
                          <a:ea typeface="+mn-ea"/>
                          <a:cs typeface="+mn-cs"/>
                        </a:rPr>
                        <a:t> sonrası eğitim</a:t>
                      </a:r>
                      <a:endParaRPr lang="tr-TR" sz="1800" i="1" kern="1200" dirty="0">
                        <a:solidFill>
                          <a:schemeClr val="dk1"/>
                        </a:solidFill>
                        <a:effectLst/>
                        <a:latin typeface="+mn-lt"/>
                        <a:ea typeface="+mn-ea"/>
                        <a:cs typeface="+mn-cs"/>
                      </a:endParaRPr>
                    </a:p>
                    <a:p>
                      <a:pPr marL="285750" indent="-285750">
                        <a:buFont typeface="Arial" pitchFamily="34" charset="0"/>
                        <a:buChar char="•"/>
                      </a:pPr>
                      <a:endParaRPr lang="tr-TR" sz="1600" i="1" dirty="0"/>
                    </a:p>
                  </a:txBody>
                  <a:tcPr/>
                </a:tc>
                <a:extLst>
                  <a:ext uri="{0D108BD9-81ED-4DB2-BD59-A6C34878D82A}">
                    <a16:rowId xmlns="" xmlns:a16="http://schemas.microsoft.com/office/drawing/2014/main" val="10001"/>
                  </a:ext>
                </a:extLst>
              </a:tr>
              <a:tr h="995983">
                <a:tc>
                  <a:txBody>
                    <a:bodyPr/>
                    <a:lstStyle/>
                    <a:p>
                      <a:r>
                        <a:rPr lang="tr-TR" sz="1800" b="1" kern="1200" dirty="0">
                          <a:solidFill>
                            <a:schemeClr val="dk1"/>
                          </a:solidFill>
                          <a:effectLst/>
                          <a:latin typeface="+mn-lt"/>
                          <a:ea typeface="+mn-ea"/>
                          <a:cs typeface="+mn-cs"/>
                        </a:rPr>
                        <a:t>B- Araştırma</a:t>
                      </a:r>
                      <a:endParaRPr lang="tr-TR" sz="1600" dirty="0"/>
                    </a:p>
                  </a:txBody>
                  <a:tcPr/>
                </a:tc>
                <a:tc>
                  <a:txBody>
                    <a:bodyPr/>
                    <a:lstStyle/>
                    <a:p>
                      <a:pPr marL="0" indent="0">
                        <a:buFont typeface="Arial" pitchFamily="34" charset="0"/>
                        <a:buNone/>
                      </a:pPr>
                      <a:r>
                        <a:rPr lang="tr-TR" sz="1800" i="1" kern="1200" dirty="0">
                          <a:solidFill>
                            <a:schemeClr val="dk1"/>
                          </a:solidFill>
                          <a:effectLst/>
                          <a:latin typeface="+mn-lt"/>
                          <a:ea typeface="+mn-ea"/>
                          <a:cs typeface="+mn-cs"/>
                        </a:rPr>
                        <a:t>1- Katılımlı araştırma projeleri</a:t>
                      </a:r>
                    </a:p>
                    <a:p>
                      <a:pPr marL="0" indent="0">
                        <a:buFont typeface="Arial" pitchFamily="34" charset="0"/>
                        <a:buNone/>
                      </a:pPr>
                      <a:r>
                        <a:rPr lang="tr-TR" sz="1800" i="1" kern="1200" dirty="0">
                          <a:solidFill>
                            <a:schemeClr val="dk1"/>
                          </a:solidFill>
                          <a:effectLst/>
                          <a:latin typeface="+mn-lt"/>
                          <a:ea typeface="+mn-ea"/>
                          <a:cs typeface="+mn-cs"/>
                        </a:rPr>
                        <a:t>2-</a:t>
                      </a:r>
                      <a:r>
                        <a:rPr lang="tr-TR" sz="1800" i="1" kern="1200" baseline="0" dirty="0">
                          <a:solidFill>
                            <a:schemeClr val="dk1"/>
                          </a:solidFill>
                          <a:effectLst/>
                          <a:latin typeface="+mn-lt"/>
                          <a:ea typeface="+mn-ea"/>
                          <a:cs typeface="+mn-cs"/>
                        </a:rPr>
                        <a:t> </a:t>
                      </a:r>
                      <a:r>
                        <a:rPr lang="tr-TR" sz="1800" i="1" kern="1200" dirty="0">
                          <a:solidFill>
                            <a:schemeClr val="dk1"/>
                          </a:solidFill>
                          <a:effectLst/>
                          <a:latin typeface="+mn-lt"/>
                          <a:ea typeface="+mn-ea"/>
                          <a:cs typeface="+mn-cs"/>
                        </a:rPr>
                        <a:t>Sanayi işbirliği</a:t>
                      </a:r>
                      <a:r>
                        <a:rPr lang="tr-TR" sz="1800" i="1" kern="1200" baseline="0" dirty="0">
                          <a:solidFill>
                            <a:schemeClr val="dk1"/>
                          </a:solidFill>
                          <a:effectLst/>
                          <a:latin typeface="+mn-lt"/>
                          <a:ea typeface="+mn-ea"/>
                          <a:cs typeface="+mn-cs"/>
                        </a:rPr>
                        <a:t> </a:t>
                      </a:r>
                      <a:r>
                        <a:rPr lang="tr-TR" sz="1800" i="1" kern="1200" dirty="0">
                          <a:solidFill>
                            <a:schemeClr val="dk1"/>
                          </a:solidFill>
                          <a:effectLst/>
                          <a:latin typeface="+mn-lt"/>
                          <a:ea typeface="+mn-ea"/>
                          <a:cs typeface="+mn-cs"/>
                        </a:rPr>
                        <a:t>destek projeleri</a:t>
                      </a:r>
                    </a:p>
                    <a:p>
                      <a:pPr marL="0" indent="0">
                        <a:buFont typeface="Arial" pitchFamily="34" charset="0"/>
                        <a:buNone/>
                      </a:pPr>
                      <a:r>
                        <a:rPr lang="tr-TR" sz="1800" i="1" kern="1200" dirty="0">
                          <a:solidFill>
                            <a:schemeClr val="dk1"/>
                          </a:solidFill>
                          <a:effectLst/>
                          <a:latin typeface="+mn-lt"/>
                          <a:ea typeface="+mn-ea"/>
                          <a:cs typeface="+mn-cs"/>
                        </a:rPr>
                        <a:t>3- Araştırma programları</a:t>
                      </a:r>
                      <a:endParaRPr lang="tr-TR" sz="1600" i="1"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961931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5122" name="Picture 2" descr="paydaşl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348880"/>
            <a:ext cx="3510791" cy="21541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07975" y="980728"/>
            <a:ext cx="5400600" cy="4524315"/>
          </a:xfrm>
          <a:prstGeom prst="rect">
            <a:avLst/>
          </a:prstGeom>
          <a:noFill/>
        </p:spPr>
        <p:txBody>
          <a:bodyPr wrap="square" rtlCol="0">
            <a:spAutoFit/>
          </a:bodyPr>
          <a:lstStyle/>
          <a:p>
            <a:r>
              <a:rPr lang="tr-TR" b="1" dirty="0">
                <a:solidFill>
                  <a:schemeClr val="accent1"/>
                </a:solidFill>
              </a:rPr>
              <a:t>Paydaş analizi </a:t>
            </a:r>
            <a:r>
              <a:rPr lang="tr-TR" dirty="0"/>
              <a:t>katılımcılığı sağlamanın en önemli aracıdır. </a:t>
            </a:r>
          </a:p>
          <a:p>
            <a:pPr marL="285750" indent="-285750">
              <a:buFont typeface="Wingdings" pitchFamily="2" charset="2"/>
              <a:buChar char="ü"/>
            </a:pPr>
            <a:r>
              <a:rPr lang="tr-TR" dirty="0"/>
              <a:t>Üniversitenin etkileşim içinde olduğu tarafların stratejik planla ilgili görüşlerinin dikkate alınması, </a:t>
            </a:r>
          </a:p>
          <a:p>
            <a:pPr marL="285750" indent="-285750">
              <a:buFont typeface="Wingdings" pitchFamily="2" charset="2"/>
              <a:buChar char="ü"/>
            </a:pPr>
            <a:r>
              <a:rPr lang="tr-TR" dirty="0"/>
              <a:t>kamu hizmetlerinin yararlanıcı ihtiyaçları doğrultusunda şekillendirilmesi ile </a:t>
            </a:r>
          </a:p>
          <a:p>
            <a:pPr marL="285750" indent="-285750">
              <a:buFont typeface="Wingdings" pitchFamily="2" charset="2"/>
              <a:buChar char="ü"/>
            </a:pPr>
            <a:r>
              <a:rPr lang="tr-TR" dirty="0"/>
              <a:t>stratejik planın paydaşlar tarafından sahiplenilmesini ve başarı düzeyinin artırılmasını sağlar.</a:t>
            </a:r>
          </a:p>
          <a:p>
            <a:r>
              <a:rPr lang="tr-TR" dirty="0"/>
              <a:t> </a:t>
            </a:r>
          </a:p>
          <a:p>
            <a:r>
              <a:rPr lang="tr-TR" b="1" dirty="0">
                <a:solidFill>
                  <a:schemeClr val="accent1"/>
                </a:solidFill>
              </a:rPr>
              <a:t>Paydaşlar, </a:t>
            </a:r>
          </a:p>
          <a:p>
            <a:pPr marL="285750" indent="-285750">
              <a:buFont typeface="Wingdings" pitchFamily="2" charset="2"/>
              <a:buChar char="ü"/>
            </a:pPr>
            <a:r>
              <a:rPr lang="tr-TR" dirty="0"/>
              <a:t>üniversitenin ürün ve hizmetleriyle ilgisi olan, </a:t>
            </a:r>
          </a:p>
          <a:p>
            <a:pPr marL="285750" indent="-285750">
              <a:buFont typeface="Wingdings" pitchFamily="2" charset="2"/>
              <a:buChar char="ü"/>
            </a:pPr>
            <a:r>
              <a:rPr lang="tr-TR" dirty="0"/>
              <a:t>üniversiteden doğrudan veya dolaylı, olumlu ya da olumsuz yönde etkilenen veya </a:t>
            </a:r>
          </a:p>
          <a:p>
            <a:pPr marL="285750" indent="-285750">
              <a:buFont typeface="Wingdings" pitchFamily="2" charset="2"/>
              <a:buChar char="ü"/>
            </a:pPr>
            <a:r>
              <a:rPr lang="tr-TR" dirty="0"/>
              <a:t>üniversiteyi etkileyen kişi, grup veya kurumlardır. </a:t>
            </a:r>
            <a:r>
              <a:rPr lang="tr-TR" b="1" i="1" dirty="0">
                <a:solidFill>
                  <a:srgbClr val="0070C0"/>
                </a:solidFill>
              </a:rPr>
              <a:t>Paydaşlar, iç ve dış paydaşlar olarak sınıflandırılabilir.</a:t>
            </a:r>
          </a:p>
        </p:txBody>
      </p:sp>
    </p:spTree>
    <p:extLst>
      <p:ext uri="{BB962C8B-B14F-4D97-AF65-F5344CB8AC3E}">
        <p14:creationId xmlns:p14="http://schemas.microsoft.com/office/powerpoint/2010/main" val="2799650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467634" y="1268760"/>
            <a:ext cx="4811368" cy="4524315"/>
          </a:xfrm>
          <a:prstGeom prst="rect">
            <a:avLst/>
          </a:prstGeom>
          <a:noFill/>
        </p:spPr>
        <p:txBody>
          <a:bodyPr wrap="square" rtlCol="0">
            <a:spAutoFit/>
          </a:bodyPr>
          <a:lstStyle/>
          <a:p>
            <a:r>
              <a:rPr lang="tr-TR" b="1" i="1" dirty="0">
                <a:solidFill>
                  <a:schemeClr val="accent1"/>
                </a:solidFill>
              </a:rPr>
              <a:t>İç Paydaşlar: </a:t>
            </a:r>
            <a:r>
              <a:rPr lang="tr-TR" i="1" dirty="0"/>
              <a:t>Üniversiteden</a:t>
            </a:r>
            <a:r>
              <a:rPr lang="tr-TR" b="1" i="1" dirty="0"/>
              <a:t> </a:t>
            </a:r>
            <a:r>
              <a:rPr lang="tr-TR" i="1" dirty="0"/>
              <a:t>etkilenen veya</a:t>
            </a:r>
            <a:r>
              <a:rPr lang="tr-TR" b="1" i="1" dirty="0"/>
              <a:t> </a:t>
            </a:r>
            <a:r>
              <a:rPr lang="tr-TR" i="1" dirty="0"/>
              <a:t>üniversiteyi</a:t>
            </a:r>
            <a:r>
              <a:rPr lang="tr-TR" b="1" i="1" dirty="0"/>
              <a:t> </a:t>
            </a:r>
            <a:r>
              <a:rPr lang="tr-TR" i="1" dirty="0"/>
              <a:t>etkileyen </a:t>
            </a:r>
            <a:r>
              <a:rPr lang="tr-TR" b="1" i="1" dirty="0">
                <a:solidFill>
                  <a:srgbClr val="0070C0"/>
                </a:solidFill>
              </a:rPr>
              <a:t>kurum içindeki kişi veya gruplardır. </a:t>
            </a:r>
            <a:r>
              <a:rPr lang="tr-TR" i="1" dirty="0"/>
              <a:t>Üniversitenin çalışanları ve yöneticileri iç paydaşlara örnek olarak verilebilir.</a:t>
            </a:r>
            <a:endParaRPr lang="tr-TR" dirty="0"/>
          </a:p>
          <a:p>
            <a:r>
              <a:rPr lang="tr-TR" dirty="0"/>
              <a:t> </a:t>
            </a:r>
          </a:p>
          <a:p>
            <a:endParaRPr lang="tr-TR" dirty="0"/>
          </a:p>
          <a:p>
            <a:endParaRPr lang="tr-TR" dirty="0"/>
          </a:p>
          <a:p>
            <a:r>
              <a:rPr lang="tr-TR" b="1" i="1" dirty="0">
                <a:solidFill>
                  <a:schemeClr val="accent1"/>
                </a:solidFill>
              </a:rPr>
              <a:t>Dış Paydaşlar: </a:t>
            </a:r>
            <a:r>
              <a:rPr lang="tr-TR" i="1" dirty="0"/>
              <a:t>Üniversitenin ürettiği ürün ve hizmetlerinden</a:t>
            </a:r>
            <a:r>
              <a:rPr lang="tr-TR" b="1" i="1" dirty="0"/>
              <a:t> </a:t>
            </a:r>
            <a:r>
              <a:rPr lang="tr-TR" i="1" dirty="0"/>
              <a:t>yararlananlar ile</a:t>
            </a:r>
            <a:r>
              <a:rPr lang="tr-TR" b="1" i="1" dirty="0"/>
              <a:t> </a:t>
            </a:r>
            <a:r>
              <a:rPr lang="tr-TR" i="1" dirty="0"/>
              <a:t>üniversiteden etkilenen veya üniversiteyi etkileyen </a:t>
            </a:r>
            <a:r>
              <a:rPr lang="tr-TR" b="1" i="1" dirty="0">
                <a:solidFill>
                  <a:srgbClr val="0070C0"/>
                </a:solidFill>
              </a:rPr>
              <a:t>üniversite dışındaki kişi, grup veya kurumlardır. </a:t>
            </a:r>
            <a:r>
              <a:rPr lang="tr-TR" b="1" i="1" dirty="0">
                <a:solidFill>
                  <a:srgbClr val="00B050"/>
                </a:solidFill>
              </a:rPr>
              <a:t>Öğrenciler, potansiyel öğrenciler, mezunlar, üniversite faaliyetleriyle ilişkisi olan diğer üniversiteler ve kamu idareleri, sivil toplum ve özel sektör kuruluşları </a:t>
            </a:r>
            <a:r>
              <a:rPr lang="tr-TR" i="1" dirty="0"/>
              <a:t>dış paydaşlara örnek olarak verilebilir.</a:t>
            </a:r>
            <a:endParaRPr lang="tr-TR" dirty="0"/>
          </a:p>
        </p:txBody>
      </p:sp>
      <p:pic>
        <p:nvPicPr>
          <p:cNvPr id="7170" name="Picture 2" descr="öğren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902" y="3402363"/>
            <a:ext cx="3459561" cy="23063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6" name="Picture 8" descr="persone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41" y="1052736"/>
            <a:ext cx="3893887" cy="20135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33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 name="20 Metin kutusu"/>
          <p:cNvSpPr txBox="1"/>
          <p:nvPr/>
        </p:nvSpPr>
        <p:spPr>
          <a:xfrm>
            <a:off x="457559" y="930206"/>
            <a:ext cx="8434921" cy="677108"/>
          </a:xfrm>
          <a:prstGeom prst="rect">
            <a:avLst/>
          </a:prstGeom>
          <a:solidFill>
            <a:schemeClr val="tx2">
              <a:lumMod val="50000"/>
            </a:schemeClr>
          </a:solidFill>
          <a:ln w="1905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0" rIns="0" bIns="0" rtlCol="0">
            <a:spAutoFit/>
          </a:bodyPr>
          <a:lstStyle/>
          <a:p>
            <a:pPr algn="ctr" fontAlgn="auto">
              <a:spcBef>
                <a:spcPts val="0"/>
              </a:spcBef>
              <a:spcAft>
                <a:spcPts val="0"/>
              </a:spcAft>
            </a:pPr>
            <a:endParaRPr lang="tr-TR" sz="1000" b="1" kern="0" dirty="0">
              <a:solidFill>
                <a:schemeClr val="bg1"/>
              </a:solidFill>
              <a:latin typeface="Georgia"/>
            </a:endParaRPr>
          </a:p>
          <a:p>
            <a:pPr algn="ctr"/>
            <a:r>
              <a:rPr lang="tr-TR" sz="2400" dirty="0">
                <a:solidFill>
                  <a:schemeClr val="bg1"/>
                </a:solidFill>
              </a:rPr>
              <a:t>Paydaş analizi ile;</a:t>
            </a:r>
          </a:p>
          <a:p>
            <a:pPr algn="ctr" fontAlgn="auto">
              <a:spcBef>
                <a:spcPts val="0"/>
              </a:spcBef>
              <a:spcAft>
                <a:spcPts val="0"/>
              </a:spcAft>
            </a:pPr>
            <a:endParaRPr lang="tr-TR" sz="1000" b="1" kern="0" dirty="0">
              <a:solidFill>
                <a:schemeClr val="bg1"/>
              </a:solidFill>
              <a:latin typeface="Georgia"/>
            </a:endParaRPr>
          </a:p>
        </p:txBody>
      </p:sp>
      <p:sp>
        <p:nvSpPr>
          <p:cNvPr id="10" name="45 Metin kutusu"/>
          <p:cNvSpPr txBox="1"/>
          <p:nvPr/>
        </p:nvSpPr>
        <p:spPr>
          <a:xfrm>
            <a:off x="457558" y="1700808"/>
            <a:ext cx="4204009" cy="2434101"/>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Paydaşların görüş, öneri ve beklentilerinin stratejik planlama sürecine dâhil edilmesiyle planın bu kesimlerce sahiplenilmesi ve planın uygulanabilirliğinin artması</a:t>
            </a:r>
          </a:p>
        </p:txBody>
      </p:sp>
      <p:sp>
        <p:nvSpPr>
          <p:cNvPr id="11" name="45 Metin kutusu"/>
          <p:cNvSpPr txBox="1"/>
          <p:nvPr/>
        </p:nvSpPr>
        <p:spPr>
          <a:xfrm>
            <a:off x="4762329" y="1700808"/>
            <a:ext cx="4130152" cy="2434101"/>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Üniversitenin hizmetlerinin etkin bir şekilde sunulmasına engel oluşturabilecek unsurların saptanması ve bunların giderilmesi için önlemler alınması</a:t>
            </a:r>
          </a:p>
        </p:txBody>
      </p:sp>
      <p:sp>
        <p:nvSpPr>
          <p:cNvPr id="12" name="45 Metin kutusu"/>
          <p:cNvSpPr txBox="1"/>
          <p:nvPr/>
        </p:nvSpPr>
        <p:spPr>
          <a:xfrm>
            <a:off x="460376" y="4233397"/>
            <a:ext cx="4201192" cy="1326105"/>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pPr lvl="0"/>
            <a:r>
              <a:rPr lang="tr-TR" sz="2400" dirty="0"/>
              <a:t>Paydaşların birbirleriyle olan ilişkilerinin ve olası çıkar çatışmalarının tespit edilmesi</a:t>
            </a:r>
          </a:p>
        </p:txBody>
      </p:sp>
      <p:sp>
        <p:nvSpPr>
          <p:cNvPr id="13" name="45 Metin kutusu"/>
          <p:cNvSpPr txBox="1"/>
          <p:nvPr/>
        </p:nvSpPr>
        <p:spPr>
          <a:xfrm>
            <a:off x="4762329" y="4215014"/>
            <a:ext cx="4130152" cy="1695437"/>
          </a:xfrm>
          <a:prstGeom prst="rect">
            <a:avLst/>
          </a:prstGeom>
          <a:solidFill>
            <a:schemeClr val="accent3">
              <a:lumMod val="60000"/>
              <a:lumOff val="40000"/>
            </a:schemeClr>
          </a:solidFill>
          <a:ln w="317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08000" tIns="108000" rIns="0" bIns="108000" rtlCol="0">
            <a:spAutoFit/>
          </a:bodyPr>
          <a:lstStyle/>
          <a:p>
            <a:r>
              <a:rPr lang="tr-TR" sz="2400" dirty="0"/>
              <a:t>Üniversitenin güçlü ve zayıf yönleri ile fırsat ve tehditleri hakkında fikir edinilmesi amaçlanır.</a:t>
            </a:r>
            <a:endParaRPr lang="tr-TR" sz="2400" dirty="0">
              <a:solidFill>
                <a:prstClr val="black"/>
              </a:solidFill>
            </a:endParaRPr>
          </a:p>
        </p:txBody>
      </p:sp>
    </p:spTree>
    <p:extLst>
      <p:ext uri="{BB962C8B-B14F-4D97-AF65-F5344CB8AC3E}">
        <p14:creationId xmlns:p14="http://schemas.microsoft.com/office/powerpoint/2010/main" val="1885419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461665"/>
          </a:xfrm>
          <a:prstGeom prst="rect">
            <a:avLst/>
          </a:prstGeom>
          <a:noFill/>
        </p:spPr>
        <p:txBody>
          <a:bodyPr wrap="square" rtlCol="0">
            <a:spAutoFit/>
          </a:bodyPr>
          <a:lstStyle/>
          <a:p>
            <a:pPr algn="ctr"/>
            <a:r>
              <a:rPr lang="tr-TR" sz="2400" b="1" dirty="0">
                <a:solidFill>
                  <a:prstClr val="black"/>
                </a:solidFill>
              </a:rPr>
              <a:t>PAYDAŞ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1198426" y="1700808"/>
            <a:ext cx="682995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itchFamily="34" charset="0"/>
              <a:buChar char="•"/>
            </a:pPr>
            <a:r>
              <a:rPr lang="tr-TR" sz="3200" dirty="0"/>
              <a:t>Paydaşların tespiti</a:t>
            </a:r>
          </a:p>
          <a:p>
            <a:pPr marL="285750" indent="-285750">
              <a:buFont typeface="Arial" pitchFamily="34" charset="0"/>
              <a:buChar char="•"/>
            </a:pPr>
            <a:r>
              <a:rPr lang="tr-TR" sz="3200" dirty="0"/>
              <a:t>Paydaşların </a:t>
            </a:r>
            <a:r>
              <a:rPr lang="tr-TR" sz="3200" dirty="0" err="1"/>
              <a:t>önceliklendirilmesi</a:t>
            </a:r>
            <a:endParaRPr lang="tr-TR" sz="3200" dirty="0"/>
          </a:p>
          <a:p>
            <a:pPr marL="285750" indent="-285750">
              <a:buFont typeface="Arial" pitchFamily="34" charset="0"/>
              <a:buChar char="•"/>
            </a:pPr>
            <a:r>
              <a:rPr lang="tr-TR" sz="3200" dirty="0"/>
              <a:t>Paydaşların değerlendirilmesi</a:t>
            </a:r>
          </a:p>
          <a:p>
            <a:pPr marL="285750" indent="-285750">
              <a:buFont typeface="Arial" pitchFamily="34" charset="0"/>
              <a:buChar char="•"/>
            </a:pPr>
            <a:r>
              <a:rPr lang="tr-TR" sz="3200" dirty="0"/>
              <a:t>Paydaş görüş ve önerilerinin alınması ve değerlendirilmesi</a:t>
            </a:r>
          </a:p>
        </p:txBody>
      </p:sp>
      <p:sp>
        <p:nvSpPr>
          <p:cNvPr id="15" name="Metin kutusu 14"/>
          <p:cNvSpPr txBox="1"/>
          <p:nvPr/>
        </p:nvSpPr>
        <p:spPr>
          <a:xfrm>
            <a:off x="1619672" y="1052736"/>
            <a:ext cx="5924545" cy="523220"/>
          </a:xfrm>
          <a:prstGeom prst="rect">
            <a:avLst/>
          </a:prstGeom>
          <a:noFill/>
        </p:spPr>
        <p:txBody>
          <a:bodyPr wrap="square" rtlCol="0">
            <a:spAutoFit/>
          </a:bodyPr>
          <a:lstStyle/>
          <a:p>
            <a:pPr algn="ctr"/>
            <a:r>
              <a:rPr lang="tr-TR" sz="2800" b="1" dirty="0"/>
              <a:t>Paydaş analizi aşamaları;</a:t>
            </a:r>
          </a:p>
        </p:txBody>
      </p:sp>
    </p:spTree>
    <p:extLst>
      <p:ext uri="{BB962C8B-B14F-4D97-AF65-F5344CB8AC3E}">
        <p14:creationId xmlns:p14="http://schemas.microsoft.com/office/powerpoint/2010/main" val="60578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4450" name="Rectangle 2"/>
          <p:cNvSpPr>
            <a:spLocks noGrp="1" noChangeArrowheads="1"/>
          </p:cNvSpPr>
          <p:nvPr>
            <p:ph type="title"/>
          </p:nvPr>
        </p:nvSpPr>
        <p:spPr/>
        <p:txBody>
          <a:bodyPr/>
          <a:lstStyle/>
          <a:p>
            <a:r>
              <a:rPr lang="tr-TR" sz="3600" dirty="0"/>
              <a:t>STRATEJİ</a:t>
            </a:r>
            <a:r>
              <a:rPr lang="en-US" sz="3600" dirty="0"/>
              <a:t> </a:t>
            </a:r>
            <a:r>
              <a:rPr lang="tr-TR" sz="3600" dirty="0"/>
              <a:t>NEDİR</a:t>
            </a:r>
            <a:r>
              <a:rPr lang="en-US" sz="3600" dirty="0"/>
              <a:t>?</a:t>
            </a:r>
            <a:endParaRPr lang="tr-TR" sz="3600" dirty="0"/>
          </a:p>
        </p:txBody>
      </p:sp>
      <p:grpSp>
        <p:nvGrpSpPr>
          <p:cNvPr id="2" name="Group 12"/>
          <p:cNvGrpSpPr>
            <a:grpSpLocks/>
          </p:cNvGrpSpPr>
          <p:nvPr/>
        </p:nvGrpSpPr>
        <p:grpSpPr bwMode="auto">
          <a:xfrm>
            <a:off x="457200" y="1371600"/>
            <a:ext cx="8305800" cy="4854575"/>
            <a:chOff x="432" y="1248"/>
            <a:chExt cx="5232" cy="2953"/>
          </a:xfrm>
        </p:grpSpPr>
        <p:sp>
          <p:nvSpPr>
            <p:cNvPr id="104461" name="Rectangle 13"/>
            <p:cNvSpPr>
              <a:spLocks noChangeArrowheads="1"/>
            </p:cNvSpPr>
            <p:nvPr/>
          </p:nvSpPr>
          <p:spPr bwMode="auto">
            <a:xfrm>
              <a:off x="432" y="1248"/>
              <a:ext cx="4896" cy="2953"/>
            </a:xfrm>
            <a:prstGeom prst="rect">
              <a:avLst/>
            </a:prstGeom>
            <a:noFill/>
            <a:ln w="9525">
              <a:noFill/>
              <a:miter lim="800000"/>
              <a:headEnd/>
              <a:tailEnd/>
            </a:ln>
            <a:effectLst/>
          </p:spPr>
          <p:txBody>
            <a:bodyPr lIns="92075" tIns="46038" rIns="92075" bIns="4603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tr-TR" sz="3200" b="1" i="1" u="none" strike="noStrike" kern="1200" cap="none" spc="0" normalizeH="0" baseline="0" noProof="0" dirty="0">
                  <a:ln>
                    <a:noFill/>
                  </a:ln>
                  <a:solidFill>
                    <a:prstClr val="black"/>
                  </a:solidFill>
                  <a:effectLst/>
                  <a:uLnTx/>
                  <a:uFillTx/>
                  <a:latin typeface="Times New Roman" pitchFamily="18" charset="0"/>
                  <a:ea typeface="+mn-ea"/>
                  <a:cs typeface="+mn-cs"/>
                </a:rPr>
                <a:t>Günümüzle gelecek arasında köprü</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04462" name="Text Box 14"/>
            <p:cNvSpPr txBox="1">
              <a:spLocks noChangeArrowheads="1"/>
            </p:cNvSpPr>
            <p:nvPr/>
          </p:nvSpPr>
          <p:spPr bwMode="auto">
            <a:xfrm>
              <a:off x="3840" y="2938"/>
              <a:ext cx="1824" cy="500"/>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rebuchet MS" pitchFamily="34" charset="0"/>
                  <a:ea typeface="+mn-ea"/>
                  <a:cs typeface="+mn-cs"/>
                </a:rPr>
                <a:t>Gelmek istediğiniz konum</a:t>
              </a:r>
              <a:endParaRPr kumimoji="0" lang="en-US" sz="24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04463" name="Text Box 15"/>
            <p:cNvSpPr txBox="1">
              <a:spLocks noChangeArrowheads="1"/>
            </p:cNvSpPr>
            <p:nvPr/>
          </p:nvSpPr>
          <p:spPr bwMode="auto">
            <a:xfrm>
              <a:off x="1728" y="3504"/>
              <a:ext cx="2352" cy="649"/>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Trebuchet MS" pitchFamily="34" charset="0"/>
                  <a:ea typeface="+mn-ea"/>
                  <a:cs typeface="+mn-cs"/>
                </a:rPr>
                <a:t>Strateji hedefe ulaştırır</a:t>
              </a:r>
              <a:endParaRPr kumimoji="0" lang="en-US" sz="3200" b="1" i="0" u="none" strike="noStrike" kern="1200" cap="none" spc="0" normalizeH="0" baseline="0" noProof="0" dirty="0">
                <a:ln>
                  <a:noFill/>
                </a:ln>
                <a:solidFill>
                  <a:srgbClr val="FF0000"/>
                </a:solidFill>
                <a:effectLst/>
                <a:uLnTx/>
                <a:uFillTx/>
                <a:latin typeface="Trebuchet MS" pitchFamily="34" charset="0"/>
                <a:ea typeface="+mn-ea"/>
                <a:cs typeface="+mn-cs"/>
              </a:endParaRPr>
            </a:p>
          </p:txBody>
        </p:sp>
        <p:grpSp>
          <p:nvGrpSpPr>
            <p:cNvPr id="3" name="Group 16"/>
            <p:cNvGrpSpPr>
              <a:grpSpLocks/>
            </p:cNvGrpSpPr>
            <p:nvPr/>
          </p:nvGrpSpPr>
          <p:grpSpPr bwMode="auto">
            <a:xfrm>
              <a:off x="480" y="1872"/>
              <a:ext cx="4896" cy="1508"/>
              <a:chOff x="480" y="1872"/>
              <a:chExt cx="4896" cy="1508"/>
            </a:xfrm>
          </p:grpSpPr>
          <p:sp>
            <p:nvSpPr>
              <p:cNvPr id="104465" name="Rectangle 17"/>
              <p:cNvSpPr>
                <a:spLocks noChangeArrowheads="1"/>
              </p:cNvSpPr>
              <p:nvPr/>
            </p:nvSpPr>
            <p:spPr bwMode="auto">
              <a:xfrm>
                <a:off x="576" y="1920"/>
                <a:ext cx="1200" cy="816"/>
              </a:xfrm>
              <a:prstGeom prst="rect">
                <a:avLst/>
              </a:prstGeom>
              <a:solidFill>
                <a:srgbClr val="003366"/>
              </a:solidFill>
              <a:ln w="12700" cap="sq">
                <a:noFill/>
                <a:miter lim="800000"/>
                <a:headEnd type="none" w="sm" len="sm"/>
                <a:tailEnd type="none" w="sm" len="sm"/>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white"/>
                    </a:solidFill>
                    <a:effectLst/>
                    <a:uLnTx/>
                    <a:uFillTx/>
                    <a:latin typeface="Trebuchet MS" pitchFamily="34" charset="0"/>
                    <a:ea typeface="+mn-ea"/>
                    <a:cs typeface="+mn-cs"/>
                  </a:rPr>
                  <a:t>Şimdiki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white"/>
                    </a:solidFill>
                    <a:effectLst/>
                    <a:uLnTx/>
                    <a:uFillTx/>
                    <a:latin typeface="Trebuchet MS" pitchFamily="34" charset="0"/>
                    <a:ea typeface="+mn-ea"/>
                    <a:cs typeface="+mn-cs"/>
                  </a:rPr>
                  <a:t>durum</a:t>
                </a:r>
                <a:endParaRPr kumimoji="0" lang="en-US" sz="32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04466" name="Rectangle 18"/>
              <p:cNvSpPr>
                <a:spLocks noChangeArrowheads="1"/>
              </p:cNvSpPr>
              <p:nvPr/>
            </p:nvSpPr>
            <p:spPr bwMode="auto">
              <a:xfrm>
                <a:off x="4080" y="1968"/>
                <a:ext cx="1296" cy="816"/>
              </a:xfrm>
              <a:prstGeom prst="rect">
                <a:avLst/>
              </a:prstGeom>
              <a:solidFill>
                <a:srgbClr val="FF0000"/>
              </a:solidFill>
              <a:ln w="12700" cap="sq">
                <a:noFill/>
                <a:miter lim="800000"/>
                <a:headEnd type="none" w="sm" len="sm"/>
                <a:tailEnd type="none" w="sm" len="sm"/>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white"/>
                    </a:solidFill>
                    <a:effectLst/>
                    <a:uLnTx/>
                    <a:uFillTx/>
                    <a:latin typeface="Trebuchet MS" pitchFamily="34" charset="0"/>
                    <a:ea typeface="+mn-ea"/>
                    <a:cs typeface="+mn-cs"/>
                  </a:rPr>
                  <a:t>Ulaşılacak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white"/>
                    </a:solidFill>
                    <a:effectLst/>
                    <a:uLnTx/>
                    <a:uFillTx/>
                    <a:latin typeface="Trebuchet MS" pitchFamily="34" charset="0"/>
                    <a:ea typeface="+mn-ea"/>
                    <a:cs typeface="+mn-cs"/>
                  </a:rPr>
                  <a:t>hedef</a:t>
                </a:r>
                <a:endParaRPr kumimoji="0" lang="en-US" sz="32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04467" name="AutoShape 19"/>
              <p:cNvSpPr>
                <a:spLocks noChangeArrowheads="1"/>
              </p:cNvSpPr>
              <p:nvPr/>
            </p:nvSpPr>
            <p:spPr bwMode="auto">
              <a:xfrm>
                <a:off x="1920" y="1872"/>
                <a:ext cx="2064" cy="864"/>
              </a:xfrm>
              <a:prstGeom prst="rightArrow">
                <a:avLst>
                  <a:gd name="adj1" fmla="val 50000"/>
                  <a:gd name="adj2" fmla="val 59722"/>
                </a:avLst>
              </a:prstGeom>
              <a:solidFill>
                <a:srgbClr val="000000"/>
              </a:solidFill>
              <a:ln w="12700" cap="sq">
                <a:noFill/>
                <a:miter lim="800000"/>
                <a:headEnd type="none" w="sm" len="sm"/>
                <a:tailEnd type="none" w="sm" len="sm"/>
              </a:ln>
              <a:effectLst/>
              <a:scene3d>
                <a:camera prst="legacyPerspectiveBottom"/>
                <a:lightRig rig="legacyFlat3" dir="t"/>
              </a:scene3d>
              <a:sp3d extrusionH="887400" prstMaterial="legacyMatte">
                <a:bevelT w="13500" h="13500" prst="angle"/>
                <a:bevelB w="13500" h="13500" prst="angle"/>
                <a:extrusionClr>
                  <a:srgbClr val="000000"/>
                </a:extrusionClr>
              </a:sp3d>
            </p:spPr>
            <p:txBody>
              <a:bodyPr wrap="none" anchor="ctr">
                <a:flatTx/>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rebuchet MS" pitchFamily="34" charset="0"/>
                    <a:ea typeface="+mn-ea"/>
                    <a:cs typeface="+mn-cs"/>
                  </a:rPr>
                  <a:t>Str</a:t>
                </a:r>
                <a:r>
                  <a:rPr kumimoji="0" lang="tr-TR" sz="2400" b="1" i="0" u="none" strike="noStrike" kern="1200" cap="none" spc="0" normalizeH="0" baseline="0" noProof="0">
                    <a:ln>
                      <a:noFill/>
                    </a:ln>
                    <a:solidFill>
                      <a:srgbClr val="FF0000"/>
                    </a:solidFill>
                    <a:effectLst/>
                    <a:uLnTx/>
                    <a:uFillTx/>
                    <a:latin typeface="Trebuchet MS" pitchFamily="34" charset="0"/>
                    <a:ea typeface="+mn-ea"/>
                    <a:cs typeface="+mn-cs"/>
                  </a:rPr>
                  <a:t>ateji</a:t>
                </a:r>
                <a:endParaRPr kumimoji="0" lang="en-US" sz="2400" b="0" i="0" u="none" strike="noStrike" kern="1200" cap="none" spc="0" normalizeH="0" baseline="0" noProof="0">
                  <a:ln>
                    <a:noFill/>
                  </a:ln>
                  <a:solidFill>
                    <a:srgbClr val="FF0000"/>
                  </a:solidFill>
                  <a:effectLst/>
                  <a:uLnTx/>
                  <a:uFillTx/>
                  <a:latin typeface="Trebuchet MS" pitchFamily="34" charset="0"/>
                  <a:ea typeface="+mn-ea"/>
                  <a:cs typeface="+mn-cs"/>
                </a:endParaRPr>
              </a:p>
            </p:txBody>
          </p:sp>
          <p:sp>
            <p:nvSpPr>
              <p:cNvPr id="104468" name="Text Box 20"/>
              <p:cNvSpPr txBox="1">
                <a:spLocks noChangeArrowheads="1"/>
              </p:cNvSpPr>
              <p:nvPr/>
            </p:nvSpPr>
            <p:spPr bwMode="auto">
              <a:xfrm>
                <a:off x="480" y="2880"/>
                <a:ext cx="1440" cy="500"/>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tr-TR" sz="2400" b="1" i="0" u="none" strike="noStrike" kern="1200" cap="none" spc="0" normalizeH="0" baseline="0" noProof="0">
                    <a:ln>
                      <a:noFill/>
                    </a:ln>
                    <a:solidFill>
                      <a:prstClr val="black"/>
                    </a:solidFill>
                    <a:effectLst/>
                    <a:uLnTx/>
                    <a:uFillTx/>
                    <a:latin typeface="Trebuchet MS" pitchFamily="34" charset="0"/>
                    <a:ea typeface="+mn-ea"/>
                    <a:cs typeface="+mn-cs"/>
                  </a:rPr>
                  <a:t>Bulunduğunuz konum</a:t>
                </a:r>
                <a:endParaRPr kumimoji="0" lang="en-US" sz="2400" b="1" i="0" u="none" strike="noStrike" kern="1200" cap="none" spc="0" normalizeH="0" baseline="0" noProof="0">
                  <a:ln>
                    <a:noFill/>
                  </a:ln>
                  <a:solidFill>
                    <a:prstClr val="black"/>
                  </a:solidFill>
                  <a:effectLst/>
                  <a:uLnTx/>
                  <a:uFillTx/>
                  <a:latin typeface="Trebuchet MS" pitchFamily="34" charset="0"/>
                  <a:ea typeface="+mn-ea"/>
                  <a:cs typeface="+mn-cs"/>
                </a:endParaRPr>
              </a:p>
            </p:txBody>
          </p:sp>
          <p:sp>
            <p:nvSpPr>
              <p:cNvPr id="104469" name="Rectangle 21"/>
              <p:cNvSpPr>
                <a:spLocks noChangeArrowheads="1"/>
              </p:cNvSpPr>
              <p:nvPr/>
            </p:nvSpPr>
            <p:spPr bwMode="auto">
              <a:xfrm>
                <a:off x="2112" y="3168"/>
                <a:ext cx="384" cy="192"/>
              </a:xfrm>
              <a:prstGeom prst="rect">
                <a:avLst/>
              </a:prstGeom>
              <a:solidFill>
                <a:srgbClr val="003366"/>
              </a:solidFill>
              <a:ln w="12700" cap="sq">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70" name="Line 22"/>
              <p:cNvSpPr>
                <a:spLocks noChangeShapeType="1"/>
              </p:cNvSpPr>
              <p:nvPr/>
            </p:nvSpPr>
            <p:spPr bwMode="auto">
              <a:xfrm>
                <a:off x="2544" y="3264"/>
                <a:ext cx="672" cy="0"/>
              </a:xfrm>
              <a:prstGeom prst="line">
                <a:avLst/>
              </a:prstGeom>
              <a:noFill/>
              <a:ln w="76200" cap="sq">
                <a:solidFill>
                  <a:schemeClr val="tx1"/>
                </a:solidFill>
                <a:round/>
                <a:headEnd type="none" w="sm" len="sm"/>
                <a:tailEnd type="triangl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4471" name="Rectangle 23"/>
              <p:cNvSpPr>
                <a:spLocks noChangeArrowheads="1"/>
              </p:cNvSpPr>
              <p:nvPr/>
            </p:nvSpPr>
            <p:spPr bwMode="auto">
              <a:xfrm>
                <a:off x="3264" y="3168"/>
                <a:ext cx="432" cy="192"/>
              </a:xfrm>
              <a:prstGeom prst="rect">
                <a:avLst/>
              </a:prstGeom>
              <a:solidFill>
                <a:srgbClr val="FF0000"/>
              </a:solidFill>
              <a:ln w="12700" cap="sq">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Tespiti)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592274" y="1532985"/>
            <a:ext cx="6372214"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b="1" dirty="0">
                <a:solidFill>
                  <a:srgbClr val="C00000"/>
                </a:solidFill>
              </a:rPr>
              <a:t>Üniversitenin paydaşlarının tespit edilmesi için aşağıdaki sorular sorulur:</a:t>
            </a:r>
          </a:p>
          <a:p>
            <a:pPr marL="342900" lvl="0" indent="-342900">
              <a:buFont typeface="+mj-lt"/>
              <a:buAutoNum type="arabicParenR"/>
            </a:pPr>
            <a:r>
              <a:rPr lang="tr-TR" dirty="0"/>
              <a:t>Üniversitenin ürün/hizmetleri ile ilgisi olanlar kimlerdir?</a:t>
            </a:r>
          </a:p>
          <a:p>
            <a:pPr marL="342900" lvl="0" indent="-342900">
              <a:buFont typeface="+mj-lt"/>
              <a:buAutoNum type="arabicParenR"/>
            </a:pPr>
            <a:r>
              <a:rPr lang="tr-TR" dirty="0"/>
              <a:t>Üniversitenin ürün/hizmetlerini yönlendirenler kimlerdir?</a:t>
            </a:r>
          </a:p>
          <a:p>
            <a:pPr marL="342900" lvl="0" indent="-342900">
              <a:buFont typeface="+mj-lt"/>
              <a:buAutoNum type="arabicParenR"/>
            </a:pPr>
            <a:r>
              <a:rPr lang="tr-TR" dirty="0"/>
              <a:t>Üniversitenin ürün/hizmetlerini kullananlar kimlerdir?</a:t>
            </a:r>
          </a:p>
          <a:p>
            <a:pPr marL="342900" lvl="0" indent="-342900">
              <a:buFont typeface="+mj-lt"/>
              <a:buAutoNum type="arabicParenR"/>
            </a:pPr>
            <a:r>
              <a:rPr lang="tr-TR" dirty="0"/>
              <a:t>Üniversitenin ürün/hizmetlerinden etkilenenler kimlerdir?</a:t>
            </a:r>
            <a:r>
              <a:rPr lang="tr-TR" baseline="30000" dirty="0"/>
              <a:t> </a:t>
            </a:r>
            <a:endParaRPr lang="tr-TR" dirty="0"/>
          </a:p>
          <a:p>
            <a:pPr marL="342900" lvl="0" indent="-342900">
              <a:buFont typeface="+mj-lt"/>
              <a:buAutoNum type="arabicParenR"/>
            </a:pPr>
            <a:r>
              <a:rPr lang="tr-TR" dirty="0"/>
              <a:t>Üniversitenin ürün/hizmetlerini etkileyenler kimlerdir?</a:t>
            </a:r>
          </a:p>
          <a:p>
            <a:r>
              <a:rPr lang="tr-TR" dirty="0"/>
              <a:t> </a:t>
            </a:r>
          </a:p>
        </p:txBody>
      </p:sp>
      <p:sp>
        <p:nvSpPr>
          <p:cNvPr id="9" name="Metin kutusu 8"/>
          <p:cNvSpPr txBox="1"/>
          <p:nvPr/>
        </p:nvSpPr>
        <p:spPr>
          <a:xfrm>
            <a:off x="62531" y="2077559"/>
            <a:ext cx="2318237" cy="34778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b="1" dirty="0">
                <a:solidFill>
                  <a:srgbClr val="C00000"/>
                </a:solidFill>
              </a:rPr>
              <a:t>Paydaş analizinin ilk aşamasında; </a:t>
            </a:r>
            <a:r>
              <a:rPr lang="tr-TR" sz="2000" dirty="0"/>
              <a:t>üniversitenin paydaşlarının kim olduğu tespit edilir. Tespit sürecinin başlatılmasının etkili yollarından birisi de stratejik planlama ekibi içinde beyin fırtınası yapmaktır. </a:t>
            </a:r>
          </a:p>
        </p:txBody>
      </p:sp>
      <p:sp>
        <p:nvSpPr>
          <p:cNvPr id="10" name="Metin kutusu 9"/>
          <p:cNvSpPr txBox="1"/>
          <p:nvPr/>
        </p:nvSpPr>
        <p:spPr>
          <a:xfrm>
            <a:off x="2953954" y="4197798"/>
            <a:ext cx="4869335"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a:t>Üniversitenin paydaşları iç paydaşlar ve dış paydaşlar olarak sınıflandırılır. Ayrıca, bir paydaşta farklı özellik, beklenti ve öneme sahip alt gruplar mevcutsa; paydaşların bu alt gruplar bazında belirtilmesi paydaş analizinin etkili bir şekilde gerçekleştirilebilmesini sağlar.</a:t>
            </a:r>
          </a:p>
        </p:txBody>
      </p:sp>
    </p:spTree>
    <p:extLst>
      <p:ext uri="{BB962C8B-B14F-4D97-AF65-F5344CB8AC3E}">
        <p14:creationId xmlns:p14="http://schemas.microsoft.com/office/powerpoint/2010/main" val="915495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a:t>
            </a:r>
            <a:r>
              <a:rPr lang="tr-TR" sz="2400" b="1" dirty="0" err="1">
                <a:solidFill>
                  <a:prstClr val="black"/>
                </a:solidFill>
              </a:rPr>
              <a:t>Önceliklendirilmesi</a:t>
            </a:r>
            <a:r>
              <a:rPr lang="tr-TR" sz="2400" b="1" dirty="0">
                <a:solidFill>
                  <a:prstClr val="black"/>
                </a:solidFill>
              </a:rPr>
              <a:t>)</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2592274" y="2132856"/>
            <a:ext cx="6372214"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 </a:t>
            </a:r>
          </a:p>
          <a:p>
            <a:r>
              <a:rPr lang="tr-TR" dirty="0"/>
              <a:t>Paydaşların </a:t>
            </a:r>
            <a:r>
              <a:rPr lang="tr-TR" dirty="0" err="1"/>
              <a:t>önceliklendirilmesinde</a:t>
            </a:r>
            <a:r>
              <a:rPr lang="tr-TR" dirty="0"/>
              <a:t>;</a:t>
            </a:r>
          </a:p>
          <a:p>
            <a:r>
              <a:rPr lang="tr-TR" dirty="0"/>
              <a:t>paydaşların etki ve önem derecesi dikkate alınır. </a:t>
            </a:r>
            <a:r>
              <a:rPr lang="tr-TR" b="1" i="1" dirty="0">
                <a:solidFill>
                  <a:srgbClr val="C00000"/>
                </a:solidFill>
              </a:rPr>
              <a:t>Etki, üniversitenin faaliyet ve hizmetleriyle paydaşı etkilemesi ile paydaşın alacağı kararlarla üniversiteyi etkileme gücünü;</a:t>
            </a:r>
            <a:r>
              <a:rPr lang="tr-TR" dirty="0"/>
              <a:t> </a:t>
            </a:r>
            <a:r>
              <a:rPr lang="tr-TR" b="1" i="1" dirty="0">
                <a:solidFill>
                  <a:srgbClr val="0070C0"/>
                </a:solidFill>
              </a:rPr>
              <a:t>önem ise üniversitenin paydaşın beklenti ve taleplerinin karşılanması konusuna verdiği değeri ifade eder.</a:t>
            </a:r>
            <a:r>
              <a:rPr lang="tr-TR" dirty="0"/>
              <a:t> </a:t>
            </a:r>
          </a:p>
          <a:p>
            <a:r>
              <a:rPr lang="tr-TR" dirty="0"/>
              <a:t>Bu etki ve önem derecesi kullanılarak paydaşlar beşli bir ölçek ya da Üniversitenin kendi belirleyeceği bir derecelendirme yöntemiyle </a:t>
            </a:r>
            <a:r>
              <a:rPr lang="tr-TR" dirty="0" err="1"/>
              <a:t>önceliklendirilir</a:t>
            </a:r>
            <a:r>
              <a:rPr lang="tr-TR" dirty="0"/>
              <a:t>. </a:t>
            </a:r>
            <a:endParaRPr lang="tr-TR" dirty="0">
              <a:solidFill>
                <a:prstClr val="black"/>
              </a:solidFill>
            </a:endParaRPr>
          </a:p>
        </p:txBody>
      </p:sp>
      <p:sp>
        <p:nvSpPr>
          <p:cNvPr id="9" name="Metin kutusu 8"/>
          <p:cNvSpPr txBox="1"/>
          <p:nvPr/>
        </p:nvSpPr>
        <p:spPr>
          <a:xfrm>
            <a:off x="62530" y="1196752"/>
            <a:ext cx="2318237" cy="501675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Belirlenen paydaşların sayısı etkili bir iletişim kurulmasını imkânsız kılacak büyüklükte olabilir. Bu nedenle paydaş görüşlerinin alınmasında ve plana yansıtılmasında etkinlik sağlamak üzere belirlenen paydaşların </a:t>
            </a:r>
            <a:r>
              <a:rPr lang="tr-TR" sz="2000" dirty="0" err="1"/>
              <a:t>önceliklendirilmesi</a:t>
            </a:r>
            <a:r>
              <a:rPr lang="tr-TR" sz="2000" dirty="0"/>
              <a:t> gerekir</a:t>
            </a:r>
            <a:r>
              <a:rPr lang="tr-TR" sz="2000" dirty="0">
                <a:solidFill>
                  <a:prstClr val="black"/>
                </a:solidFill>
              </a:rPr>
              <a:t>. </a:t>
            </a: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1492901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a:t>
            </a:r>
            <a:r>
              <a:rPr lang="tr-TR" sz="2400" b="1" dirty="0" err="1">
                <a:solidFill>
                  <a:prstClr val="black"/>
                </a:solidFill>
              </a:rPr>
              <a:t>Önceliklendirilmesi</a:t>
            </a:r>
            <a:r>
              <a:rPr lang="tr-TR" sz="2400" b="1" dirty="0">
                <a:solidFill>
                  <a:prstClr val="black"/>
                </a:solidFill>
              </a:rPr>
              <a:t>)</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37025" y="1532985"/>
            <a:ext cx="756084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r>
              <a:rPr lang="tr-TR" dirty="0" err="1">
                <a:ea typeface="Times New Roman"/>
                <a:cs typeface="Arial"/>
              </a:rPr>
              <a:t>Önceliklendirilen</a:t>
            </a:r>
            <a:r>
              <a:rPr lang="tr-TR" dirty="0">
                <a:ea typeface="Times New Roman"/>
                <a:cs typeface="Arial"/>
              </a:rPr>
              <a:t> paydaşlar, </a:t>
            </a:r>
            <a:r>
              <a:rPr lang="tr-TR" b="1" i="1" dirty="0">
                <a:solidFill>
                  <a:srgbClr val="C00000"/>
                </a:solidFill>
                <a:ea typeface="Times New Roman"/>
                <a:cs typeface="Arial"/>
              </a:rPr>
              <a:t>özelliklerine, beklentilerine ve etki düzeylerine</a:t>
            </a:r>
            <a:r>
              <a:rPr lang="tr-TR" dirty="0">
                <a:ea typeface="Times New Roman"/>
                <a:cs typeface="Arial"/>
              </a:rPr>
              <a:t> göre gruplara ayrılabilir. Bu gruplandırma, farklı paydaşlar arasındaki ilişkilerin doğru kurulabilmesini ve üniversitenin faaliyet gösterdiği çevrenin tanımlanabilmesini sağlar</a:t>
            </a:r>
            <a:endParaRPr lang="tr-TR" dirty="0">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264792727"/>
              </p:ext>
            </p:extLst>
          </p:nvPr>
        </p:nvGraphicFramePr>
        <p:xfrm>
          <a:off x="1331640" y="3717032"/>
          <a:ext cx="6096000" cy="125984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70840">
                <a:tc>
                  <a:txBody>
                    <a:bodyPr/>
                    <a:lstStyle/>
                    <a:p>
                      <a:r>
                        <a:rPr lang="tr-TR" sz="1400" dirty="0"/>
                        <a:t>Paydaş adı</a:t>
                      </a:r>
                    </a:p>
                  </a:txBody>
                  <a:tcPr/>
                </a:tc>
                <a:tc>
                  <a:txBody>
                    <a:bodyPr/>
                    <a:lstStyle/>
                    <a:p>
                      <a:r>
                        <a:rPr lang="tr-TR" sz="1400" dirty="0"/>
                        <a:t>İç paydaş/ Dış paydaş</a:t>
                      </a:r>
                    </a:p>
                  </a:txBody>
                  <a:tcPr/>
                </a:tc>
                <a:tc>
                  <a:txBody>
                    <a:bodyPr/>
                    <a:lstStyle/>
                    <a:p>
                      <a:r>
                        <a:rPr lang="tr-TR" sz="1400" dirty="0"/>
                        <a:t>Önem derecesi</a:t>
                      </a:r>
                    </a:p>
                  </a:txBody>
                  <a:tcPr/>
                </a:tc>
                <a:tc>
                  <a:txBody>
                    <a:bodyPr/>
                    <a:lstStyle/>
                    <a:p>
                      <a:r>
                        <a:rPr lang="tr-TR" sz="1400" dirty="0"/>
                        <a:t>Etki derecesi</a:t>
                      </a:r>
                    </a:p>
                  </a:txBody>
                  <a:tcPr/>
                </a:tc>
                <a:tc>
                  <a:txBody>
                    <a:bodyPr/>
                    <a:lstStyle/>
                    <a:p>
                      <a:r>
                        <a:rPr lang="tr-TR" sz="1400" dirty="0"/>
                        <a:t>Önceliği</a:t>
                      </a:r>
                    </a:p>
                  </a:txBody>
                  <a:tcPr/>
                </a:tc>
                <a:extLst>
                  <a:ext uri="{0D108BD9-81ED-4DB2-BD59-A6C34878D82A}">
                    <a16:rowId xmlns="" xmlns:a16="http://schemas.microsoft.com/office/drawing/2014/main" val="10000"/>
                  </a:ext>
                </a:extLst>
              </a:tr>
              <a:tr h="370840">
                <a:tc>
                  <a:txBody>
                    <a:bodyPr/>
                    <a:lstStyle/>
                    <a:p>
                      <a:endParaRPr lang="tr-TR" sz="1400" dirty="0"/>
                    </a:p>
                  </a:txBody>
                  <a:tcPr/>
                </a:tc>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 xmlns:a16="http://schemas.microsoft.com/office/drawing/2014/main" val="10001"/>
                  </a:ext>
                </a:extLst>
              </a:tr>
              <a:tr h="370840">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dirty="0"/>
                    </a:p>
                  </a:txBody>
                  <a:tcPr/>
                </a:tc>
                <a:extLst>
                  <a:ext uri="{0D108BD9-81ED-4DB2-BD59-A6C34878D82A}">
                    <a16:rowId xmlns="" xmlns:a16="http://schemas.microsoft.com/office/drawing/2014/main" val="10002"/>
                  </a:ext>
                </a:extLst>
              </a:tr>
            </a:tbl>
          </a:graphicData>
        </a:graphic>
      </p:graphicFrame>
      <p:sp>
        <p:nvSpPr>
          <p:cNvPr id="10" name="Metin kutusu 9"/>
          <p:cNvSpPr txBox="1"/>
          <p:nvPr/>
        </p:nvSpPr>
        <p:spPr>
          <a:xfrm>
            <a:off x="2331941" y="3212976"/>
            <a:ext cx="4218421" cy="369332"/>
          </a:xfrm>
          <a:prstGeom prst="rect">
            <a:avLst/>
          </a:prstGeom>
          <a:noFill/>
        </p:spPr>
        <p:txBody>
          <a:bodyPr wrap="square" rtlCol="0">
            <a:spAutoFit/>
          </a:bodyPr>
          <a:lstStyle/>
          <a:p>
            <a:pPr algn="ctr"/>
            <a:r>
              <a:rPr lang="tr-TR" b="1" dirty="0">
                <a:solidFill>
                  <a:srgbClr val="C00000"/>
                </a:solidFill>
              </a:rPr>
              <a:t>Paydaş </a:t>
            </a:r>
            <a:r>
              <a:rPr lang="tr-TR" b="1" dirty="0" err="1">
                <a:solidFill>
                  <a:srgbClr val="C00000"/>
                </a:solidFill>
              </a:rPr>
              <a:t>Önceliklendirme</a:t>
            </a:r>
            <a:r>
              <a:rPr lang="tr-TR" b="1" dirty="0">
                <a:solidFill>
                  <a:srgbClr val="C00000"/>
                </a:solidFill>
              </a:rPr>
              <a:t> Tablosu</a:t>
            </a:r>
          </a:p>
        </p:txBody>
      </p:sp>
    </p:spTree>
    <p:extLst>
      <p:ext uri="{BB962C8B-B14F-4D97-AF65-F5344CB8AC3E}">
        <p14:creationId xmlns:p14="http://schemas.microsoft.com/office/powerpoint/2010/main" val="2632205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Değerlendirilmesi)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25186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7000"/>
              </a:lnSpc>
              <a:spcAft>
                <a:spcPts val="0"/>
              </a:spcAft>
            </a:pPr>
            <a:r>
              <a:rPr lang="tr-TR" dirty="0">
                <a:ea typeface="Times New Roman"/>
                <a:cs typeface="Arial"/>
              </a:rPr>
              <a:t>Paydaşlar değerlendirilirken cevap aranabilecek sorular şunlardır:</a:t>
            </a:r>
          </a:p>
          <a:p>
            <a:pPr marL="25400" marR="25400" algn="just">
              <a:lnSpc>
                <a:spcPct val="97000"/>
              </a:lnSpc>
              <a:spcAft>
                <a:spcPts val="0"/>
              </a:spcAft>
            </a:pPr>
            <a:endParaRPr lang="tr-TR" dirty="0">
              <a:ea typeface="Times New Roman"/>
              <a:cs typeface="Arial"/>
            </a:endParaRPr>
          </a:p>
          <a:p>
            <a:pPr marL="196850" marR="25400" indent="-171450" algn="just">
              <a:lnSpc>
                <a:spcPct val="97000"/>
              </a:lnSpc>
              <a:spcAft>
                <a:spcPts val="0"/>
              </a:spcAft>
              <a:buFont typeface="Wingdings" pitchFamily="2" charset="2"/>
              <a:buChar char="§"/>
            </a:pPr>
            <a:r>
              <a:rPr lang="tr-TR" dirty="0">
                <a:effectLst/>
                <a:ea typeface="Calibri"/>
                <a:cs typeface="Arial"/>
              </a:rPr>
              <a:t>Paydaş, Üniversite’nin hangi ürün / hizmeti ile ilgilidir?</a:t>
            </a:r>
          </a:p>
          <a:p>
            <a:pPr marL="196850" marR="25400" indent="-171450" algn="just">
              <a:lnSpc>
                <a:spcPct val="97000"/>
              </a:lnSpc>
              <a:spcAft>
                <a:spcPts val="0"/>
              </a:spcAft>
              <a:buFont typeface="Wingdings" pitchFamily="2" charset="2"/>
              <a:buChar char="§"/>
            </a:pPr>
            <a:r>
              <a:rPr lang="tr-TR" dirty="0">
                <a:ea typeface="Calibri"/>
                <a:cs typeface="Arial"/>
              </a:rPr>
              <a:t>Paydaşın Üniversite’den beklentileri nelerdir?</a:t>
            </a:r>
          </a:p>
          <a:p>
            <a:pPr marL="196850" marR="25400" indent="-171450" algn="just">
              <a:lnSpc>
                <a:spcPct val="97000"/>
              </a:lnSpc>
              <a:spcAft>
                <a:spcPts val="0"/>
              </a:spcAft>
              <a:buFont typeface="Wingdings" pitchFamily="2" charset="2"/>
              <a:buChar char="§"/>
            </a:pPr>
            <a:r>
              <a:rPr lang="tr-TR" dirty="0">
                <a:effectLst/>
                <a:ea typeface="Calibri"/>
                <a:cs typeface="Arial"/>
              </a:rPr>
              <a:t>Paydaş Üniversite’nin ürün/hizmetlerini ne şekilde etkilemektedir?</a:t>
            </a:r>
          </a:p>
          <a:p>
            <a:pPr marL="196850" marR="25400" indent="-171450" algn="just">
              <a:lnSpc>
                <a:spcPct val="97000"/>
              </a:lnSpc>
              <a:buFont typeface="Wingdings" pitchFamily="2" charset="2"/>
              <a:buChar char="§"/>
            </a:pPr>
            <a:r>
              <a:rPr lang="tr-TR" dirty="0">
                <a:ea typeface="Calibri"/>
                <a:cs typeface="Arial"/>
              </a:rPr>
              <a:t>Paydaş Üniversite’nin ürün/hizmetlerini ne şekilde etkilenmektedir?</a:t>
            </a:r>
          </a:p>
          <a:p>
            <a:pPr marL="196850" marR="25400" indent="-171450" algn="just">
              <a:lnSpc>
                <a:spcPct val="97000"/>
              </a:lnSpc>
              <a:spcAft>
                <a:spcPts val="0"/>
              </a:spcAft>
              <a:buFont typeface="Wingdings" pitchFamily="2" charset="2"/>
              <a:buChar char="§"/>
            </a:pPr>
            <a:endParaRPr lang="tr-TR" dirty="0">
              <a:effectLst/>
              <a:ea typeface="Calibri"/>
              <a:cs typeface="Arial"/>
            </a:endParaRPr>
          </a:p>
          <a:p>
            <a:pPr marL="25400" marR="25400" algn="just">
              <a:lnSpc>
                <a:spcPct val="97000"/>
              </a:lnSpc>
              <a:spcAft>
                <a:spcPts val="0"/>
              </a:spcAft>
            </a:pPr>
            <a:endParaRPr lang="tr-TR" dirty="0">
              <a:effectLst/>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1097593" y="4293096"/>
            <a:ext cx="6853928" cy="1200329"/>
          </a:xfrm>
          <a:prstGeom prst="rect">
            <a:avLst/>
          </a:prstGeom>
          <a:noFill/>
        </p:spPr>
        <p:txBody>
          <a:bodyPr wrap="square" rtlCol="0">
            <a:spAutoFit/>
          </a:bodyPr>
          <a:lstStyle/>
          <a:p>
            <a:r>
              <a:rPr lang="tr-TR" dirty="0"/>
              <a:t>Paydaş analizi kapsamında, </a:t>
            </a:r>
            <a:r>
              <a:rPr lang="tr-TR" b="1" i="1" dirty="0">
                <a:solidFill>
                  <a:schemeClr val="accent1"/>
                </a:solidFill>
              </a:rPr>
              <a:t>üniversitenin sunduğu ürün/hizmetlerle paydaşlar ilişkilendirilir. </a:t>
            </a:r>
          </a:p>
          <a:p>
            <a:r>
              <a:rPr lang="tr-TR" dirty="0"/>
              <a:t>Böylece, </a:t>
            </a:r>
            <a:r>
              <a:rPr lang="tr-TR" b="1" i="1" dirty="0">
                <a:solidFill>
                  <a:srgbClr val="0070C0"/>
                </a:solidFill>
              </a:rPr>
              <a:t>hangi ürün/hizmetlerden kimlerin yararlandığı açık bir biçimde ortaya konulur</a:t>
            </a:r>
            <a:r>
              <a:rPr lang="tr-TR" dirty="0"/>
              <a:t>. </a:t>
            </a:r>
          </a:p>
        </p:txBody>
      </p:sp>
    </p:spTree>
    <p:extLst>
      <p:ext uri="{BB962C8B-B14F-4D97-AF65-F5344CB8AC3E}">
        <p14:creationId xmlns:p14="http://schemas.microsoft.com/office/powerpoint/2010/main" val="3421432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332656"/>
            <a:ext cx="7344816" cy="1200329"/>
          </a:xfrm>
          <a:prstGeom prst="rect">
            <a:avLst/>
          </a:prstGeom>
          <a:noFill/>
        </p:spPr>
        <p:txBody>
          <a:bodyPr wrap="square" rtlCol="0">
            <a:spAutoFit/>
          </a:bodyPr>
          <a:lstStyle/>
          <a:p>
            <a:pPr algn="ctr"/>
            <a:r>
              <a:rPr lang="tr-TR" sz="2400" b="1" dirty="0">
                <a:solidFill>
                  <a:prstClr val="black"/>
                </a:solidFill>
              </a:rPr>
              <a:t>PAYDAŞ ANALİZİ</a:t>
            </a:r>
          </a:p>
          <a:p>
            <a:pPr algn="ctr"/>
            <a:r>
              <a:rPr lang="tr-TR" sz="2400" b="1" dirty="0">
                <a:solidFill>
                  <a:prstClr val="black"/>
                </a:solidFill>
              </a:rPr>
              <a:t>(Paydaşların Değerlendirilmesi)</a:t>
            </a:r>
          </a:p>
          <a:p>
            <a:pPr algn="ct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683004515"/>
              </p:ext>
            </p:extLst>
          </p:nvPr>
        </p:nvGraphicFramePr>
        <p:xfrm>
          <a:off x="155575" y="1521233"/>
          <a:ext cx="6854824" cy="2768600"/>
        </p:xfrm>
        <a:graphic>
          <a:graphicData uri="http://schemas.openxmlformats.org/drawingml/2006/table">
            <a:tbl>
              <a:tblPr firstRow="1" bandRow="1">
                <a:tableStyleId>{5C22544A-7EE6-4342-B048-85BDC9FD1C3A}</a:tableStyleId>
              </a:tblPr>
              <a:tblGrid>
                <a:gridCol w="1106542">
                  <a:extLst>
                    <a:ext uri="{9D8B030D-6E8A-4147-A177-3AD203B41FA5}">
                      <a16:colId xmlns="" xmlns:a16="http://schemas.microsoft.com/office/drawing/2014/main" val="20000"/>
                    </a:ext>
                  </a:extLst>
                </a:gridCol>
                <a:gridCol w="607164">
                  <a:extLst>
                    <a:ext uri="{9D8B030D-6E8A-4147-A177-3AD203B41FA5}">
                      <a16:colId xmlns="" xmlns:a16="http://schemas.microsoft.com/office/drawing/2014/main" val="20001"/>
                    </a:ext>
                  </a:extLst>
                </a:gridCol>
                <a:gridCol w="856853">
                  <a:extLst>
                    <a:ext uri="{9D8B030D-6E8A-4147-A177-3AD203B41FA5}">
                      <a16:colId xmlns="" xmlns:a16="http://schemas.microsoft.com/office/drawing/2014/main" val="20002"/>
                    </a:ext>
                  </a:extLst>
                </a:gridCol>
                <a:gridCol w="856853">
                  <a:extLst>
                    <a:ext uri="{9D8B030D-6E8A-4147-A177-3AD203B41FA5}">
                      <a16:colId xmlns="" xmlns:a16="http://schemas.microsoft.com/office/drawing/2014/main" val="20003"/>
                    </a:ext>
                  </a:extLst>
                </a:gridCol>
                <a:gridCol w="856853">
                  <a:extLst>
                    <a:ext uri="{9D8B030D-6E8A-4147-A177-3AD203B41FA5}">
                      <a16:colId xmlns="" xmlns:a16="http://schemas.microsoft.com/office/drawing/2014/main" val="20004"/>
                    </a:ext>
                  </a:extLst>
                </a:gridCol>
                <a:gridCol w="856853">
                  <a:extLst>
                    <a:ext uri="{9D8B030D-6E8A-4147-A177-3AD203B41FA5}">
                      <a16:colId xmlns="" xmlns:a16="http://schemas.microsoft.com/office/drawing/2014/main" val="20005"/>
                    </a:ext>
                  </a:extLst>
                </a:gridCol>
                <a:gridCol w="856853">
                  <a:extLst>
                    <a:ext uri="{9D8B030D-6E8A-4147-A177-3AD203B41FA5}">
                      <a16:colId xmlns="" xmlns:a16="http://schemas.microsoft.com/office/drawing/2014/main" val="20006"/>
                    </a:ext>
                  </a:extLst>
                </a:gridCol>
                <a:gridCol w="856853">
                  <a:extLst>
                    <a:ext uri="{9D8B030D-6E8A-4147-A177-3AD203B41FA5}">
                      <a16:colId xmlns="" xmlns:a16="http://schemas.microsoft.com/office/drawing/2014/main" val="20007"/>
                    </a:ext>
                  </a:extLst>
                </a:gridCol>
              </a:tblGrid>
              <a:tr h="259080">
                <a:tc rowSpan="2">
                  <a:txBody>
                    <a:bodyPr/>
                    <a:lstStyle/>
                    <a:p>
                      <a:r>
                        <a:rPr lang="tr-TR" sz="1600" dirty="0"/>
                        <a:t>Paydaşlar</a:t>
                      </a:r>
                    </a:p>
                  </a:txBody>
                  <a:tcPr/>
                </a:tc>
                <a:tc gridSpan="4">
                  <a:txBody>
                    <a:bodyPr/>
                    <a:lstStyle/>
                    <a:p>
                      <a:pPr algn="ctr"/>
                      <a:r>
                        <a:rPr lang="tr-TR" sz="1600" dirty="0"/>
                        <a:t>Faaliyet Alanı 1</a:t>
                      </a:r>
                    </a:p>
                  </a:txBody>
                  <a:tcPr/>
                </a:tc>
                <a:tc hMerge="1">
                  <a:txBody>
                    <a:bodyPr/>
                    <a:lstStyle/>
                    <a:p>
                      <a:endParaRPr lang="tr-TR" sz="1400" dirty="0"/>
                    </a:p>
                  </a:txBody>
                  <a:tcPr/>
                </a:tc>
                <a:tc hMerge="1">
                  <a:txBody>
                    <a:bodyPr/>
                    <a:lstStyle/>
                    <a:p>
                      <a:endParaRPr lang="tr-TR" sz="1400" dirty="0"/>
                    </a:p>
                  </a:txBody>
                  <a:tcPr/>
                </a:tc>
                <a:tc hMerge="1">
                  <a:txBody>
                    <a:bodyPr/>
                    <a:lstStyle/>
                    <a:p>
                      <a:endParaRPr lang="tr-TR" sz="1400" dirty="0"/>
                    </a:p>
                  </a:txBody>
                  <a:tcPr/>
                </a:tc>
                <a:tc gridSpan="3">
                  <a:txBody>
                    <a:bodyPr/>
                    <a:lstStyle/>
                    <a:p>
                      <a:pPr algn="ctr"/>
                      <a:r>
                        <a:rPr lang="tr-TR" sz="1600" dirty="0"/>
                        <a:t>Faaliyet Alanı 2</a:t>
                      </a:r>
                    </a:p>
                  </a:txBody>
                  <a:tcPr/>
                </a:tc>
                <a:tc hMerge="1">
                  <a:txBody>
                    <a:bodyPr/>
                    <a:lstStyle/>
                    <a:p>
                      <a:endParaRPr lang="tr-TR" sz="1400" dirty="0"/>
                    </a:p>
                  </a:txBody>
                  <a:tcPr/>
                </a:tc>
                <a:tc hMerge="1">
                  <a:txBody>
                    <a:bodyPr/>
                    <a:lstStyle/>
                    <a:p>
                      <a:endParaRPr lang="tr-TR" sz="1400" dirty="0"/>
                    </a:p>
                  </a:txBody>
                  <a:tcPr/>
                </a:tc>
                <a:extLst>
                  <a:ext uri="{0D108BD9-81ED-4DB2-BD59-A6C34878D82A}">
                    <a16:rowId xmlns="" xmlns:a16="http://schemas.microsoft.com/office/drawing/2014/main" val="10000"/>
                  </a:ext>
                </a:extLst>
              </a:tr>
              <a:tr h="259080">
                <a:tc vMerge="1">
                  <a:txBody>
                    <a:bodyPr/>
                    <a:lstStyle/>
                    <a:p>
                      <a:endParaRPr lang="tr-TR"/>
                    </a:p>
                  </a:txBody>
                  <a:tcPr/>
                </a:tc>
                <a:tc>
                  <a:txBody>
                    <a:bodyPr/>
                    <a:lstStyle/>
                    <a:p>
                      <a:r>
                        <a:rPr lang="tr-TR" sz="1600" b="1" dirty="0"/>
                        <a:t>Ü/H 1</a:t>
                      </a:r>
                    </a:p>
                  </a:txBody>
                  <a:tcPr/>
                </a:tc>
                <a:tc>
                  <a:txBody>
                    <a:bodyPr/>
                    <a:lstStyle/>
                    <a:p>
                      <a:r>
                        <a:rPr lang="tr-TR" sz="1600" b="1" dirty="0"/>
                        <a:t>Ü/H 2</a:t>
                      </a:r>
                    </a:p>
                  </a:txBody>
                  <a:tcPr/>
                </a:tc>
                <a:tc>
                  <a:txBody>
                    <a:bodyPr/>
                    <a:lstStyle/>
                    <a:p>
                      <a:r>
                        <a:rPr lang="tr-TR" sz="1600" b="1" dirty="0"/>
                        <a:t>Ü/H 3</a:t>
                      </a:r>
                    </a:p>
                  </a:txBody>
                  <a:tcPr/>
                </a:tc>
                <a:tc>
                  <a:txBody>
                    <a:bodyPr/>
                    <a:lstStyle/>
                    <a:p>
                      <a:r>
                        <a:rPr lang="tr-TR" sz="1600" b="1" dirty="0"/>
                        <a:t>Ü/H</a:t>
                      </a:r>
                      <a:r>
                        <a:rPr lang="tr-TR" sz="1600" b="1" baseline="0" dirty="0"/>
                        <a:t> 4</a:t>
                      </a:r>
                      <a:endParaRPr lang="tr-TR" sz="1600" b="1" dirty="0"/>
                    </a:p>
                  </a:txBody>
                  <a:tcPr/>
                </a:tc>
                <a:tc>
                  <a:txBody>
                    <a:bodyPr/>
                    <a:lstStyle/>
                    <a:p>
                      <a:r>
                        <a:rPr lang="tr-TR" sz="1600" b="1" dirty="0"/>
                        <a:t>Ü/H</a:t>
                      </a:r>
                      <a:r>
                        <a:rPr lang="tr-TR" sz="1600" b="1" baseline="0" dirty="0"/>
                        <a:t> 1</a:t>
                      </a:r>
                      <a:endParaRPr lang="tr-TR" sz="1600" b="1" dirty="0"/>
                    </a:p>
                  </a:txBody>
                  <a:tcPr/>
                </a:tc>
                <a:tc>
                  <a:txBody>
                    <a:bodyPr/>
                    <a:lstStyle/>
                    <a:p>
                      <a:r>
                        <a:rPr lang="tr-TR" sz="1600" b="1" dirty="0"/>
                        <a:t>Ü/H 2</a:t>
                      </a:r>
                    </a:p>
                  </a:txBody>
                  <a:tcPr/>
                </a:tc>
                <a:tc>
                  <a:txBody>
                    <a:bodyPr/>
                    <a:lstStyle/>
                    <a:p>
                      <a:r>
                        <a:rPr lang="tr-TR" sz="1600" b="1" dirty="0"/>
                        <a:t>Ü/H 3</a:t>
                      </a:r>
                    </a:p>
                  </a:txBody>
                  <a:tcPr/>
                </a:tc>
                <a:extLst>
                  <a:ext uri="{0D108BD9-81ED-4DB2-BD59-A6C34878D82A}">
                    <a16:rowId xmlns="" xmlns:a16="http://schemas.microsoft.com/office/drawing/2014/main" val="10001"/>
                  </a:ext>
                </a:extLst>
              </a:tr>
              <a:tr h="370840">
                <a:tc>
                  <a:txBody>
                    <a:bodyPr/>
                    <a:lstStyle/>
                    <a:p>
                      <a:r>
                        <a:rPr lang="tr-TR" sz="1600" b="1" dirty="0"/>
                        <a:t>Paydaş 1</a:t>
                      </a:r>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a:p>
                  </a:txBody>
                  <a:tcPr/>
                </a:tc>
                <a:extLst>
                  <a:ext uri="{0D108BD9-81ED-4DB2-BD59-A6C34878D82A}">
                    <a16:rowId xmlns="" xmlns:a16="http://schemas.microsoft.com/office/drawing/2014/main" val="10002"/>
                  </a:ext>
                </a:extLst>
              </a:tr>
              <a:tr h="370840">
                <a:tc>
                  <a:txBody>
                    <a:bodyPr/>
                    <a:lstStyle/>
                    <a:p>
                      <a:r>
                        <a:rPr lang="tr-TR" sz="1600" b="1" dirty="0"/>
                        <a:t>Paydaş 2</a:t>
                      </a:r>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a:p>
                  </a:txBody>
                  <a:tcPr/>
                </a:tc>
                <a:tc>
                  <a:txBody>
                    <a:bodyPr/>
                    <a:lstStyle/>
                    <a:p>
                      <a:endParaRPr lang="tr-TR" sz="1600"/>
                    </a:p>
                  </a:txBody>
                  <a:tcPr/>
                </a:tc>
                <a:tc>
                  <a:txBody>
                    <a:bodyPr/>
                    <a:lstStyle/>
                    <a:p>
                      <a:endParaRPr lang="tr-TR" sz="1600"/>
                    </a:p>
                  </a:txBody>
                  <a:tcPr/>
                </a:tc>
                <a:extLst>
                  <a:ext uri="{0D108BD9-81ED-4DB2-BD59-A6C34878D82A}">
                    <a16:rowId xmlns="" xmlns:a16="http://schemas.microsoft.com/office/drawing/2014/main" val="10003"/>
                  </a:ext>
                </a:extLst>
              </a:tr>
              <a:tr h="370840">
                <a:tc>
                  <a:txBody>
                    <a:bodyPr/>
                    <a:lstStyle/>
                    <a:p>
                      <a:r>
                        <a:rPr lang="tr-TR" sz="1600" b="1" dirty="0"/>
                        <a:t>Paydaş 3</a:t>
                      </a:r>
                    </a:p>
                  </a:txBody>
                  <a:tcPr/>
                </a:tc>
                <a:tc>
                  <a:txBody>
                    <a:bodyPr/>
                    <a:lstStyle/>
                    <a:p>
                      <a:pPr marL="285750" indent="-285750" algn="ctr">
                        <a:buFont typeface="Wingdings" pitchFamily="2" charset="2"/>
                        <a:buChar char="ü"/>
                      </a:pPr>
                      <a:r>
                        <a:rPr lang="tr-TR" sz="1600" b="1" dirty="0">
                          <a:solidFill>
                            <a:schemeClr val="tx1"/>
                          </a:solidFill>
                        </a:rPr>
                        <a:t> </a:t>
                      </a:r>
                    </a:p>
                  </a:txBody>
                  <a:tcPr/>
                </a:tc>
                <a:tc>
                  <a:txBody>
                    <a:bodyPr/>
                    <a:lstStyle/>
                    <a:p>
                      <a:pPr marL="285750" indent="-285750" algn="ctr">
                        <a:buFont typeface="Wingdings" pitchFamily="2" charset="2"/>
                        <a:buChar char="ü"/>
                      </a:pPr>
                      <a:r>
                        <a:rPr lang="tr-TR" sz="1600" dirty="0"/>
                        <a:t> </a:t>
                      </a:r>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a:p>
                  </a:txBody>
                  <a:tcPr/>
                </a:tc>
                <a:tc>
                  <a:txBody>
                    <a:bodyPr/>
                    <a:lstStyle/>
                    <a:p>
                      <a:pPr marL="285750" indent="-285750" algn="ctr">
                        <a:buFont typeface="Wingdings" pitchFamily="2" charset="2"/>
                        <a:buChar char="ü"/>
                      </a:pPr>
                      <a:r>
                        <a:rPr lang="tr-TR" sz="1600" dirty="0"/>
                        <a:t> </a:t>
                      </a:r>
                    </a:p>
                  </a:txBody>
                  <a:tcPr/>
                </a:tc>
                <a:tc>
                  <a:txBody>
                    <a:bodyPr/>
                    <a:lstStyle/>
                    <a:p>
                      <a:pPr marL="285750" indent="-285750" algn="ctr">
                        <a:buFont typeface="Wingdings" pitchFamily="2" charset="2"/>
                        <a:buChar char="ü"/>
                      </a:pPr>
                      <a:r>
                        <a:rPr lang="tr-TR" sz="1600" dirty="0"/>
                        <a:t> </a:t>
                      </a:r>
                    </a:p>
                  </a:txBody>
                  <a:tcPr/>
                </a:tc>
                <a:extLst>
                  <a:ext uri="{0D108BD9-81ED-4DB2-BD59-A6C34878D82A}">
                    <a16:rowId xmlns="" xmlns:a16="http://schemas.microsoft.com/office/drawing/2014/main" val="10004"/>
                  </a:ext>
                </a:extLst>
              </a:tr>
              <a:tr h="370840">
                <a:tc>
                  <a:txBody>
                    <a:bodyPr/>
                    <a:lstStyle/>
                    <a:p>
                      <a:r>
                        <a:rPr lang="tr-TR" sz="1600" b="1" dirty="0"/>
                        <a:t>Paydaş 4</a:t>
                      </a:r>
                    </a:p>
                  </a:txBody>
                  <a:tcPr/>
                </a:tc>
                <a:tc>
                  <a:txBody>
                    <a:bodyPr/>
                    <a:lstStyle/>
                    <a:p>
                      <a:endParaRPr lang="tr-TR" sz="1600" dirty="0"/>
                    </a:p>
                  </a:txBody>
                  <a:tcPr/>
                </a:tc>
                <a:tc>
                  <a:txBody>
                    <a:bodyPr/>
                    <a:lstStyle/>
                    <a:p>
                      <a:endParaRPr lang="tr-TR" sz="1600" dirty="0"/>
                    </a:p>
                  </a:txBody>
                  <a:tcPr/>
                </a:tc>
                <a:tc>
                  <a:txBody>
                    <a:bodyPr/>
                    <a:lstStyle/>
                    <a:p>
                      <a:pPr marL="285750" indent="-285750" algn="ctr">
                        <a:buFont typeface="Wingdings" pitchFamily="2" charset="2"/>
                        <a:buChar char="ü"/>
                      </a:pPr>
                      <a:r>
                        <a:rPr lang="tr-TR" sz="1600" dirty="0"/>
                        <a:t> </a:t>
                      </a:r>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extLst>
                  <a:ext uri="{0D108BD9-81ED-4DB2-BD59-A6C34878D82A}">
                    <a16:rowId xmlns="" xmlns:a16="http://schemas.microsoft.com/office/drawing/2014/main" val="10005"/>
                  </a:ext>
                </a:extLst>
              </a:tr>
              <a:tr h="370840">
                <a:tc>
                  <a:txBody>
                    <a:bodyPr/>
                    <a:lstStyle/>
                    <a:p>
                      <a:r>
                        <a:rPr lang="tr-TR" sz="1600" b="1" dirty="0"/>
                        <a:t>…..</a:t>
                      </a:r>
                    </a:p>
                  </a:txBody>
                  <a:tcPr/>
                </a:tc>
                <a:tc>
                  <a:txBody>
                    <a:bodyPr/>
                    <a:lstStyle/>
                    <a:p>
                      <a:endParaRPr lang="tr-TR" sz="1600"/>
                    </a:p>
                  </a:txBody>
                  <a:tcPr/>
                </a:tc>
                <a:tc>
                  <a:txBody>
                    <a:bodyPr/>
                    <a:lstStyle/>
                    <a:p>
                      <a:endParaRPr lang="tr-TR" sz="1600" dirty="0"/>
                    </a:p>
                  </a:txBody>
                  <a:tcPr/>
                </a:tc>
                <a:tc>
                  <a:txBody>
                    <a:bodyPr/>
                    <a:lstStyle/>
                    <a:p>
                      <a:endParaRPr lang="tr-TR" sz="1600"/>
                    </a:p>
                  </a:txBody>
                  <a:tcPr/>
                </a:tc>
                <a:tc>
                  <a:txBody>
                    <a:bodyPr/>
                    <a:lstStyle/>
                    <a:p>
                      <a:endParaRPr lang="tr-TR" sz="1600"/>
                    </a:p>
                  </a:txBody>
                  <a:tcPr/>
                </a:tc>
                <a:tc>
                  <a:txBody>
                    <a:bodyPr/>
                    <a:lstStyle/>
                    <a:p>
                      <a:endParaRPr lang="tr-TR" sz="1600"/>
                    </a:p>
                  </a:txBody>
                  <a:tcPr/>
                </a:tc>
                <a:tc>
                  <a:txBody>
                    <a:bodyPr/>
                    <a:lstStyle/>
                    <a:p>
                      <a:endParaRPr lang="tr-TR" sz="1600" dirty="0"/>
                    </a:p>
                  </a:txBody>
                  <a:tcPr/>
                </a:tc>
                <a:tc>
                  <a:txBody>
                    <a:bodyPr/>
                    <a:lstStyle/>
                    <a:p>
                      <a:endParaRPr lang="tr-TR" sz="1600" dirty="0"/>
                    </a:p>
                  </a:txBody>
                  <a:tcPr/>
                </a:tc>
                <a:extLst>
                  <a:ext uri="{0D108BD9-81ED-4DB2-BD59-A6C34878D82A}">
                    <a16:rowId xmlns="" xmlns:a16="http://schemas.microsoft.com/office/drawing/2014/main" val="1000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895487209"/>
              </p:ext>
            </p:extLst>
          </p:nvPr>
        </p:nvGraphicFramePr>
        <p:xfrm>
          <a:off x="155575" y="4796089"/>
          <a:ext cx="6096000" cy="125984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endParaRPr lang="tr-TR" sz="1400" dirty="0"/>
                    </a:p>
                  </a:txBody>
                  <a:tcPr/>
                </a:tc>
                <a:tc>
                  <a:txBody>
                    <a:bodyPr/>
                    <a:lstStyle/>
                    <a:p>
                      <a:pPr algn="ctr"/>
                      <a:r>
                        <a:rPr lang="tr-TR" sz="1400" dirty="0"/>
                        <a:t>Zayıf</a:t>
                      </a:r>
                    </a:p>
                  </a:txBody>
                  <a:tcPr/>
                </a:tc>
                <a:tc>
                  <a:txBody>
                    <a:bodyPr/>
                    <a:lstStyle/>
                    <a:p>
                      <a:pPr algn="ctr"/>
                      <a:r>
                        <a:rPr lang="tr-TR" sz="1400" dirty="0"/>
                        <a:t>Güçlü</a:t>
                      </a:r>
                    </a:p>
                  </a:txBody>
                  <a:tcPr/>
                </a:tc>
                <a:extLst>
                  <a:ext uri="{0D108BD9-81ED-4DB2-BD59-A6C34878D82A}">
                    <a16:rowId xmlns="" xmlns:a16="http://schemas.microsoft.com/office/drawing/2014/main" val="10000"/>
                  </a:ext>
                </a:extLst>
              </a:tr>
              <a:tr h="370840">
                <a:tc>
                  <a:txBody>
                    <a:bodyPr/>
                    <a:lstStyle/>
                    <a:p>
                      <a:r>
                        <a:rPr lang="tr-TR" sz="1400" b="1" dirty="0"/>
                        <a:t>Düşük</a:t>
                      </a:r>
                    </a:p>
                  </a:txBody>
                  <a:tcPr/>
                </a:tc>
                <a:tc>
                  <a:txBody>
                    <a:bodyPr/>
                    <a:lstStyle/>
                    <a:p>
                      <a:r>
                        <a:rPr lang="tr-TR" sz="1400" b="1" dirty="0"/>
                        <a:t>İzle</a:t>
                      </a:r>
                    </a:p>
                  </a:txBody>
                  <a:tcPr/>
                </a:tc>
                <a:tc>
                  <a:txBody>
                    <a:bodyPr/>
                    <a:lstStyle/>
                    <a:p>
                      <a:r>
                        <a:rPr lang="tr-TR" sz="1400" b="1" dirty="0"/>
                        <a:t>Bilgilendir</a:t>
                      </a:r>
                    </a:p>
                  </a:txBody>
                  <a:tcPr/>
                </a:tc>
                <a:extLst>
                  <a:ext uri="{0D108BD9-81ED-4DB2-BD59-A6C34878D82A}">
                    <a16:rowId xmlns="" xmlns:a16="http://schemas.microsoft.com/office/drawing/2014/main" val="10001"/>
                  </a:ext>
                </a:extLst>
              </a:tr>
              <a:tr h="370840">
                <a:tc>
                  <a:txBody>
                    <a:bodyPr/>
                    <a:lstStyle/>
                    <a:p>
                      <a:r>
                        <a:rPr lang="tr-TR" sz="1400" b="1" dirty="0"/>
                        <a:t>Yüksek</a:t>
                      </a:r>
                    </a:p>
                  </a:txBody>
                  <a:tcPr/>
                </a:tc>
                <a:tc>
                  <a:txBody>
                    <a:bodyPr/>
                    <a:lstStyle/>
                    <a:p>
                      <a:r>
                        <a:rPr lang="tr-TR" sz="1400" b="1" dirty="0"/>
                        <a:t>Çıkarlarını</a:t>
                      </a:r>
                      <a:r>
                        <a:rPr lang="tr-TR" sz="1400" b="1" baseline="0" dirty="0"/>
                        <a:t> gözet, çalışmalara dâhil et</a:t>
                      </a:r>
                      <a:endParaRPr lang="tr-TR" sz="1400" b="1" dirty="0"/>
                    </a:p>
                  </a:txBody>
                  <a:tcPr/>
                </a:tc>
                <a:tc>
                  <a:txBody>
                    <a:bodyPr/>
                    <a:lstStyle/>
                    <a:p>
                      <a:r>
                        <a:rPr lang="tr-TR" sz="1400" b="1" dirty="0"/>
                        <a:t>Birlikte çalış</a:t>
                      </a:r>
                    </a:p>
                  </a:txBody>
                  <a:tcPr/>
                </a:tc>
                <a:extLst>
                  <a:ext uri="{0D108BD9-81ED-4DB2-BD59-A6C34878D82A}">
                    <a16:rowId xmlns="" xmlns:a16="http://schemas.microsoft.com/office/drawing/2014/main" val="10002"/>
                  </a:ext>
                </a:extLst>
              </a:tr>
            </a:tbl>
          </a:graphicData>
        </a:graphic>
      </p:graphicFrame>
      <p:sp>
        <p:nvSpPr>
          <p:cNvPr id="11" name="Metin kutusu 10"/>
          <p:cNvSpPr txBox="1"/>
          <p:nvPr/>
        </p:nvSpPr>
        <p:spPr>
          <a:xfrm>
            <a:off x="155575" y="1171491"/>
            <a:ext cx="3168352" cy="338554"/>
          </a:xfrm>
          <a:prstGeom prst="rect">
            <a:avLst/>
          </a:prstGeom>
          <a:noFill/>
        </p:spPr>
        <p:txBody>
          <a:bodyPr wrap="square" rtlCol="0">
            <a:spAutoFit/>
          </a:bodyPr>
          <a:lstStyle/>
          <a:p>
            <a:r>
              <a:rPr lang="tr-TR" sz="1600" b="1" dirty="0"/>
              <a:t>Paydaş-Ürün/Hizmet Matrisi </a:t>
            </a:r>
          </a:p>
        </p:txBody>
      </p:sp>
      <p:sp>
        <p:nvSpPr>
          <p:cNvPr id="21" name="Metin kutusu 20"/>
          <p:cNvSpPr txBox="1"/>
          <p:nvPr/>
        </p:nvSpPr>
        <p:spPr>
          <a:xfrm>
            <a:off x="1331640" y="4575026"/>
            <a:ext cx="1296144" cy="307777"/>
          </a:xfrm>
          <a:prstGeom prst="rect">
            <a:avLst/>
          </a:prstGeom>
          <a:noFill/>
        </p:spPr>
        <p:txBody>
          <a:bodyPr wrap="square" rtlCol="0">
            <a:spAutoFit/>
          </a:bodyPr>
          <a:lstStyle/>
          <a:p>
            <a:pPr lvl="0"/>
            <a:r>
              <a:rPr lang="tr-TR" sz="1400" b="1" dirty="0">
                <a:solidFill>
                  <a:prstClr val="white"/>
                </a:solidFill>
              </a:rPr>
              <a:t>Önem Düzeyi</a:t>
            </a:r>
          </a:p>
        </p:txBody>
      </p:sp>
      <p:sp>
        <p:nvSpPr>
          <p:cNvPr id="22" name="Metin kutusu 21"/>
          <p:cNvSpPr txBox="1"/>
          <p:nvPr/>
        </p:nvSpPr>
        <p:spPr>
          <a:xfrm>
            <a:off x="2322549" y="4444884"/>
            <a:ext cx="1080120" cy="307777"/>
          </a:xfrm>
          <a:prstGeom prst="rect">
            <a:avLst/>
          </a:prstGeom>
          <a:noFill/>
        </p:spPr>
        <p:txBody>
          <a:bodyPr wrap="square" rtlCol="0">
            <a:spAutoFit/>
          </a:bodyPr>
          <a:lstStyle/>
          <a:p>
            <a:pPr lvl="0"/>
            <a:r>
              <a:rPr lang="tr-TR" sz="1400" b="1" dirty="0">
                <a:solidFill>
                  <a:prstClr val="white"/>
                </a:solidFill>
              </a:rPr>
              <a:t>Etki Düzeyi</a:t>
            </a:r>
          </a:p>
        </p:txBody>
      </p:sp>
      <p:sp>
        <p:nvSpPr>
          <p:cNvPr id="25" name="Metin kutusu 24"/>
          <p:cNvSpPr txBox="1"/>
          <p:nvPr/>
        </p:nvSpPr>
        <p:spPr>
          <a:xfrm>
            <a:off x="7055768" y="1916833"/>
            <a:ext cx="2088232" cy="31393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tr-TR" dirty="0">
                <a:solidFill>
                  <a:prstClr val="black"/>
                </a:solidFill>
              </a:rPr>
              <a:t>Öncelikli paydaşlarla gerçekleştirilecek çalışmaların belirlenmesi için </a:t>
            </a:r>
            <a:r>
              <a:rPr lang="tr-TR" b="1" i="1" dirty="0">
                <a:solidFill>
                  <a:srgbClr val="C00000"/>
                </a:solidFill>
              </a:rPr>
              <a:t>Paydaş </a:t>
            </a:r>
            <a:r>
              <a:rPr lang="tr-TR" b="1" i="1" dirty="0" err="1">
                <a:solidFill>
                  <a:srgbClr val="C00000"/>
                </a:solidFill>
              </a:rPr>
              <a:t>Önceliklendirme</a:t>
            </a:r>
            <a:r>
              <a:rPr lang="tr-TR" b="1" i="1" dirty="0">
                <a:solidFill>
                  <a:srgbClr val="C00000"/>
                </a:solidFill>
              </a:rPr>
              <a:t> Tablosundan </a:t>
            </a:r>
            <a:r>
              <a:rPr lang="tr-TR" dirty="0">
                <a:solidFill>
                  <a:prstClr val="black"/>
                </a:solidFill>
              </a:rPr>
              <a:t>faydalanılarak </a:t>
            </a:r>
            <a:r>
              <a:rPr lang="tr-TR" b="1" i="1" dirty="0">
                <a:solidFill>
                  <a:srgbClr val="0070C0"/>
                </a:solidFill>
              </a:rPr>
              <a:t>Paydaş Etki/Önem Matrisi </a:t>
            </a:r>
            <a:r>
              <a:rPr lang="tr-TR" dirty="0">
                <a:solidFill>
                  <a:prstClr val="black"/>
                </a:solidFill>
              </a:rPr>
              <a:t>kullanılır.</a:t>
            </a:r>
          </a:p>
        </p:txBody>
      </p:sp>
      <p:sp>
        <p:nvSpPr>
          <p:cNvPr id="26" name="Metin kutusu 25"/>
          <p:cNvSpPr txBox="1"/>
          <p:nvPr/>
        </p:nvSpPr>
        <p:spPr>
          <a:xfrm>
            <a:off x="155575" y="4457535"/>
            <a:ext cx="3168352" cy="338554"/>
          </a:xfrm>
          <a:prstGeom prst="rect">
            <a:avLst/>
          </a:prstGeom>
          <a:noFill/>
        </p:spPr>
        <p:txBody>
          <a:bodyPr wrap="square" rtlCol="0">
            <a:spAutoFit/>
          </a:bodyPr>
          <a:lstStyle/>
          <a:p>
            <a:r>
              <a:rPr lang="tr-TR" sz="1600" b="1" dirty="0"/>
              <a:t>Paydaş Etki/Önem Matrisi </a:t>
            </a:r>
          </a:p>
        </p:txBody>
      </p:sp>
    </p:spTree>
    <p:extLst>
      <p:ext uri="{BB962C8B-B14F-4D97-AF65-F5344CB8AC3E}">
        <p14:creationId xmlns:p14="http://schemas.microsoft.com/office/powerpoint/2010/main" val="1163871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461665"/>
          </a:xfrm>
          <a:prstGeom prst="rect">
            <a:avLst/>
          </a:prstGeom>
          <a:noFill/>
        </p:spPr>
        <p:txBody>
          <a:bodyPr wrap="square" rtlCol="0">
            <a:spAutoFit/>
          </a:bodyPr>
          <a:lstStyle/>
          <a:p>
            <a:pPr algn="ctr"/>
            <a:r>
              <a:rPr lang="tr-TR" sz="2400" b="1" dirty="0">
                <a:solidFill>
                  <a:prstClr val="black"/>
                </a:solidFill>
              </a:rPr>
              <a:t>KURULUŞ İÇİ ANALİZ</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25186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7000"/>
              </a:lnSpc>
            </a:pPr>
            <a:r>
              <a:rPr lang="tr-TR" dirty="0">
                <a:solidFill>
                  <a:prstClr val="black"/>
                </a:solidFill>
                <a:ea typeface="Times New Roman"/>
                <a:cs typeface="Arial"/>
              </a:rPr>
              <a:t>Kuruluş içi analiz kapsamında yapılacak olan analizler:</a:t>
            </a:r>
          </a:p>
          <a:p>
            <a:pPr marL="25400" marR="25400" algn="just">
              <a:lnSpc>
                <a:spcPct val="97000"/>
              </a:lnSpc>
            </a:pPr>
            <a:endParaRPr lang="tr-TR" dirty="0">
              <a:solidFill>
                <a:prstClr val="black"/>
              </a:solidFill>
              <a:ea typeface="Times New Roman"/>
              <a:cs typeface="Arial"/>
            </a:endParaRPr>
          </a:p>
          <a:p>
            <a:pPr marL="196850" marR="25400" indent="-171450" algn="just">
              <a:lnSpc>
                <a:spcPct val="97000"/>
              </a:lnSpc>
              <a:buFont typeface="Wingdings" pitchFamily="2" charset="2"/>
              <a:buChar char="§"/>
            </a:pPr>
            <a:r>
              <a:rPr lang="tr-TR" b="1" dirty="0"/>
              <a:t>İnsan Kaynakları Yetkinlik Analizi</a:t>
            </a:r>
            <a:endParaRPr lang="tr-TR" dirty="0"/>
          </a:p>
          <a:p>
            <a:pPr marL="196850" marR="25400" indent="-171450" algn="just">
              <a:lnSpc>
                <a:spcPct val="97000"/>
              </a:lnSpc>
              <a:buFont typeface="Wingdings" pitchFamily="2" charset="2"/>
              <a:buChar char="§"/>
            </a:pPr>
            <a:r>
              <a:rPr lang="tr-TR" b="1" dirty="0"/>
              <a:t>Kurum Kültürü Analizi</a:t>
            </a:r>
          </a:p>
          <a:p>
            <a:pPr marL="196850" marR="25400" indent="-171450" algn="just">
              <a:lnSpc>
                <a:spcPct val="97000"/>
              </a:lnSpc>
              <a:buFont typeface="Wingdings" pitchFamily="2" charset="2"/>
              <a:buChar char="§"/>
            </a:pPr>
            <a:r>
              <a:rPr lang="tr-TR" b="1" dirty="0"/>
              <a:t>Fiziki Kaynak Analizi</a:t>
            </a:r>
            <a:endParaRPr lang="tr-TR" dirty="0"/>
          </a:p>
          <a:p>
            <a:pPr marL="196850" marR="25400" indent="-171450" algn="just">
              <a:lnSpc>
                <a:spcPct val="97000"/>
              </a:lnSpc>
              <a:buFont typeface="Wingdings" pitchFamily="2" charset="2"/>
              <a:buChar char="§"/>
            </a:pPr>
            <a:r>
              <a:rPr lang="tr-TR" b="1" dirty="0"/>
              <a:t>Teknoloji ve Bilişim Altyapısı Analizi</a:t>
            </a:r>
          </a:p>
          <a:p>
            <a:pPr marL="196850" marR="25400" indent="-171450" algn="just">
              <a:lnSpc>
                <a:spcPct val="97000"/>
              </a:lnSpc>
              <a:buFont typeface="Wingdings" pitchFamily="2" charset="2"/>
              <a:buChar char="§"/>
            </a:pPr>
            <a:r>
              <a:rPr lang="tr-TR" b="1" dirty="0"/>
              <a:t>Mali Kaynak Analizi</a:t>
            </a:r>
            <a:endParaRPr lang="tr-TR" dirty="0"/>
          </a:p>
          <a:p>
            <a:pPr marL="25400" marR="25400" algn="just">
              <a:lnSpc>
                <a:spcPct val="97000"/>
              </a:lnSpc>
            </a:pPr>
            <a:endParaRPr lang="tr-TR" dirty="0">
              <a:solidFill>
                <a:prstClr val="black"/>
              </a:solidFill>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768744" y="4274074"/>
            <a:ext cx="6853928" cy="1449756"/>
          </a:xfrm>
          <a:prstGeom prst="rect">
            <a:avLst/>
          </a:prstGeom>
          <a:noFill/>
        </p:spPr>
        <p:txBody>
          <a:bodyPr wrap="square" rtlCol="0">
            <a:spAutoFit/>
          </a:bodyPr>
          <a:lstStyle/>
          <a:p>
            <a:pPr marL="25400" marR="12700" algn="just">
              <a:lnSpc>
                <a:spcPct val="98000"/>
              </a:lnSpc>
              <a:spcAft>
                <a:spcPts val="0"/>
              </a:spcAft>
            </a:pPr>
            <a:r>
              <a:rPr lang="tr-TR" dirty="0">
                <a:ea typeface="Times New Roman"/>
                <a:cs typeface="Arial"/>
              </a:rPr>
              <a:t>Sağlıklı bir kuruluş içi analiz yapılabilmesi için </a:t>
            </a:r>
            <a:r>
              <a:rPr lang="tr-TR" b="1" i="1" dirty="0">
                <a:solidFill>
                  <a:srgbClr val="C00000"/>
                </a:solidFill>
                <a:ea typeface="Times New Roman"/>
                <a:cs typeface="Arial"/>
              </a:rPr>
              <a:t>Üniversitenin iş süreçlerinin analizinin</a:t>
            </a:r>
            <a:r>
              <a:rPr lang="tr-TR" dirty="0">
                <a:ea typeface="Times New Roman"/>
                <a:cs typeface="Arial"/>
              </a:rPr>
              <a:t> yapılması gerekir. Bu nedenle, üniversitelerde stratejik planlama çalışmalarına paralel olarak </a:t>
            </a:r>
            <a:r>
              <a:rPr lang="tr-TR" b="1" i="1" dirty="0">
                <a:solidFill>
                  <a:srgbClr val="0070C0"/>
                </a:solidFill>
                <a:ea typeface="Times New Roman"/>
                <a:cs typeface="Arial"/>
              </a:rPr>
              <a:t>süreç modelleme ve iyileştirme çalışmalarının </a:t>
            </a:r>
            <a:r>
              <a:rPr lang="tr-TR" dirty="0">
                <a:ea typeface="Times New Roman"/>
                <a:cs typeface="Arial"/>
              </a:rPr>
              <a:t>da sürdürülmesi kuruluş içi analizin kalitesi açısından önemlidir.</a:t>
            </a:r>
            <a:endParaRPr lang="tr-TR" sz="1200" dirty="0">
              <a:effectLst/>
              <a:latin typeface="Calibri"/>
              <a:ea typeface="Calibri"/>
              <a:cs typeface="Arial"/>
            </a:endParaRPr>
          </a:p>
        </p:txBody>
      </p:sp>
    </p:spTree>
    <p:extLst>
      <p:ext uri="{BB962C8B-B14F-4D97-AF65-F5344CB8AC3E}">
        <p14:creationId xmlns:p14="http://schemas.microsoft.com/office/powerpoint/2010/main" val="1850178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 name="Metin kutusu 3"/>
          <p:cNvSpPr txBox="1"/>
          <p:nvPr/>
        </p:nvSpPr>
        <p:spPr>
          <a:xfrm>
            <a:off x="747679" y="1314460"/>
            <a:ext cx="7560840" cy="172393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solidFill>
                  <a:prstClr val="black"/>
                </a:solidFill>
              </a:rPr>
              <a:t> </a:t>
            </a:r>
          </a:p>
          <a:p>
            <a:pPr marL="25400" marR="25400" algn="just">
              <a:lnSpc>
                <a:spcPct val="98000"/>
              </a:lnSpc>
              <a:spcAft>
                <a:spcPts val="0"/>
              </a:spcAft>
            </a:pPr>
            <a:r>
              <a:rPr lang="tr-TR" b="1" dirty="0">
                <a:ea typeface="Times New Roman"/>
                <a:cs typeface="Arial"/>
              </a:rPr>
              <a:t>Üniversite personeline ilişkin </a:t>
            </a:r>
            <a:r>
              <a:rPr lang="tr-TR" b="1" i="1" dirty="0">
                <a:solidFill>
                  <a:srgbClr val="C00000"/>
                </a:solidFill>
                <a:ea typeface="Times New Roman"/>
                <a:cs typeface="Arial"/>
              </a:rPr>
              <a:t>nicel veriler ile personelin sahip olduğu niteliklerin analizinin yapılmasıdır. </a:t>
            </a:r>
            <a:r>
              <a:rPr lang="tr-TR" b="1" dirty="0">
                <a:ea typeface="Times New Roman"/>
                <a:cs typeface="Arial"/>
              </a:rPr>
              <a:t>Yetkinlik</a:t>
            </a:r>
            <a:r>
              <a:rPr lang="tr-TR" dirty="0">
                <a:ea typeface="Times New Roman"/>
                <a:cs typeface="Arial"/>
              </a:rPr>
              <a:t>, </a:t>
            </a:r>
            <a:r>
              <a:rPr lang="tr-TR" b="1" i="1" dirty="0">
                <a:solidFill>
                  <a:srgbClr val="00B050"/>
                </a:solidFill>
                <a:ea typeface="Times New Roman"/>
                <a:cs typeface="Arial"/>
              </a:rPr>
              <a:t>üniversitenin hedefleriyle uyumlu, kurumsal ve bireysel performans için kritik olan bilgi, beceri ve tutumların tümünü kapsayan davranışlardır.</a:t>
            </a:r>
            <a:endParaRPr lang="tr-TR" sz="1200" b="1" i="1" dirty="0">
              <a:solidFill>
                <a:srgbClr val="00B050"/>
              </a:solidFill>
              <a:latin typeface="Calibri"/>
              <a:ea typeface="Calibri"/>
              <a:cs typeface="Arial"/>
            </a:endParaRPr>
          </a:p>
          <a:p>
            <a:pPr marL="25400" marR="25400" algn="just">
              <a:lnSpc>
                <a:spcPct val="97000"/>
              </a:lnSpc>
            </a:pPr>
            <a:endParaRPr lang="tr-TR" dirty="0">
              <a:solidFill>
                <a:prstClr val="black"/>
              </a:solidFill>
              <a:ea typeface="Calibri"/>
              <a:cs typeface="Aria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77" y="3559350"/>
            <a:ext cx="7539775" cy="30906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Metin kutusu 7"/>
          <p:cNvSpPr txBox="1"/>
          <p:nvPr/>
        </p:nvSpPr>
        <p:spPr>
          <a:xfrm>
            <a:off x="1681616" y="3190018"/>
            <a:ext cx="4946210" cy="369332"/>
          </a:xfrm>
          <a:prstGeom prst="rect">
            <a:avLst/>
          </a:prstGeom>
          <a:noFill/>
        </p:spPr>
        <p:txBody>
          <a:bodyPr wrap="square" rtlCol="0">
            <a:spAutoFit/>
          </a:bodyPr>
          <a:lstStyle/>
          <a:p>
            <a:pPr algn="ctr"/>
            <a:r>
              <a:rPr lang="tr-TR" b="1" dirty="0">
                <a:solidFill>
                  <a:srgbClr val="4F81BD"/>
                </a:solidFill>
                <a:ea typeface="Times New Roman"/>
                <a:cs typeface="Arial"/>
              </a:rPr>
              <a:t>İnsan Kaynakları Yetkinlik Analizi Süreci</a:t>
            </a:r>
            <a:endParaRPr lang="tr-TR" dirty="0"/>
          </a:p>
        </p:txBody>
      </p:sp>
    </p:spTree>
    <p:extLst>
      <p:ext uri="{BB962C8B-B14F-4D97-AF65-F5344CB8AC3E}">
        <p14:creationId xmlns:p14="http://schemas.microsoft.com/office/powerpoint/2010/main" val="4013176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460375" y="1531862"/>
            <a:ext cx="8136904" cy="48875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11150" marR="12700" indent="-285750" algn="just">
              <a:lnSpc>
                <a:spcPct val="98000"/>
              </a:lnSpc>
              <a:buFont typeface="Arial" pitchFamily="34" charset="0"/>
              <a:buChar char="•"/>
            </a:pPr>
            <a:r>
              <a:rPr lang="tr-TR" sz="2400" b="1" i="1" dirty="0">
                <a:solidFill>
                  <a:srgbClr val="C00000"/>
                </a:solidFill>
                <a:ea typeface="Times New Roman"/>
                <a:cs typeface="Arial"/>
              </a:rPr>
              <a:t>İnsan kaynakları yetkinlik analizinin ilk aşaması; </a:t>
            </a:r>
            <a:r>
              <a:rPr lang="tr-TR" sz="2400" dirty="0">
                <a:solidFill>
                  <a:prstClr val="black"/>
                </a:solidFill>
                <a:ea typeface="Times New Roman"/>
                <a:cs typeface="Arial"/>
              </a:rPr>
              <a:t>süreç modellemesini de içerecek şekilde iş analizleri teknikleri kullanılarak </a:t>
            </a:r>
            <a:r>
              <a:rPr lang="tr-TR" sz="2400" b="1" i="1" dirty="0">
                <a:solidFill>
                  <a:prstClr val="black"/>
                </a:solidFill>
                <a:ea typeface="Times New Roman"/>
                <a:cs typeface="Arial"/>
              </a:rPr>
              <a:t>üniversite içerisindeki pozisyonlar/görevler için yetkinlik gereksinimlerinin tespit edilmesidir.</a:t>
            </a:r>
            <a:endParaRPr lang="tr-TR" sz="2400" b="1" i="1" dirty="0">
              <a:solidFill>
                <a:prstClr val="black"/>
              </a:solidFill>
              <a:ea typeface="Calibri"/>
              <a:cs typeface="Arial"/>
            </a:endParaRPr>
          </a:p>
          <a:p>
            <a:pPr>
              <a:lnSpc>
                <a:spcPts val="670"/>
              </a:lnSpc>
            </a:pPr>
            <a:endParaRPr lang="tr-TR" sz="2400" dirty="0">
              <a:solidFill>
                <a:prstClr val="black"/>
              </a:solidFill>
              <a:ea typeface="Calibri"/>
              <a:cs typeface="Arial"/>
            </a:endParaRPr>
          </a:p>
          <a:p>
            <a:pPr marL="311150" marR="25400" indent="-285750" algn="just">
              <a:lnSpc>
                <a:spcPct val="98000"/>
              </a:lnSpc>
              <a:buFont typeface="Arial" pitchFamily="34" charset="0"/>
              <a:buChar char="•"/>
            </a:pPr>
            <a:r>
              <a:rPr lang="tr-TR" sz="2400" b="1" i="1" dirty="0">
                <a:solidFill>
                  <a:srgbClr val="C00000"/>
                </a:solidFill>
                <a:ea typeface="Times New Roman"/>
                <a:cs typeface="Arial"/>
              </a:rPr>
              <a:t>Analizin ikinci aşamasını yetkinlik açığının tespit edilmesi oluşturmaktadır. </a:t>
            </a:r>
            <a:r>
              <a:rPr lang="tr-TR" sz="2400" dirty="0">
                <a:solidFill>
                  <a:prstClr val="black"/>
                </a:solidFill>
                <a:ea typeface="Times New Roman"/>
                <a:cs typeface="Arial"/>
              </a:rPr>
              <a:t>Bu aşamada çalışanların bulundukları pozisyon/görev yetkinlikleri ile pozisyonun/görevlerin gerektirdiği yetkinlik düzeyi kıyaslanarak yetkinlik açığı ortaya konulmaktadır. </a:t>
            </a:r>
          </a:p>
          <a:p>
            <a:pPr marL="311150" marR="25400" indent="-285750" algn="just">
              <a:lnSpc>
                <a:spcPct val="98000"/>
              </a:lnSpc>
              <a:buFont typeface="Arial" pitchFamily="34" charset="0"/>
              <a:buChar char="•"/>
            </a:pPr>
            <a:r>
              <a:rPr lang="tr-TR" sz="2400" b="1" i="1" dirty="0">
                <a:solidFill>
                  <a:srgbClr val="C00000"/>
                </a:solidFill>
                <a:ea typeface="Times New Roman"/>
                <a:cs typeface="Arial"/>
              </a:rPr>
              <a:t>Yapılan değerlendirmeler sonucunda; </a:t>
            </a:r>
            <a:r>
              <a:rPr lang="tr-TR" sz="2400" dirty="0">
                <a:solidFill>
                  <a:prstClr val="black"/>
                </a:solidFill>
                <a:ea typeface="Times New Roman"/>
                <a:cs typeface="Arial"/>
              </a:rPr>
              <a:t>pozisyon, birim ve üniversite bazında sahip olunan yetkinlik düzeyleri ile olması gereken yetkinlik düzeylerinin kıyaslamalı olarak raporlanması gerekmektedir.</a:t>
            </a:r>
            <a:endParaRPr lang="tr-TR" sz="2400" dirty="0">
              <a:solidFill>
                <a:prstClr val="black"/>
              </a:solidFill>
              <a:ea typeface="Calibri"/>
              <a:cs typeface="Arial"/>
            </a:endParaRPr>
          </a:p>
        </p:txBody>
      </p:sp>
    </p:spTree>
    <p:extLst>
      <p:ext uri="{BB962C8B-B14F-4D97-AF65-F5344CB8AC3E}">
        <p14:creationId xmlns:p14="http://schemas.microsoft.com/office/powerpoint/2010/main" val="17142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2406099518"/>
              </p:ext>
            </p:extLst>
          </p:nvPr>
        </p:nvGraphicFramePr>
        <p:xfrm>
          <a:off x="749917" y="1367782"/>
          <a:ext cx="7543343" cy="3075443"/>
        </p:xfrm>
        <a:graphic>
          <a:graphicData uri="http://schemas.openxmlformats.org/drawingml/2006/table">
            <a:tbl>
              <a:tblPr firstRow="1" bandRow="1">
                <a:tableStyleId>{5C22544A-7EE6-4342-B048-85BDC9FD1C3A}</a:tableStyleId>
              </a:tblPr>
              <a:tblGrid>
                <a:gridCol w="7543343">
                  <a:extLst>
                    <a:ext uri="{9D8B030D-6E8A-4147-A177-3AD203B41FA5}">
                      <a16:colId xmlns="" xmlns:a16="http://schemas.microsoft.com/office/drawing/2014/main" val="20000"/>
                    </a:ext>
                  </a:extLst>
                </a:gridCol>
              </a:tblGrid>
              <a:tr h="346962">
                <a:tc>
                  <a:txBody>
                    <a:bodyPr/>
                    <a:lstStyle/>
                    <a:p>
                      <a:r>
                        <a:rPr lang="tr-TR" sz="1600" b="1" kern="1200" dirty="0">
                          <a:solidFill>
                            <a:schemeClr val="lt1"/>
                          </a:solidFill>
                          <a:effectLst/>
                          <a:latin typeface="+mn-lt"/>
                          <a:ea typeface="+mn-ea"/>
                          <a:cs typeface="+mn-cs"/>
                        </a:rPr>
                        <a:t>Yetkinlik Değerlendirmesinde Kullanılabilecek Yöntemler</a:t>
                      </a:r>
                      <a:endParaRPr lang="tr-TR" sz="1600" dirty="0"/>
                    </a:p>
                  </a:txBody>
                  <a:tcPr/>
                </a:tc>
                <a:extLst>
                  <a:ext uri="{0D108BD9-81ED-4DB2-BD59-A6C34878D82A}">
                    <a16:rowId xmlns="" xmlns:a16="http://schemas.microsoft.com/office/drawing/2014/main" val="10000"/>
                  </a:ext>
                </a:extLst>
              </a:tr>
              <a:tr h="742642">
                <a:tc>
                  <a:txBody>
                    <a:bodyPr/>
                    <a:lstStyle/>
                    <a:p>
                      <a:pPr marL="0" marR="88900" lvl="0" indent="0" algn="just">
                        <a:lnSpc>
                          <a:spcPct val="94000"/>
                        </a:lnSpc>
                        <a:spcAft>
                          <a:spcPts val="0"/>
                        </a:spcAft>
                        <a:buFont typeface="Wingdings"/>
                        <a:buNone/>
                        <a:tabLst>
                          <a:tab pos="381000" algn="l"/>
                        </a:tabLst>
                      </a:pPr>
                      <a:r>
                        <a:rPr lang="tr-TR" sz="1600" b="1" dirty="0">
                          <a:effectLst/>
                          <a:latin typeface="+mn-lt"/>
                          <a:ea typeface="Times New Roman"/>
                          <a:cs typeface="Arial"/>
                        </a:rPr>
                        <a:t>Öz değerlendirme: </a:t>
                      </a:r>
                      <a:r>
                        <a:rPr lang="tr-TR" sz="1600" dirty="0">
                          <a:effectLst/>
                          <a:latin typeface="+mn-lt"/>
                          <a:ea typeface="Times New Roman"/>
                          <a:cs typeface="Arial"/>
                        </a:rPr>
                        <a:t>Kişinin, bulunduğu pozisyonun yetkinlik gereksinimlerini dikkate</a:t>
                      </a:r>
                      <a:r>
                        <a:rPr lang="tr-TR" sz="1600" b="1" dirty="0">
                          <a:effectLst/>
                          <a:latin typeface="+mn-lt"/>
                          <a:ea typeface="Times New Roman"/>
                          <a:cs typeface="Arial"/>
                        </a:rPr>
                        <a:t> </a:t>
                      </a:r>
                      <a:r>
                        <a:rPr lang="tr-TR" sz="1600" dirty="0">
                          <a:effectLst/>
                          <a:latin typeface="+mn-lt"/>
                          <a:ea typeface="Times New Roman"/>
                          <a:cs typeface="Arial"/>
                        </a:rPr>
                        <a:t>alarak kendisini değerlendirmesidir.</a:t>
                      </a:r>
                      <a:endParaRPr lang="tr-TR" sz="1100" dirty="0">
                        <a:effectLst/>
                        <a:latin typeface="Calibri"/>
                        <a:ea typeface="Calibri"/>
                        <a:cs typeface="Arial"/>
                      </a:endParaRPr>
                    </a:p>
                    <a:p>
                      <a:endParaRPr lang="tr-TR" sz="1600" dirty="0"/>
                    </a:p>
                  </a:txBody>
                  <a:tcPr/>
                </a:tc>
                <a:extLst>
                  <a:ext uri="{0D108BD9-81ED-4DB2-BD59-A6C34878D82A}">
                    <a16:rowId xmlns="" xmlns:a16="http://schemas.microsoft.com/office/drawing/2014/main" val="10001"/>
                  </a:ext>
                </a:extLst>
              </a:tr>
              <a:tr h="957117">
                <a:tc>
                  <a:txBody>
                    <a:bodyPr/>
                    <a:lstStyle/>
                    <a:p>
                      <a:pPr marL="0" marR="88900" lvl="0" indent="0" algn="just">
                        <a:lnSpc>
                          <a:spcPct val="94000"/>
                        </a:lnSpc>
                        <a:spcAft>
                          <a:spcPts val="0"/>
                        </a:spcAft>
                        <a:buFont typeface="Wingdings"/>
                        <a:buNone/>
                        <a:tabLst>
                          <a:tab pos="381000" algn="l"/>
                        </a:tabLst>
                      </a:pPr>
                      <a:r>
                        <a:rPr lang="tr-TR" sz="1600" b="1" dirty="0">
                          <a:effectLst/>
                          <a:latin typeface="+mn-lt"/>
                          <a:ea typeface="Times New Roman"/>
                          <a:cs typeface="Arial"/>
                        </a:rPr>
                        <a:t>Yönetici değerlendirmesi: </a:t>
                      </a:r>
                      <a:r>
                        <a:rPr lang="tr-TR" sz="1600" dirty="0">
                          <a:effectLst/>
                          <a:latin typeface="+mn-lt"/>
                          <a:ea typeface="Times New Roman"/>
                          <a:cs typeface="Arial"/>
                        </a:rPr>
                        <a:t>Yönetici kendisine bağlı personeli, görevin</a:t>
                      </a:r>
                      <a:r>
                        <a:rPr lang="tr-TR" sz="1600" b="1" dirty="0">
                          <a:effectLst/>
                          <a:latin typeface="+mn-lt"/>
                          <a:ea typeface="Times New Roman"/>
                          <a:cs typeface="Arial"/>
                        </a:rPr>
                        <a:t> </a:t>
                      </a:r>
                      <a:r>
                        <a:rPr lang="tr-TR" sz="1600" dirty="0">
                          <a:effectLst/>
                          <a:latin typeface="+mn-lt"/>
                          <a:ea typeface="Times New Roman"/>
                          <a:cs typeface="Arial"/>
                        </a:rPr>
                        <a:t>ve pozisyonun</a:t>
                      </a:r>
                      <a:r>
                        <a:rPr lang="tr-TR" sz="1600" b="1" dirty="0">
                          <a:effectLst/>
                          <a:latin typeface="+mn-lt"/>
                          <a:ea typeface="Times New Roman"/>
                          <a:cs typeface="Arial"/>
                        </a:rPr>
                        <a:t> </a:t>
                      </a:r>
                      <a:r>
                        <a:rPr lang="tr-TR" sz="1600" dirty="0">
                          <a:effectLst/>
                          <a:latin typeface="+mn-lt"/>
                          <a:ea typeface="Times New Roman"/>
                          <a:cs typeface="Arial"/>
                        </a:rPr>
                        <a:t>gerektirdiği yetkinlik gereksinimlerini dikkate alarak değerlendirmesidir.</a:t>
                      </a:r>
                      <a:endParaRPr lang="tr-TR" sz="1100" dirty="0">
                        <a:effectLst/>
                        <a:latin typeface="Calibri"/>
                        <a:ea typeface="Calibri"/>
                        <a:cs typeface="Arial"/>
                      </a:endParaRPr>
                    </a:p>
                    <a:p>
                      <a:endParaRPr lang="tr-TR" sz="1600" dirty="0"/>
                    </a:p>
                  </a:txBody>
                  <a:tcPr/>
                </a:tc>
                <a:extLst>
                  <a:ext uri="{0D108BD9-81ED-4DB2-BD59-A6C34878D82A}">
                    <a16:rowId xmlns="" xmlns:a16="http://schemas.microsoft.com/office/drawing/2014/main" val="10002"/>
                  </a:ext>
                </a:extLst>
              </a:tr>
              <a:tr h="977614">
                <a:tc>
                  <a:txBody>
                    <a:bodyPr/>
                    <a:lstStyle/>
                    <a:p>
                      <a:pPr marL="0" marR="88900" lvl="0" indent="0" algn="just">
                        <a:lnSpc>
                          <a:spcPct val="97000"/>
                        </a:lnSpc>
                        <a:spcAft>
                          <a:spcPts val="0"/>
                        </a:spcAft>
                        <a:buFont typeface="Wingdings"/>
                        <a:buNone/>
                        <a:tabLst>
                          <a:tab pos="381000" algn="l"/>
                        </a:tabLst>
                      </a:pPr>
                      <a:r>
                        <a:rPr lang="tr-TR" sz="1600" b="1" dirty="0">
                          <a:effectLst/>
                          <a:latin typeface="+mn-lt"/>
                          <a:ea typeface="Times New Roman"/>
                          <a:cs typeface="Arial"/>
                        </a:rPr>
                        <a:t>360 derece değerlendirme: </a:t>
                      </a:r>
                      <a:r>
                        <a:rPr lang="tr-TR" sz="1600" dirty="0">
                          <a:effectLst/>
                          <a:latin typeface="+mn-lt"/>
                          <a:ea typeface="Times New Roman"/>
                          <a:cs typeface="Arial"/>
                        </a:rPr>
                        <a:t>Çalışanın performansının; kendisiyle aynı düzeydeki</a:t>
                      </a:r>
                      <a:r>
                        <a:rPr lang="tr-TR" sz="1600" b="1" dirty="0">
                          <a:effectLst/>
                          <a:latin typeface="+mn-lt"/>
                          <a:ea typeface="Times New Roman"/>
                          <a:cs typeface="Arial"/>
                        </a:rPr>
                        <a:t> </a:t>
                      </a:r>
                      <a:r>
                        <a:rPr lang="tr-TR" sz="1600" dirty="0">
                          <a:effectLst/>
                          <a:latin typeface="+mn-lt"/>
                          <a:ea typeface="Times New Roman"/>
                          <a:cs typeface="Arial"/>
                        </a:rPr>
                        <a:t>meslektaşları, üstleri, astları, dış paydaşları ile kendisi tarafından değerlendirilmesidir.</a:t>
                      </a:r>
                      <a:endParaRPr lang="tr-TR" sz="1100" dirty="0">
                        <a:effectLst/>
                        <a:latin typeface="Calibri"/>
                        <a:ea typeface="Calibri"/>
                        <a:cs typeface="Arial"/>
                      </a:endParaRPr>
                    </a:p>
                    <a:p>
                      <a:endParaRPr lang="tr-TR" sz="1600" dirty="0"/>
                    </a:p>
                  </a:txBody>
                  <a:tcPr/>
                </a:tc>
                <a:extLst>
                  <a:ext uri="{0D108BD9-81ED-4DB2-BD59-A6C34878D82A}">
                    <a16:rowId xmlns="" xmlns:a16="http://schemas.microsoft.com/office/drawing/2014/main" val="10003"/>
                  </a:ext>
                </a:extLst>
              </a:tr>
            </a:tbl>
          </a:graphicData>
        </a:graphic>
      </p:graphicFrame>
      <p:pic>
        <p:nvPicPr>
          <p:cNvPr id="2052" name="Picture 4" descr="insan kaynakları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437111"/>
            <a:ext cx="7547672"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29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(İnsan Kaynakları Yetkinlik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876756" y="1525433"/>
            <a:ext cx="7367652"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i="1" dirty="0">
                <a:solidFill>
                  <a:srgbClr val="C00000"/>
                </a:solidFill>
                <a:ea typeface="Times New Roman"/>
                <a:cs typeface="Arial"/>
              </a:rPr>
              <a:t>Analizin üçüncü aşamasında,</a:t>
            </a:r>
            <a:r>
              <a:rPr lang="tr-TR" sz="2000" dirty="0">
                <a:ea typeface="Times New Roman"/>
                <a:cs typeface="Arial"/>
              </a:rPr>
              <a:t> ilk iki aşamada edinilen bulguların analizi sonucunda üniversite personelinin eğitim ve insan kaynaklarına ilişkin diğer ihtiyaçları tespit edilir. </a:t>
            </a:r>
          </a:p>
          <a:p>
            <a:r>
              <a:rPr lang="tr-TR" sz="2000" b="1" i="1" dirty="0">
                <a:solidFill>
                  <a:srgbClr val="C00000"/>
                </a:solidFill>
                <a:ea typeface="Times New Roman"/>
                <a:cs typeface="Arial"/>
              </a:rPr>
              <a:t>Son aşamada ise </a:t>
            </a:r>
            <a:r>
              <a:rPr lang="tr-TR" sz="2000" dirty="0">
                <a:ea typeface="Times New Roman"/>
                <a:cs typeface="Arial"/>
              </a:rPr>
              <a:t>ortaya çıkan ihtiyaçlar birim ve üniversite düzeyinde raporlanır. </a:t>
            </a:r>
          </a:p>
          <a:p>
            <a:r>
              <a:rPr lang="tr-TR" sz="2000" b="1" i="1" dirty="0">
                <a:ea typeface="Times New Roman"/>
                <a:cs typeface="Arial"/>
              </a:rPr>
              <a:t>Rapordaki bulgular, </a:t>
            </a:r>
            <a:r>
              <a:rPr lang="tr-TR" sz="2000" b="1" i="1" dirty="0">
                <a:solidFill>
                  <a:srgbClr val="00B050"/>
                </a:solidFill>
                <a:ea typeface="Times New Roman"/>
                <a:cs typeface="Arial"/>
              </a:rPr>
              <a:t>amaç ve hedeflerin belirlenmesi aşamasında </a:t>
            </a:r>
            <a:r>
              <a:rPr lang="tr-TR" sz="2000" dirty="0">
                <a:ea typeface="Times New Roman"/>
                <a:cs typeface="Arial"/>
              </a:rPr>
              <a:t>özellikle kurumsal gelişim ve hizmet içi eğitimlere yönelik faaliyetlerin belirlenmesinde kullanılır. </a:t>
            </a:r>
          </a:p>
          <a:p>
            <a:r>
              <a:rPr lang="tr-TR" sz="2000" b="1" i="1" dirty="0">
                <a:ea typeface="Times New Roman"/>
                <a:cs typeface="Arial"/>
              </a:rPr>
              <a:t>Bu bulgular </a:t>
            </a:r>
            <a:r>
              <a:rPr lang="tr-TR" sz="2000" dirty="0">
                <a:ea typeface="Times New Roman"/>
                <a:cs typeface="Arial"/>
              </a:rPr>
              <a:t>hedeflere ilişkin </a:t>
            </a:r>
            <a:r>
              <a:rPr lang="tr-TR" sz="2000" b="1" i="1" dirty="0">
                <a:solidFill>
                  <a:srgbClr val="0070C0"/>
                </a:solidFill>
                <a:ea typeface="Times New Roman"/>
                <a:cs typeface="Arial"/>
              </a:rPr>
              <a:t>performans göstergeleriyle göstergelere ait hedef değerlerin</a:t>
            </a:r>
            <a:r>
              <a:rPr lang="tr-TR" sz="2000" dirty="0">
                <a:ea typeface="Times New Roman"/>
                <a:cs typeface="Arial"/>
              </a:rPr>
              <a:t> daha gerçekçi bir biçimde belirlenmesini sağlar.</a:t>
            </a:r>
            <a:endParaRPr lang="tr-TR" sz="2000" dirty="0"/>
          </a:p>
        </p:txBody>
      </p:sp>
    </p:spTree>
    <p:extLst>
      <p:ext uri="{BB962C8B-B14F-4D97-AF65-F5344CB8AC3E}">
        <p14:creationId xmlns:p14="http://schemas.microsoft.com/office/powerpoint/2010/main" val="402089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Başlık">
            <a:extLst>
              <a:ext uri="{FF2B5EF4-FFF2-40B4-BE49-F238E27FC236}">
                <a16:creationId xmlns="" xmlns:a16="http://schemas.microsoft.com/office/drawing/2014/main" id="{AF7E76BE-764A-426E-9C45-81239A5494CE}"/>
              </a:ext>
            </a:extLst>
          </p:cNvPr>
          <p:cNvSpPr>
            <a:spLocks noGrp="1"/>
          </p:cNvSpPr>
          <p:nvPr>
            <p:ph type="title" idx="4294967295"/>
          </p:nvPr>
        </p:nvSpPr>
        <p:spPr>
          <a:xfrm>
            <a:off x="1785938" y="630238"/>
            <a:ext cx="6443662" cy="1143000"/>
          </a:xfrm>
        </p:spPr>
        <p:txBody>
          <a:bodyPr/>
          <a:lstStyle/>
          <a:p>
            <a:pPr eaLnBrk="1" hangingPunct="1"/>
            <a:r>
              <a:rPr lang="tr-TR" altLang="tr-TR" sz="4000" b="1">
                <a:latin typeface="Times New Roman" panose="02020603050405020304" pitchFamily="18" charset="0"/>
                <a:cs typeface="Times New Roman" panose="02020603050405020304" pitchFamily="18" charset="0"/>
              </a:rPr>
              <a:t>Stratejik Planlama </a:t>
            </a:r>
          </a:p>
        </p:txBody>
      </p:sp>
      <p:sp>
        <p:nvSpPr>
          <p:cNvPr id="21507" name="Rectangle 3">
            <a:extLst>
              <a:ext uri="{FF2B5EF4-FFF2-40B4-BE49-F238E27FC236}">
                <a16:creationId xmlns="" xmlns:a16="http://schemas.microsoft.com/office/drawing/2014/main" id="{5D1A903D-3E17-4E61-8F78-99C99A2599F9}"/>
              </a:ext>
            </a:extLst>
          </p:cNvPr>
          <p:cNvSpPr txBox="1">
            <a:spLocks noChangeArrowheads="1"/>
          </p:cNvSpPr>
          <p:nvPr/>
        </p:nvSpPr>
        <p:spPr bwMode="auto">
          <a:xfrm>
            <a:off x="755650" y="2578100"/>
            <a:ext cx="388778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tr-TR" altLang="tr-TR" sz="3000" b="0" i="0" u="none" strike="noStrike" kern="1200" cap="none" spc="0" normalizeH="0" baseline="0" noProof="0">
                <a:ln>
                  <a:noFill/>
                </a:ln>
                <a:solidFill>
                  <a:srgbClr val="404040"/>
                </a:solidFill>
                <a:effectLst/>
                <a:uLnTx/>
                <a:uFillTx/>
                <a:latin typeface="Calibri" panose="020F0502020204030204" pitchFamily="34" charset="0"/>
                <a:ea typeface="+mn-ea"/>
                <a:cs typeface="Arial" panose="020B0604020202020204" pitchFamily="34" charset="0"/>
              </a:rPr>
              <a:t>Bulunduğumuz nokta ile ulaşmayı arzu ettiğimiz durum arasındaki yoldur.</a:t>
            </a:r>
          </a:p>
        </p:txBody>
      </p:sp>
      <p:grpSp>
        <p:nvGrpSpPr>
          <p:cNvPr id="21508" name="Group 4">
            <a:extLst>
              <a:ext uri="{FF2B5EF4-FFF2-40B4-BE49-F238E27FC236}">
                <a16:creationId xmlns="" xmlns:a16="http://schemas.microsoft.com/office/drawing/2014/main" id="{40F1C63A-E72C-4FA7-B332-B3710035527B}"/>
              </a:ext>
            </a:extLst>
          </p:cNvPr>
          <p:cNvGrpSpPr>
            <a:grpSpLocks/>
          </p:cNvGrpSpPr>
          <p:nvPr/>
        </p:nvGrpSpPr>
        <p:grpSpPr bwMode="auto">
          <a:xfrm>
            <a:off x="3441700" y="2708275"/>
            <a:ext cx="4010025" cy="2955925"/>
            <a:chOff x="2803" y="1706"/>
            <a:chExt cx="2526" cy="1862"/>
          </a:xfrm>
        </p:grpSpPr>
        <p:sp>
          <p:nvSpPr>
            <p:cNvPr id="21511" name="Text Box 5">
              <a:extLst>
                <a:ext uri="{FF2B5EF4-FFF2-40B4-BE49-F238E27FC236}">
                  <a16:creationId xmlns="" xmlns:a16="http://schemas.microsoft.com/office/drawing/2014/main" id="{623251AE-BFE0-48A8-828B-0FAC631D1174}"/>
                </a:ext>
              </a:extLst>
            </p:cNvPr>
            <p:cNvSpPr txBox="1">
              <a:spLocks noChangeArrowheads="1"/>
            </p:cNvSpPr>
            <p:nvPr/>
          </p:nvSpPr>
          <p:spPr bwMode="auto">
            <a:xfrm>
              <a:off x="2803" y="3335"/>
              <a:ext cx="4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2021</a:t>
              </a:r>
            </a:p>
          </p:txBody>
        </p:sp>
        <p:sp>
          <p:nvSpPr>
            <p:cNvPr id="21512" name="Text Box 6">
              <a:extLst>
                <a:ext uri="{FF2B5EF4-FFF2-40B4-BE49-F238E27FC236}">
                  <a16:creationId xmlns="" xmlns:a16="http://schemas.microsoft.com/office/drawing/2014/main" id="{5C39B87E-AABA-496B-A28C-FCB96BD735A3}"/>
                </a:ext>
              </a:extLst>
            </p:cNvPr>
            <p:cNvSpPr txBox="1">
              <a:spLocks noChangeArrowheads="1"/>
            </p:cNvSpPr>
            <p:nvPr/>
          </p:nvSpPr>
          <p:spPr bwMode="auto">
            <a:xfrm>
              <a:off x="4890" y="1706"/>
              <a:ext cx="4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2025</a:t>
              </a:r>
            </a:p>
          </p:txBody>
        </p:sp>
        <p:sp>
          <p:nvSpPr>
            <p:cNvPr id="21513" name="Line 7">
              <a:extLst>
                <a:ext uri="{FF2B5EF4-FFF2-40B4-BE49-F238E27FC236}">
                  <a16:creationId xmlns="" xmlns:a16="http://schemas.microsoft.com/office/drawing/2014/main" id="{9B262F94-12E6-4280-8E9B-893DB2BDADC7}"/>
                </a:ext>
              </a:extLst>
            </p:cNvPr>
            <p:cNvSpPr>
              <a:spLocks noChangeShapeType="1"/>
            </p:cNvSpPr>
            <p:nvPr/>
          </p:nvSpPr>
          <p:spPr bwMode="auto">
            <a:xfrm>
              <a:off x="2835" y="3566"/>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4" name="Line 8">
              <a:extLst>
                <a:ext uri="{FF2B5EF4-FFF2-40B4-BE49-F238E27FC236}">
                  <a16:creationId xmlns="" xmlns:a16="http://schemas.microsoft.com/office/drawing/2014/main" id="{22ECBD54-51A4-4344-913E-4BA3707E1C45}"/>
                </a:ext>
              </a:extLst>
            </p:cNvPr>
            <p:cNvSpPr>
              <a:spLocks noChangeShapeType="1"/>
            </p:cNvSpPr>
            <p:nvPr/>
          </p:nvSpPr>
          <p:spPr bwMode="auto">
            <a:xfrm>
              <a:off x="3334" y="3158"/>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5" name="Line 9">
              <a:extLst>
                <a:ext uri="{FF2B5EF4-FFF2-40B4-BE49-F238E27FC236}">
                  <a16:creationId xmlns="" xmlns:a16="http://schemas.microsoft.com/office/drawing/2014/main" id="{A90F03E0-F609-4FE5-A58F-29BE84B62F06}"/>
                </a:ext>
              </a:extLst>
            </p:cNvPr>
            <p:cNvSpPr>
              <a:spLocks noChangeShapeType="1"/>
            </p:cNvSpPr>
            <p:nvPr/>
          </p:nvSpPr>
          <p:spPr bwMode="auto">
            <a:xfrm flipV="1">
              <a:off x="3334" y="3158"/>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6" name="Text Box 10">
              <a:extLst>
                <a:ext uri="{FF2B5EF4-FFF2-40B4-BE49-F238E27FC236}">
                  <a16:creationId xmlns="" xmlns:a16="http://schemas.microsoft.com/office/drawing/2014/main" id="{2A697694-81DE-4848-A847-7AC4F1810D0B}"/>
                </a:ext>
              </a:extLst>
            </p:cNvPr>
            <p:cNvSpPr txBox="1">
              <a:spLocks noChangeArrowheads="1"/>
            </p:cNvSpPr>
            <p:nvPr/>
          </p:nvSpPr>
          <p:spPr bwMode="auto">
            <a:xfrm>
              <a:off x="3347" y="2927"/>
              <a:ext cx="4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2022</a:t>
              </a:r>
            </a:p>
          </p:txBody>
        </p:sp>
        <p:sp>
          <p:nvSpPr>
            <p:cNvPr id="21517" name="Text Box 11">
              <a:extLst>
                <a:ext uri="{FF2B5EF4-FFF2-40B4-BE49-F238E27FC236}">
                  <a16:creationId xmlns="" xmlns:a16="http://schemas.microsoft.com/office/drawing/2014/main" id="{612D6273-90D1-491A-ADFA-8241A4B65392}"/>
                </a:ext>
              </a:extLst>
            </p:cNvPr>
            <p:cNvSpPr txBox="1">
              <a:spLocks noChangeArrowheads="1"/>
            </p:cNvSpPr>
            <p:nvPr/>
          </p:nvSpPr>
          <p:spPr bwMode="auto">
            <a:xfrm>
              <a:off x="3802" y="2523"/>
              <a:ext cx="4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2023</a:t>
              </a:r>
            </a:p>
          </p:txBody>
        </p:sp>
        <p:sp>
          <p:nvSpPr>
            <p:cNvPr id="21518" name="Line 12">
              <a:extLst>
                <a:ext uri="{FF2B5EF4-FFF2-40B4-BE49-F238E27FC236}">
                  <a16:creationId xmlns="" xmlns:a16="http://schemas.microsoft.com/office/drawing/2014/main" id="{363A7935-59A8-4485-8E9E-D48DFE95A71C}"/>
                </a:ext>
              </a:extLst>
            </p:cNvPr>
            <p:cNvSpPr>
              <a:spLocks noChangeShapeType="1"/>
            </p:cNvSpPr>
            <p:nvPr/>
          </p:nvSpPr>
          <p:spPr bwMode="auto">
            <a:xfrm>
              <a:off x="3832" y="2750"/>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19" name="Line 13">
              <a:extLst>
                <a:ext uri="{FF2B5EF4-FFF2-40B4-BE49-F238E27FC236}">
                  <a16:creationId xmlns="" xmlns:a16="http://schemas.microsoft.com/office/drawing/2014/main" id="{7F718D5A-D3E4-43B1-B0E2-4BFC2A889282}"/>
                </a:ext>
              </a:extLst>
            </p:cNvPr>
            <p:cNvSpPr>
              <a:spLocks noChangeShapeType="1"/>
            </p:cNvSpPr>
            <p:nvPr/>
          </p:nvSpPr>
          <p:spPr bwMode="auto">
            <a:xfrm flipV="1">
              <a:off x="3832" y="2750"/>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0" name="Line 14">
              <a:extLst>
                <a:ext uri="{FF2B5EF4-FFF2-40B4-BE49-F238E27FC236}">
                  <a16:creationId xmlns="" xmlns:a16="http://schemas.microsoft.com/office/drawing/2014/main" id="{5EEBB8D8-CF3B-41B9-A5BF-AFEEE630A76E}"/>
                </a:ext>
              </a:extLst>
            </p:cNvPr>
            <p:cNvSpPr>
              <a:spLocks noChangeShapeType="1"/>
            </p:cNvSpPr>
            <p:nvPr/>
          </p:nvSpPr>
          <p:spPr bwMode="auto">
            <a:xfrm>
              <a:off x="4331" y="2342"/>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1" name="Line 15">
              <a:extLst>
                <a:ext uri="{FF2B5EF4-FFF2-40B4-BE49-F238E27FC236}">
                  <a16:creationId xmlns="" xmlns:a16="http://schemas.microsoft.com/office/drawing/2014/main" id="{B602E188-144C-4C07-91D6-080556394211}"/>
                </a:ext>
              </a:extLst>
            </p:cNvPr>
            <p:cNvSpPr>
              <a:spLocks noChangeShapeType="1"/>
            </p:cNvSpPr>
            <p:nvPr/>
          </p:nvSpPr>
          <p:spPr bwMode="auto">
            <a:xfrm flipV="1">
              <a:off x="4331" y="2342"/>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2" name="Line 16">
              <a:extLst>
                <a:ext uri="{FF2B5EF4-FFF2-40B4-BE49-F238E27FC236}">
                  <a16:creationId xmlns="" xmlns:a16="http://schemas.microsoft.com/office/drawing/2014/main" id="{DD9CBFCE-1E4E-4402-B8AC-113F8A38AEB5}"/>
                </a:ext>
              </a:extLst>
            </p:cNvPr>
            <p:cNvSpPr>
              <a:spLocks noChangeShapeType="1"/>
            </p:cNvSpPr>
            <p:nvPr/>
          </p:nvSpPr>
          <p:spPr bwMode="auto">
            <a:xfrm flipV="1">
              <a:off x="4830" y="1933"/>
              <a:ext cx="0" cy="409"/>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3" name="Line 17">
              <a:extLst>
                <a:ext uri="{FF2B5EF4-FFF2-40B4-BE49-F238E27FC236}">
                  <a16:creationId xmlns="" xmlns:a16="http://schemas.microsoft.com/office/drawing/2014/main" id="{BA071AF9-0720-4B8A-A62F-9AE602525675}"/>
                </a:ext>
              </a:extLst>
            </p:cNvPr>
            <p:cNvSpPr>
              <a:spLocks noChangeShapeType="1"/>
            </p:cNvSpPr>
            <p:nvPr/>
          </p:nvSpPr>
          <p:spPr bwMode="auto">
            <a:xfrm>
              <a:off x="4830" y="1933"/>
              <a:ext cx="499"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1524" name="Text Box 18">
              <a:extLst>
                <a:ext uri="{FF2B5EF4-FFF2-40B4-BE49-F238E27FC236}">
                  <a16:creationId xmlns="" xmlns:a16="http://schemas.microsoft.com/office/drawing/2014/main" id="{163A4BAB-F023-4C00-9314-9B10474AEDD9}"/>
                </a:ext>
              </a:extLst>
            </p:cNvPr>
            <p:cNvSpPr txBox="1">
              <a:spLocks noChangeArrowheads="1"/>
            </p:cNvSpPr>
            <p:nvPr/>
          </p:nvSpPr>
          <p:spPr bwMode="auto">
            <a:xfrm>
              <a:off x="4319" y="2115"/>
              <a:ext cx="4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2024</a:t>
              </a:r>
            </a:p>
          </p:txBody>
        </p:sp>
      </p:grpSp>
      <p:pic>
        <p:nvPicPr>
          <p:cNvPr id="21509" name="Picture 19" descr="BS01705_">
            <a:extLst>
              <a:ext uri="{FF2B5EF4-FFF2-40B4-BE49-F238E27FC236}">
                <a16:creationId xmlns="" xmlns:a16="http://schemas.microsoft.com/office/drawing/2014/main" id="{AF7E9969-C850-41F5-A067-9662EE931B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775" y="4691063"/>
            <a:ext cx="164782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0" descr="BS01677_">
            <a:extLst>
              <a:ext uri="{FF2B5EF4-FFF2-40B4-BE49-F238E27FC236}">
                <a16:creationId xmlns="" xmlns:a16="http://schemas.microsoft.com/office/drawing/2014/main" id="{AB218A06-2122-4642-8189-A8CD2152D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725" y="1870075"/>
            <a:ext cx="15843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(Kurum Kültürü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68744" y="1340768"/>
            <a:ext cx="7691688"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i="1" dirty="0">
                <a:solidFill>
                  <a:srgbClr val="C00000"/>
                </a:solidFill>
              </a:rPr>
              <a:t>Kurum kültürü, </a:t>
            </a:r>
            <a:r>
              <a:rPr lang="tr-TR" sz="2000" dirty="0"/>
              <a:t>üniversite çalışanları tarafından benimsenen ve paylaşılan değerler bütünüdür. </a:t>
            </a:r>
          </a:p>
          <a:p>
            <a:r>
              <a:rPr lang="tr-TR" sz="2000" b="1" i="1" dirty="0">
                <a:solidFill>
                  <a:srgbClr val="C00000"/>
                </a:solidFill>
              </a:rPr>
              <a:t>Güçlü bir kurum kültürü</a:t>
            </a:r>
            <a:r>
              <a:rPr lang="tr-TR" sz="2000" dirty="0"/>
              <a:t>, çalışanların motivasyonunun artırılmasında önemli bir rol oynar. </a:t>
            </a:r>
          </a:p>
          <a:p>
            <a:r>
              <a:rPr lang="tr-TR" sz="2000" b="1" i="1" dirty="0">
                <a:solidFill>
                  <a:srgbClr val="C00000"/>
                </a:solidFill>
              </a:rPr>
              <a:t>Yüksek motivasyona sahip çalışanlar</a:t>
            </a:r>
            <a:r>
              <a:rPr lang="tr-TR" sz="2000" dirty="0"/>
              <a:t>, kurumsal amaçlar ve hedefler çerçevesinde daha verimli bir şekilde çalışarak üniversitenin performansının iyileştirilmesine katkı sağlar.</a:t>
            </a:r>
          </a:p>
        </p:txBody>
      </p:sp>
      <p:sp>
        <p:nvSpPr>
          <p:cNvPr id="8" name="Metin kutusu 7"/>
          <p:cNvSpPr txBox="1"/>
          <p:nvPr/>
        </p:nvSpPr>
        <p:spPr>
          <a:xfrm>
            <a:off x="768744" y="3587537"/>
            <a:ext cx="34516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ea typeface="Times New Roman"/>
                <a:cs typeface="Arial"/>
              </a:rPr>
              <a:t>Aşağıdaki konular incelenir:</a:t>
            </a:r>
          </a:p>
          <a:p>
            <a:pPr marL="285750" indent="-285750">
              <a:buFont typeface="Wingdings" pitchFamily="2" charset="2"/>
              <a:buChar char="§"/>
            </a:pPr>
            <a:r>
              <a:rPr lang="tr-TR" b="1" dirty="0"/>
              <a:t>Kurum içi iletişim</a:t>
            </a:r>
          </a:p>
          <a:p>
            <a:pPr marL="285750" indent="-285750">
              <a:buFont typeface="Wingdings" pitchFamily="2" charset="2"/>
              <a:buChar char="§"/>
            </a:pPr>
            <a:r>
              <a:rPr lang="tr-TR" b="1" dirty="0"/>
              <a:t>Bilgi paylaşımı ve erişimi</a:t>
            </a:r>
          </a:p>
          <a:p>
            <a:pPr marL="285750" indent="-285750">
              <a:buFont typeface="Wingdings" pitchFamily="2" charset="2"/>
              <a:buChar char="§"/>
            </a:pPr>
            <a:r>
              <a:rPr lang="tr-TR" b="1" dirty="0"/>
              <a:t>Katılımcılık düzeyi</a:t>
            </a:r>
          </a:p>
          <a:p>
            <a:pPr marL="285750" indent="-285750">
              <a:buFont typeface="Wingdings" pitchFamily="2" charset="2"/>
              <a:buChar char="§"/>
            </a:pPr>
            <a:r>
              <a:rPr lang="tr-TR" b="1" dirty="0"/>
              <a:t>İş yapma kültürü</a:t>
            </a:r>
          </a:p>
          <a:p>
            <a:pPr marL="285750" indent="-285750">
              <a:buFont typeface="Wingdings" pitchFamily="2" charset="2"/>
              <a:buChar char="§"/>
            </a:pPr>
            <a:r>
              <a:rPr lang="tr-TR" b="1" dirty="0"/>
              <a:t>Değişime açıklık</a:t>
            </a:r>
          </a:p>
          <a:p>
            <a:pPr marL="285750" indent="-285750">
              <a:buFont typeface="Wingdings" pitchFamily="2" charset="2"/>
              <a:buChar char="§"/>
            </a:pPr>
            <a:r>
              <a:rPr lang="tr-TR" b="1" dirty="0"/>
              <a:t>Hiyerarşik yapı</a:t>
            </a:r>
          </a:p>
          <a:p>
            <a:pPr marL="285750" indent="-285750">
              <a:buFont typeface="Wingdings" pitchFamily="2" charset="2"/>
              <a:buChar char="§"/>
            </a:pPr>
            <a:r>
              <a:rPr lang="tr-TR" b="1" dirty="0"/>
              <a:t>Liderlik ve yetki devri</a:t>
            </a:r>
          </a:p>
        </p:txBody>
      </p:sp>
      <p:sp>
        <p:nvSpPr>
          <p:cNvPr id="9" name="Metin kutusu 8"/>
          <p:cNvSpPr txBox="1"/>
          <p:nvPr/>
        </p:nvSpPr>
        <p:spPr>
          <a:xfrm>
            <a:off x="4220344" y="3587537"/>
            <a:ext cx="424008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chemeClr val="accent1"/>
                </a:solidFill>
              </a:rPr>
              <a:t>Analiz sonucunda </a:t>
            </a:r>
            <a:r>
              <a:rPr lang="tr-TR" dirty="0"/>
              <a:t>üniversitenin zayıflayan ve güçlendirilmesi gereken değerlerinin yanı sıra güçlü olduğu alanlar da tespit edilir. </a:t>
            </a:r>
            <a:r>
              <a:rPr lang="tr-TR" b="1" i="1" dirty="0">
                <a:solidFill>
                  <a:srgbClr val="00B050"/>
                </a:solidFill>
              </a:rPr>
              <a:t>Strateji geliştirme aşamasında </a:t>
            </a:r>
            <a:r>
              <a:rPr lang="tr-TR" dirty="0"/>
              <a:t>bu değerler göz önünde bulundurulur.</a:t>
            </a:r>
          </a:p>
          <a:p>
            <a:r>
              <a:rPr lang="tr-TR" dirty="0"/>
              <a:t> </a:t>
            </a:r>
          </a:p>
          <a:p>
            <a:r>
              <a:rPr lang="tr-TR" b="1" i="1" dirty="0">
                <a:solidFill>
                  <a:srgbClr val="0070C0"/>
                </a:solidFill>
              </a:rPr>
              <a:t>Kurum kültürü analizi; </a:t>
            </a:r>
            <a:r>
              <a:rPr lang="tr-TR" dirty="0"/>
              <a:t>arama konferansı, anketler ve mülakatlar gibi basit yöntemlerle gerçekleştirilebilir.</a:t>
            </a:r>
            <a:endParaRPr lang="tr-TR" dirty="0">
              <a:solidFill>
                <a:prstClr val="black"/>
              </a:solidFill>
            </a:endParaRPr>
          </a:p>
        </p:txBody>
      </p:sp>
    </p:spTree>
    <p:extLst>
      <p:ext uri="{BB962C8B-B14F-4D97-AF65-F5344CB8AC3E}">
        <p14:creationId xmlns:p14="http://schemas.microsoft.com/office/powerpoint/2010/main" val="41082201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8744" y="46091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(Fiziki Kaynak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77919" y="1291907"/>
            <a:ext cx="7367652" cy="22252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sz="2000" b="1" i="1" dirty="0">
                <a:solidFill>
                  <a:srgbClr val="0070C0"/>
                </a:solidFill>
                <a:ea typeface="Times New Roman"/>
                <a:cs typeface="Arial"/>
              </a:rPr>
              <a:t>Fiziki kaynak analiziyle, </a:t>
            </a:r>
            <a:r>
              <a:rPr lang="tr-TR" sz="2000" dirty="0">
                <a:ea typeface="Times New Roman"/>
                <a:cs typeface="Arial"/>
              </a:rPr>
              <a:t>özellikle üniversitenin </a:t>
            </a:r>
            <a:r>
              <a:rPr lang="tr-TR" sz="2000" b="1" i="1" dirty="0">
                <a:solidFill>
                  <a:srgbClr val="00B050"/>
                </a:solidFill>
                <a:ea typeface="Times New Roman"/>
                <a:cs typeface="Arial"/>
              </a:rPr>
              <a:t>bina, arazi ve altyapısı ile sahip olduğu taşıtların </a:t>
            </a:r>
            <a:r>
              <a:rPr lang="tr-TR" sz="2000" dirty="0">
                <a:ea typeface="Times New Roman"/>
                <a:cs typeface="Arial"/>
              </a:rPr>
              <a:t>özellikleri ve sayıları dikkate alınır. Bununla birlikte söz konusu analiz, üniversitenin sahip olduğu fiziki varlıklara ilişkin </a:t>
            </a:r>
            <a:r>
              <a:rPr lang="tr-TR" sz="2000" b="1" i="1" dirty="0">
                <a:solidFill>
                  <a:srgbClr val="C00000"/>
                </a:solidFill>
                <a:ea typeface="Times New Roman"/>
                <a:cs typeface="Arial"/>
              </a:rPr>
              <a:t>nicel verilerin</a:t>
            </a:r>
            <a:r>
              <a:rPr lang="tr-TR" sz="2000" dirty="0">
                <a:ea typeface="Times New Roman"/>
                <a:cs typeface="Arial"/>
              </a:rPr>
              <a:t> tespit edilmesiyle sınırlandırılmaz, üniversitenin faaliyetlerini yerine getirebilmesi için gereksinim duyduğu fiziki kaynakların sahip olması gereken </a:t>
            </a:r>
            <a:r>
              <a:rPr lang="tr-TR" sz="2000" b="1" i="1" dirty="0">
                <a:solidFill>
                  <a:srgbClr val="C00000"/>
                </a:solidFill>
                <a:ea typeface="Times New Roman"/>
                <a:cs typeface="Arial"/>
              </a:rPr>
              <a:t>nitelikleri</a:t>
            </a:r>
            <a:r>
              <a:rPr lang="tr-TR" sz="2000" dirty="0">
                <a:ea typeface="Times New Roman"/>
                <a:cs typeface="Arial"/>
              </a:rPr>
              <a:t> de incelenir. </a:t>
            </a:r>
            <a:endParaRPr lang="tr-TR" sz="1400" dirty="0">
              <a:effectLst/>
              <a:latin typeface="Calibri"/>
              <a:ea typeface="Calibri"/>
              <a:cs typeface="Arial"/>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152" y="3645024"/>
            <a:ext cx="3672408" cy="2095089"/>
          </a:xfrm>
          <a:prstGeom prst="rect">
            <a:avLst/>
          </a:prstGeom>
        </p:spPr>
      </p:pic>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6" y="3645024"/>
            <a:ext cx="3599184" cy="2095089"/>
          </a:xfrm>
          <a:prstGeom prst="rect">
            <a:avLst/>
          </a:prstGeom>
        </p:spPr>
      </p:pic>
    </p:spTree>
    <p:extLst>
      <p:ext uri="{BB962C8B-B14F-4D97-AF65-F5344CB8AC3E}">
        <p14:creationId xmlns:p14="http://schemas.microsoft.com/office/powerpoint/2010/main" val="2650381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29982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(Teknoloji ve Bilişim Altyapısı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44191" y="1130817"/>
            <a:ext cx="7828980" cy="32761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sz="1900" b="1" i="1" dirty="0">
                <a:solidFill>
                  <a:srgbClr val="C00000"/>
                </a:solidFill>
                <a:ea typeface="Times New Roman"/>
                <a:cs typeface="Arial"/>
              </a:rPr>
              <a:t>Teknoloji ve bilişim altyapısı analizinde, </a:t>
            </a:r>
            <a:r>
              <a:rPr lang="tr-TR" sz="1900" dirty="0">
                <a:ea typeface="Times New Roman"/>
                <a:cs typeface="Arial"/>
              </a:rPr>
              <a:t>üniversitenin sahip olduğu </a:t>
            </a:r>
            <a:r>
              <a:rPr lang="tr-TR" sz="1900" b="1" i="1" dirty="0">
                <a:solidFill>
                  <a:srgbClr val="00B050"/>
                </a:solidFill>
                <a:ea typeface="Times New Roman"/>
                <a:cs typeface="Arial"/>
              </a:rPr>
              <a:t>bilişim sistemleri ile teknik donanım </a:t>
            </a:r>
            <a:r>
              <a:rPr lang="tr-TR" sz="1900" dirty="0">
                <a:ea typeface="Times New Roman"/>
                <a:cs typeface="Arial"/>
              </a:rPr>
              <a:t>incelenerek mevcut durum belirlenir. Daha sonra üniversitenin geleceğe bakışı dikkate alınarak </a:t>
            </a:r>
            <a:r>
              <a:rPr lang="tr-TR" sz="1900" b="1" i="1" dirty="0">
                <a:solidFill>
                  <a:srgbClr val="0070C0"/>
                </a:solidFill>
                <a:ea typeface="Times New Roman"/>
                <a:cs typeface="Arial"/>
              </a:rPr>
              <a:t>teknolojik ve bilişim altyapısına ilişkin olması gereken durum tespit edilir.</a:t>
            </a:r>
            <a:r>
              <a:rPr lang="tr-TR" sz="1900" dirty="0">
                <a:ea typeface="Times New Roman"/>
                <a:cs typeface="Arial"/>
              </a:rPr>
              <a:t> Faaliyetlerin yürütülmesinde ihtiyaç duyulan teknolojik kaynaklar ve özelliklerin sağlıklı bir şekilde belirlenebilmesi için iş analizi ve süreç analizi çalışmaları yapılmalıdır. </a:t>
            </a:r>
          </a:p>
          <a:p>
            <a:pPr marL="25400" marR="12700" algn="just">
              <a:lnSpc>
                <a:spcPct val="99000"/>
              </a:lnSpc>
              <a:spcAft>
                <a:spcPts val="0"/>
              </a:spcAft>
            </a:pPr>
            <a:r>
              <a:rPr lang="tr-TR" sz="1900" b="1" i="1" dirty="0">
                <a:solidFill>
                  <a:srgbClr val="C00000"/>
                </a:solidFill>
                <a:ea typeface="Times New Roman"/>
                <a:cs typeface="Arial"/>
              </a:rPr>
              <a:t>Analiz sonucunda </a:t>
            </a:r>
            <a:r>
              <a:rPr lang="tr-TR" sz="1900" dirty="0">
                <a:ea typeface="Times New Roman"/>
                <a:cs typeface="Arial"/>
              </a:rPr>
              <a:t>mevcut durum ile olması gereken durum arasında fark tespit edildiğinde buna ilişkin iyileştirme önerileri raporlanır. İyileştirme önerilerinin çok sayıda olması durumunda stratejik plan dönemi için bir </a:t>
            </a:r>
            <a:r>
              <a:rPr lang="tr-TR" sz="1900" dirty="0" err="1">
                <a:ea typeface="Times New Roman"/>
                <a:cs typeface="Arial"/>
              </a:rPr>
              <a:t>önceliklendirme</a:t>
            </a:r>
            <a:r>
              <a:rPr lang="tr-TR" sz="1900" dirty="0">
                <a:ea typeface="Times New Roman"/>
                <a:cs typeface="Arial"/>
              </a:rPr>
              <a:t> yapılır.</a:t>
            </a:r>
            <a:endParaRPr lang="tr-TR" sz="1900" dirty="0">
              <a:effectLst/>
              <a:latin typeface="Calibri"/>
              <a:ea typeface="Calibri"/>
              <a:cs typeface="Arial"/>
            </a:endParaRPr>
          </a:p>
        </p:txBody>
      </p:sp>
      <p:pic>
        <p:nvPicPr>
          <p:cNvPr id="4098" name="Picture 2" descr="https://encrypted-tbn3.gstatic.com/images?q=tbn:ANd9GcTstJnwseOV5ux0Iamfxm1NNXOJfZC0b4mPTb2HEB2yi9VaQAGH9lP0hZ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64" y="4329866"/>
            <a:ext cx="2661992" cy="2255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teknoloj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32" y="4332076"/>
            <a:ext cx="3282066" cy="2241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bilişim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232" y="4361321"/>
            <a:ext cx="2396446" cy="22243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61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299820"/>
            <a:ext cx="7344816" cy="830997"/>
          </a:xfrm>
          <a:prstGeom prst="rect">
            <a:avLst/>
          </a:prstGeom>
          <a:noFill/>
        </p:spPr>
        <p:txBody>
          <a:bodyPr wrap="square" rtlCol="0">
            <a:spAutoFit/>
          </a:bodyPr>
          <a:lstStyle/>
          <a:p>
            <a:pPr algn="ctr"/>
            <a:r>
              <a:rPr lang="tr-TR" sz="2400" b="1" dirty="0">
                <a:solidFill>
                  <a:prstClr val="black"/>
                </a:solidFill>
              </a:rPr>
              <a:t>KURULUŞ İÇİ ANALİZ</a:t>
            </a:r>
          </a:p>
          <a:p>
            <a:pPr algn="ctr"/>
            <a:r>
              <a:rPr lang="tr-TR" sz="2400" b="1" dirty="0">
                <a:solidFill>
                  <a:prstClr val="black"/>
                </a:solidFill>
              </a:rPr>
              <a:t>(Mali Kaynak Analizi)</a:t>
            </a:r>
            <a:endParaRPr lang="tr-TR" sz="2400" dirty="0">
              <a:solidFill>
                <a:prstClr val="black"/>
              </a:solidFill>
            </a:endParaRP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57359" y="1052736"/>
            <a:ext cx="7828980" cy="2286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5400" marR="12700" algn="just">
              <a:lnSpc>
                <a:spcPct val="99000"/>
              </a:lnSpc>
              <a:spcAft>
                <a:spcPts val="0"/>
              </a:spcAft>
            </a:pPr>
            <a:r>
              <a:rPr lang="tr-TR" b="1" i="1" dirty="0">
                <a:solidFill>
                  <a:srgbClr val="0070C0"/>
                </a:solidFill>
                <a:ea typeface="Times New Roman"/>
                <a:cs typeface="Arial"/>
              </a:rPr>
              <a:t>Mali kaynak analizinin temel amacı; </a:t>
            </a:r>
            <a:r>
              <a:rPr lang="tr-TR" dirty="0">
                <a:ea typeface="Times New Roman"/>
                <a:cs typeface="Arial"/>
              </a:rPr>
              <a:t>Üniversitenin bütçesi göz önünde bulundurularak stratejik planda yer alan </a:t>
            </a:r>
            <a:r>
              <a:rPr lang="tr-TR" b="1" i="1" dirty="0">
                <a:solidFill>
                  <a:srgbClr val="C00000"/>
                </a:solidFill>
                <a:ea typeface="Times New Roman"/>
                <a:cs typeface="Arial"/>
              </a:rPr>
              <a:t>amaç, hedef ve performans göstergeleri ile stratejilerin</a:t>
            </a:r>
            <a:r>
              <a:rPr lang="tr-TR" dirty="0">
                <a:ea typeface="Times New Roman"/>
                <a:cs typeface="Arial"/>
              </a:rPr>
              <a:t> gerçekçi bir şekilde belirlenmesidir. Mali kaynaklar tahmin edilirken </a:t>
            </a:r>
            <a:r>
              <a:rPr lang="tr-TR" b="1" i="1" dirty="0">
                <a:solidFill>
                  <a:srgbClr val="00B050"/>
                </a:solidFill>
                <a:ea typeface="Times New Roman"/>
                <a:cs typeface="Arial"/>
              </a:rPr>
              <a:t>ilk üç yıl için orta vadeli mali plandan </a:t>
            </a:r>
            <a:r>
              <a:rPr lang="tr-TR" dirty="0">
                <a:ea typeface="Times New Roman"/>
                <a:cs typeface="Arial"/>
              </a:rPr>
              <a:t>yararlanılır. </a:t>
            </a:r>
            <a:r>
              <a:rPr lang="tr-TR" b="1" i="1" dirty="0">
                <a:solidFill>
                  <a:srgbClr val="7030A0"/>
                </a:solidFill>
                <a:ea typeface="Times New Roman"/>
                <a:cs typeface="Arial"/>
              </a:rPr>
              <a:t>Bütçe dışı kaynaklar ile ilk üç yıldan sonraki kaynaklar </a:t>
            </a:r>
            <a:r>
              <a:rPr lang="tr-TR" dirty="0">
                <a:ea typeface="Times New Roman"/>
                <a:cs typeface="Arial"/>
              </a:rPr>
              <a:t>ise üniversite tarafından tahmin edilir. Ayrıca, üniversitenin stratejik plan döneminde amaç ve hedeflerini gerçekleştirmek için finansmanı dış kaynaklardan (örneğin AB fonları, dış krediler vb.) sağlanan proje ve faaliyetlerinin bulunması durumunda, bu kaynaklar da dikkate alınır.</a:t>
            </a:r>
            <a:endParaRPr lang="tr-TR" dirty="0">
              <a:effectLst/>
              <a:latin typeface="Calibri"/>
              <a:ea typeface="Calibri"/>
              <a:cs typeface="Arial"/>
            </a:endParaRPr>
          </a:p>
        </p:txBody>
      </p:sp>
      <p:graphicFrame>
        <p:nvGraphicFramePr>
          <p:cNvPr id="8" name="Tablo 7"/>
          <p:cNvGraphicFramePr>
            <a:graphicFrameLocks noGrp="1"/>
          </p:cNvGraphicFramePr>
          <p:nvPr>
            <p:extLst>
              <p:ext uri="{D42A27DB-BD31-4B8C-83A1-F6EECF244321}">
                <p14:modId xmlns:p14="http://schemas.microsoft.com/office/powerpoint/2010/main" val="4129337780"/>
              </p:ext>
            </p:extLst>
          </p:nvPr>
        </p:nvGraphicFramePr>
        <p:xfrm>
          <a:off x="644191" y="3356993"/>
          <a:ext cx="7828981" cy="3431885"/>
        </p:xfrm>
        <a:graphic>
          <a:graphicData uri="http://schemas.openxmlformats.org/drawingml/2006/table">
            <a:tbl>
              <a:tblPr firstRow="1" bandRow="1">
                <a:tableStyleId>{5C22544A-7EE6-4342-B048-85BDC9FD1C3A}</a:tableStyleId>
              </a:tblPr>
              <a:tblGrid>
                <a:gridCol w="3206874">
                  <a:extLst>
                    <a:ext uri="{9D8B030D-6E8A-4147-A177-3AD203B41FA5}">
                      <a16:colId xmlns="" xmlns:a16="http://schemas.microsoft.com/office/drawing/2014/main" val="20000"/>
                    </a:ext>
                  </a:extLst>
                </a:gridCol>
                <a:gridCol w="719888">
                  <a:extLst>
                    <a:ext uri="{9D8B030D-6E8A-4147-A177-3AD203B41FA5}">
                      <a16:colId xmlns="" xmlns:a16="http://schemas.microsoft.com/office/drawing/2014/main" val="20001"/>
                    </a:ext>
                  </a:extLst>
                </a:gridCol>
                <a:gridCol w="791877">
                  <a:extLst>
                    <a:ext uri="{9D8B030D-6E8A-4147-A177-3AD203B41FA5}">
                      <a16:colId xmlns="" xmlns:a16="http://schemas.microsoft.com/office/drawing/2014/main" val="20002"/>
                    </a:ext>
                  </a:extLst>
                </a:gridCol>
                <a:gridCol w="719888">
                  <a:extLst>
                    <a:ext uri="{9D8B030D-6E8A-4147-A177-3AD203B41FA5}">
                      <a16:colId xmlns="" xmlns:a16="http://schemas.microsoft.com/office/drawing/2014/main" val="20003"/>
                    </a:ext>
                  </a:extLst>
                </a:gridCol>
                <a:gridCol w="791877">
                  <a:extLst>
                    <a:ext uri="{9D8B030D-6E8A-4147-A177-3AD203B41FA5}">
                      <a16:colId xmlns="" xmlns:a16="http://schemas.microsoft.com/office/drawing/2014/main" val="20004"/>
                    </a:ext>
                  </a:extLst>
                </a:gridCol>
                <a:gridCol w="791877">
                  <a:extLst>
                    <a:ext uri="{9D8B030D-6E8A-4147-A177-3AD203B41FA5}">
                      <a16:colId xmlns="" xmlns:a16="http://schemas.microsoft.com/office/drawing/2014/main" val="20005"/>
                    </a:ext>
                  </a:extLst>
                </a:gridCol>
                <a:gridCol w="806700">
                  <a:extLst>
                    <a:ext uri="{9D8B030D-6E8A-4147-A177-3AD203B41FA5}">
                      <a16:colId xmlns="" xmlns:a16="http://schemas.microsoft.com/office/drawing/2014/main" val="20006"/>
                    </a:ext>
                  </a:extLst>
                </a:gridCol>
              </a:tblGrid>
              <a:tr h="536285">
                <a:tc>
                  <a:txBody>
                    <a:bodyPr/>
                    <a:lstStyle/>
                    <a:p>
                      <a:r>
                        <a:rPr lang="tr-TR" sz="1300" b="1" dirty="0"/>
                        <a:t>Kaynaklar</a:t>
                      </a:r>
                    </a:p>
                  </a:txBody>
                  <a:tcPr/>
                </a:tc>
                <a:tc>
                  <a:txBody>
                    <a:bodyPr/>
                    <a:lstStyle/>
                    <a:p>
                      <a:r>
                        <a:rPr lang="tr-TR" sz="1300" b="1" dirty="0"/>
                        <a:t>Planın 1. yılı</a:t>
                      </a:r>
                    </a:p>
                  </a:txBody>
                  <a:tcPr/>
                </a:tc>
                <a:tc>
                  <a:txBody>
                    <a:bodyPr/>
                    <a:lstStyle/>
                    <a:p>
                      <a:r>
                        <a:rPr lang="tr-TR" sz="1300" b="1" dirty="0"/>
                        <a:t>Planın 2. yılı</a:t>
                      </a:r>
                    </a:p>
                  </a:txBody>
                  <a:tcPr/>
                </a:tc>
                <a:tc>
                  <a:txBody>
                    <a:bodyPr/>
                    <a:lstStyle/>
                    <a:p>
                      <a:r>
                        <a:rPr lang="tr-TR" sz="1300" b="1" dirty="0"/>
                        <a:t>Planın 3. yılı</a:t>
                      </a:r>
                    </a:p>
                  </a:txBody>
                  <a:tcPr/>
                </a:tc>
                <a:tc>
                  <a:txBody>
                    <a:bodyPr/>
                    <a:lstStyle/>
                    <a:p>
                      <a:r>
                        <a:rPr lang="tr-TR" sz="1300" b="1" dirty="0"/>
                        <a:t>Planın 4. yılı</a:t>
                      </a:r>
                    </a:p>
                  </a:txBody>
                  <a:tcPr/>
                </a:tc>
                <a:tc>
                  <a:txBody>
                    <a:bodyPr/>
                    <a:lstStyle/>
                    <a:p>
                      <a:r>
                        <a:rPr lang="tr-TR" sz="1300" b="1" dirty="0"/>
                        <a:t>Planın 5. yılı</a:t>
                      </a:r>
                    </a:p>
                  </a:txBody>
                  <a:tcPr/>
                </a:tc>
                <a:tc>
                  <a:txBody>
                    <a:bodyPr/>
                    <a:lstStyle/>
                    <a:p>
                      <a:r>
                        <a:rPr lang="tr-TR" sz="1300" b="1" dirty="0"/>
                        <a:t>Toplam Kaynak</a:t>
                      </a:r>
                    </a:p>
                  </a:txBody>
                  <a:tcPr/>
                </a:tc>
                <a:extLst>
                  <a:ext uri="{0D108BD9-81ED-4DB2-BD59-A6C34878D82A}">
                    <a16:rowId xmlns="" xmlns:a16="http://schemas.microsoft.com/office/drawing/2014/main" val="10000"/>
                  </a:ext>
                </a:extLst>
              </a:tr>
              <a:tr h="285109">
                <a:tc>
                  <a:txBody>
                    <a:bodyPr/>
                    <a:lstStyle/>
                    <a:p>
                      <a:r>
                        <a:rPr lang="tr-TR" sz="1300" b="1" dirty="0"/>
                        <a:t>Genel Bütçe</a:t>
                      </a:r>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1"/>
                  </a:ext>
                </a:extLst>
              </a:tr>
              <a:tr h="285109">
                <a:tc>
                  <a:txBody>
                    <a:bodyPr/>
                    <a:lstStyle/>
                    <a:p>
                      <a:r>
                        <a:rPr lang="tr-TR" sz="1300" b="1" dirty="0"/>
                        <a:t>Özel Bütçe</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2"/>
                  </a:ext>
                </a:extLst>
              </a:tr>
              <a:tr h="285109">
                <a:tc>
                  <a:txBody>
                    <a:bodyPr/>
                    <a:lstStyle/>
                    <a:p>
                      <a:r>
                        <a:rPr lang="tr-TR" sz="1300" b="1" dirty="0"/>
                        <a:t>Yerel Yönetimler</a:t>
                      </a:r>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3"/>
                  </a:ext>
                </a:extLst>
              </a:tr>
              <a:tr h="285109">
                <a:tc>
                  <a:txBody>
                    <a:bodyPr/>
                    <a:lstStyle/>
                    <a:p>
                      <a:r>
                        <a:rPr lang="tr-TR" sz="1300" b="1" dirty="0"/>
                        <a:t>Sosyal</a:t>
                      </a:r>
                      <a:r>
                        <a:rPr lang="tr-TR" sz="1300" b="1" baseline="0" dirty="0"/>
                        <a:t> Güvenlik Kurumları</a:t>
                      </a:r>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4"/>
                  </a:ext>
                </a:extLst>
              </a:tr>
              <a:tr h="285109">
                <a:tc>
                  <a:txBody>
                    <a:bodyPr/>
                    <a:lstStyle/>
                    <a:p>
                      <a:r>
                        <a:rPr lang="tr-TR" sz="1300" b="1" dirty="0"/>
                        <a:t>Bütçe Dışı</a:t>
                      </a:r>
                      <a:r>
                        <a:rPr lang="tr-TR" sz="1300" b="1" baseline="0" dirty="0"/>
                        <a:t> Fonlar</a:t>
                      </a:r>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5"/>
                  </a:ext>
                </a:extLst>
              </a:tr>
              <a:tr h="285109">
                <a:tc>
                  <a:txBody>
                    <a:bodyPr/>
                    <a:lstStyle/>
                    <a:p>
                      <a:r>
                        <a:rPr lang="tr-TR" sz="1300" b="1" dirty="0"/>
                        <a:t>Döner Sermaye</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extLst>
                  <a:ext uri="{0D108BD9-81ED-4DB2-BD59-A6C34878D82A}">
                    <a16:rowId xmlns="" xmlns:a16="http://schemas.microsoft.com/office/drawing/2014/main" val="10006"/>
                  </a:ext>
                </a:extLst>
              </a:tr>
              <a:tr h="285109">
                <a:tc>
                  <a:txBody>
                    <a:bodyPr/>
                    <a:lstStyle/>
                    <a:p>
                      <a:r>
                        <a:rPr lang="tr-TR" sz="1300" b="1" dirty="0"/>
                        <a:t>Vakıf ve Dernekler</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7"/>
                  </a:ext>
                </a:extLst>
              </a:tr>
              <a:tr h="285109">
                <a:tc>
                  <a:txBody>
                    <a:bodyPr/>
                    <a:lstStyle/>
                    <a:p>
                      <a:r>
                        <a:rPr lang="tr-TR" sz="1300" b="1" dirty="0"/>
                        <a:t>Dış Kaynak</a:t>
                      </a:r>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8"/>
                  </a:ext>
                </a:extLst>
              </a:tr>
              <a:tr h="285109">
                <a:tc>
                  <a:txBody>
                    <a:bodyPr/>
                    <a:lstStyle/>
                    <a:p>
                      <a:r>
                        <a:rPr lang="tr-TR" sz="1300" b="1" dirty="0"/>
                        <a:t>Diğer</a:t>
                      </a:r>
                      <a:r>
                        <a:rPr lang="tr-TR" sz="1300" b="1" baseline="0" dirty="0"/>
                        <a:t> (kaynak Belirtilecek)</a:t>
                      </a:r>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a:p>
                  </a:txBody>
                  <a:tcPr/>
                </a:tc>
                <a:tc>
                  <a:txBody>
                    <a:bodyPr/>
                    <a:lstStyle/>
                    <a:p>
                      <a:endParaRPr lang="tr-TR" sz="1300" b="1"/>
                    </a:p>
                  </a:txBody>
                  <a:tcPr/>
                </a:tc>
                <a:tc>
                  <a:txBody>
                    <a:bodyPr/>
                    <a:lstStyle/>
                    <a:p>
                      <a:endParaRPr lang="tr-TR" sz="1300" b="1"/>
                    </a:p>
                  </a:txBody>
                  <a:tcPr/>
                </a:tc>
                <a:tc>
                  <a:txBody>
                    <a:bodyPr/>
                    <a:lstStyle/>
                    <a:p>
                      <a:endParaRPr lang="tr-TR" sz="1300" b="1"/>
                    </a:p>
                  </a:txBody>
                  <a:tcPr/>
                </a:tc>
                <a:extLst>
                  <a:ext uri="{0D108BD9-81ED-4DB2-BD59-A6C34878D82A}">
                    <a16:rowId xmlns="" xmlns:a16="http://schemas.microsoft.com/office/drawing/2014/main" val="10009"/>
                  </a:ext>
                </a:extLst>
              </a:tr>
              <a:tr h="285109">
                <a:tc>
                  <a:txBody>
                    <a:bodyPr/>
                    <a:lstStyle/>
                    <a:p>
                      <a:r>
                        <a:rPr lang="tr-TR" sz="1300" b="1" dirty="0"/>
                        <a:t>TOPLAM</a:t>
                      </a:r>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tc>
                  <a:txBody>
                    <a:bodyPr/>
                    <a:lstStyle/>
                    <a:p>
                      <a:endParaRPr lang="tr-TR" sz="1300" b="1" dirty="0"/>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462241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AKADEMİK FAALİYETLER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685863" y="910251"/>
            <a:ext cx="754002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Üniversitenin yüksek değer ürettiği ya da başarılı performans gösterdiği alanlar ile iyileştirilmesi gereken sorun alanları; temel akademik faaliyetler olan </a:t>
            </a:r>
            <a:r>
              <a:rPr lang="tr-TR" b="1" i="1" dirty="0">
                <a:solidFill>
                  <a:srgbClr val="7030A0"/>
                </a:solidFill>
              </a:rPr>
              <a:t>eğitim, araştırma, girişimcilik ve toplumsal katkı bağlamında </a:t>
            </a:r>
            <a:r>
              <a:rPr lang="tr-TR" dirty="0"/>
              <a:t>değerlendirilir.</a:t>
            </a:r>
          </a:p>
          <a:p>
            <a:r>
              <a:rPr lang="tr-TR" b="1" dirty="0">
                <a:solidFill>
                  <a:srgbClr val="C00000"/>
                </a:solidFill>
              </a:rPr>
              <a:t>Akademik faaliyetler analizi; </a:t>
            </a:r>
            <a:r>
              <a:rPr lang="tr-TR" dirty="0"/>
              <a:t>güçlü ve zayıf yönlerin değerlendirilmesi ile güçlü ve zayıf yönler kapsamında kıyaslamalar yapılmasıyla gerçekleştirilir. </a:t>
            </a:r>
          </a:p>
          <a:p>
            <a:r>
              <a:rPr lang="tr-TR" dirty="0"/>
              <a:t>Bu analiz gerçekleştirilirken öncelikle üniversitenin </a:t>
            </a:r>
            <a:r>
              <a:rPr lang="tr-TR" b="1" i="1" dirty="0">
                <a:solidFill>
                  <a:srgbClr val="0070C0"/>
                </a:solidFill>
              </a:rPr>
              <a:t>akademik faaliyet alanlarına yönelik güçlü ve zayıf yönleri belirlenir.</a:t>
            </a:r>
            <a:r>
              <a:rPr lang="tr-TR" dirty="0"/>
              <a:t> Üniversitenin bu faaliyet alanlarına yönelik güçlü yönlerinden nasıl yararlanacağı ve zayıf yönlerini nasıl iyileştireceğine yönelik çözüm önerileri geliştirilirken üniversite, diğer üniversitelerle kıyaslama çalışmasını yürütür. Bu kıyaslama çalışması üniversitenin vizyonu ve sektöre ilişkin performans kriterleri dikkate alınarak gerçekleştirilir.</a:t>
            </a:r>
          </a:p>
          <a:p>
            <a:endParaRPr lang="tr-TR" dirty="0"/>
          </a:p>
          <a:p>
            <a:endParaRPr lang="tr-TR" dirty="0"/>
          </a:p>
        </p:txBody>
      </p:sp>
      <p:pic>
        <p:nvPicPr>
          <p:cNvPr id="8194" name="Picture 2" descr="AKADEMİK FAALİYET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10" y="4293096"/>
            <a:ext cx="4289616" cy="2398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laboratuva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304082"/>
            <a:ext cx="3653656" cy="2398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33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AKADEMİK FAALİYETLER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580846365"/>
              </p:ext>
            </p:extLst>
          </p:nvPr>
        </p:nvGraphicFramePr>
        <p:xfrm>
          <a:off x="545567" y="1052736"/>
          <a:ext cx="7784032" cy="3474720"/>
        </p:xfrm>
        <a:graphic>
          <a:graphicData uri="http://schemas.openxmlformats.org/drawingml/2006/table">
            <a:tbl>
              <a:tblPr firstRow="1" bandRow="1">
                <a:tableStyleId>{5C22544A-7EE6-4342-B048-85BDC9FD1C3A}</a:tableStyleId>
              </a:tblPr>
              <a:tblGrid>
                <a:gridCol w="1946008">
                  <a:extLst>
                    <a:ext uri="{9D8B030D-6E8A-4147-A177-3AD203B41FA5}">
                      <a16:colId xmlns="" xmlns:a16="http://schemas.microsoft.com/office/drawing/2014/main" val="20000"/>
                    </a:ext>
                  </a:extLst>
                </a:gridCol>
                <a:gridCol w="1946008">
                  <a:extLst>
                    <a:ext uri="{9D8B030D-6E8A-4147-A177-3AD203B41FA5}">
                      <a16:colId xmlns="" xmlns:a16="http://schemas.microsoft.com/office/drawing/2014/main" val="20001"/>
                    </a:ext>
                  </a:extLst>
                </a:gridCol>
                <a:gridCol w="1946008">
                  <a:extLst>
                    <a:ext uri="{9D8B030D-6E8A-4147-A177-3AD203B41FA5}">
                      <a16:colId xmlns="" xmlns:a16="http://schemas.microsoft.com/office/drawing/2014/main" val="20002"/>
                    </a:ext>
                  </a:extLst>
                </a:gridCol>
                <a:gridCol w="1946008">
                  <a:extLst>
                    <a:ext uri="{9D8B030D-6E8A-4147-A177-3AD203B41FA5}">
                      <a16:colId xmlns="" xmlns:a16="http://schemas.microsoft.com/office/drawing/2014/main" val="20003"/>
                    </a:ext>
                  </a:extLst>
                </a:gridCol>
              </a:tblGrid>
              <a:tr h="370840">
                <a:tc>
                  <a:txBody>
                    <a:bodyPr/>
                    <a:lstStyle/>
                    <a:p>
                      <a:pPr algn="ctr"/>
                      <a:r>
                        <a:rPr lang="tr-TR" dirty="0"/>
                        <a:t>Temel Akademik Faaliyetler</a:t>
                      </a:r>
                    </a:p>
                  </a:txBody>
                  <a:tcPr/>
                </a:tc>
                <a:tc>
                  <a:txBody>
                    <a:bodyPr/>
                    <a:lstStyle/>
                    <a:p>
                      <a:pPr algn="ctr"/>
                      <a:r>
                        <a:rPr lang="tr-TR" sz="1800" b="1" kern="1200" dirty="0">
                          <a:solidFill>
                            <a:schemeClr val="lt1"/>
                          </a:solidFill>
                          <a:effectLst/>
                          <a:latin typeface="+mn-lt"/>
                          <a:ea typeface="+mn-ea"/>
                          <a:cs typeface="+mn-cs"/>
                        </a:rPr>
                        <a:t>Güçlü Yönler</a:t>
                      </a:r>
                      <a:endParaRPr lang="tr-TR" dirty="0"/>
                    </a:p>
                  </a:txBody>
                  <a:tcPr/>
                </a:tc>
                <a:tc>
                  <a:txBody>
                    <a:bodyPr/>
                    <a:lstStyle/>
                    <a:p>
                      <a:pPr algn="ctr"/>
                      <a:r>
                        <a:rPr lang="tr-TR" dirty="0"/>
                        <a:t>Zayıf Yönler/ Sorun</a:t>
                      </a:r>
                      <a:r>
                        <a:rPr lang="tr-TR" baseline="0" dirty="0"/>
                        <a:t> Alanları</a:t>
                      </a:r>
                      <a:endParaRPr lang="tr-TR" dirty="0"/>
                    </a:p>
                  </a:txBody>
                  <a:tcPr/>
                </a:tc>
                <a:tc>
                  <a:txBody>
                    <a:bodyPr/>
                    <a:lstStyle/>
                    <a:p>
                      <a:pPr algn="ctr"/>
                      <a:r>
                        <a:rPr lang="tr-TR" dirty="0"/>
                        <a:t>Ne Yapılmalı?</a:t>
                      </a:r>
                    </a:p>
                  </a:txBody>
                  <a:tcPr/>
                </a:tc>
                <a:extLst>
                  <a:ext uri="{0D108BD9-81ED-4DB2-BD59-A6C34878D82A}">
                    <a16:rowId xmlns="" xmlns:a16="http://schemas.microsoft.com/office/drawing/2014/main" val="10000"/>
                  </a:ext>
                </a:extLst>
              </a:tr>
              <a:tr h="370840">
                <a:tc>
                  <a:txBody>
                    <a:bodyPr/>
                    <a:lstStyle/>
                    <a:p>
                      <a:r>
                        <a:rPr lang="tr-TR" dirty="0"/>
                        <a:t>Eğitim</a:t>
                      </a:r>
                    </a:p>
                  </a:txBody>
                  <a:tcPr/>
                </a:tc>
                <a:tc>
                  <a:txBody>
                    <a:bodyPr/>
                    <a:lstStyle/>
                    <a:p>
                      <a:r>
                        <a:rPr lang="tr-TR" dirty="0"/>
                        <a:t>1.</a:t>
                      </a:r>
                    </a:p>
                    <a:p>
                      <a:r>
                        <a:rPr lang="tr-TR" dirty="0"/>
                        <a:t>2.</a:t>
                      </a:r>
                    </a:p>
                    <a:p>
                      <a:r>
                        <a:rPr lang="tr-TR" dirty="0"/>
                        <a:t>3.</a:t>
                      </a:r>
                    </a:p>
                  </a:txBody>
                  <a:tcPr/>
                </a:tc>
                <a:tc>
                  <a:txBody>
                    <a:bodyPr/>
                    <a:lstStyle/>
                    <a:p>
                      <a:r>
                        <a:rPr lang="tr-TR" dirty="0"/>
                        <a:t>1.</a:t>
                      </a:r>
                    </a:p>
                    <a:p>
                      <a:r>
                        <a:rPr lang="tr-TR" dirty="0"/>
                        <a:t>2.</a:t>
                      </a:r>
                    </a:p>
                    <a:p>
                      <a:r>
                        <a:rPr lang="tr-TR" dirty="0"/>
                        <a:t>3.</a:t>
                      </a:r>
                    </a:p>
                  </a:txBody>
                  <a:tcPr/>
                </a:tc>
                <a:tc>
                  <a:txBody>
                    <a:bodyPr/>
                    <a:lstStyle/>
                    <a:p>
                      <a:r>
                        <a:rPr lang="tr-TR" dirty="0"/>
                        <a:t>1.</a:t>
                      </a:r>
                    </a:p>
                    <a:p>
                      <a:r>
                        <a:rPr lang="tr-TR" dirty="0"/>
                        <a:t>2.</a:t>
                      </a:r>
                    </a:p>
                    <a:p>
                      <a:r>
                        <a:rPr lang="tr-TR" dirty="0"/>
                        <a:t>3.</a:t>
                      </a:r>
                    </a:p>
                  </a:txBody>
                  <a:tcPr/>
                </a:tc>
                <a:extLst>
                  <a:ext uri="{0D108BD9-81ED-4DB2-BD59-A6C34878D82A}">
                    <a16:rowId xmlns="" xmlns:a16="http://schemas.microsoft.com/office/drawing/2014/main" val="10001"/>
                  </a:ext>
                </a:extLst>
              </a:tr>
              <a:tr h="370840">
                <a:tc>
                  <a:txBody>
                    <a:bodyPr/>
                    <a:lstStyle/>
                    <a:p>
                      <a:r>
                        <a:rPr lang="tr-TR" dirty="0"/>
                        <a:t>Araştırma</a:t>
                      </a:r>
                    </a:p>
                  </a:txBody>
                  <a:tcPr/>
                </a:tc>
                <a:tc>
                  <a:txBody>
                    <a:bodyPr/>
                    <a:lstStyle/>
                    <a:p>
                      <a:r>
                        <a:rPr lang="tr-TR" dirty="0"/>
                        <a:t>…</a:t>
                      </a:r>
                    </a:p>
                  </a:txBody>
                  <a:tcPr/>
                </a:tc>
                <a:tc>
                  <a:txBody>
                    <a:bodyPr/>
                    <a:lstStyle/>
                    <a:p>
                      <a:r>
                        <a:rPr lang="tr-TR"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 xmlns:a16="http://schemas.microsoft.com/office/drawing/2014/main" val="10002"/>
                  </a:ext>
                </a:extLst>
              </a:tr>
              <a:tr h="370840">
                <a:tc>
                  <a:txBody>
                    <a:bodyPr/>
                    <a:lstStyle/>
                    <a:p>
                      <a:r>
                        <a:rPr lang="tr-TR" dirty="0"/>
                        <a:t>Girişimcilik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 xmlns:a16="http://schemas.microsoft.com/office/drawing/2014/main" val="10003"/>
                  </a:ext>
                </a:extLst>
              </a:tr>
              <a:tr h="370840">
                <a:tc>
                  <a:txBody>
                    <a:bodyPr/>
                    <a:lstStyle/>
                    <a:p>
                      <a:r>
                        <a:rPr lang="tr-TR" dirty="0"/>
                        <a:t>Toplumsal Katkı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a:txBody>
                  <a:tcPr/>
                </a:tc>
                <a:extLst>
                  <a:ext uri="{0D108BD9-81ED-4DB2-BD59-A6C34878D82A}">
                    <a16:rowId xmlns="" xmlns:a16="http://schemas.microsoft.com/office/drawing/2014/main" val="10004"/>
                  </a:ext>
                </a:extLst>
              </a:tr>
            </a:tbl>
          </a:graphicData>
        </a:graphic>
      </p:graphicFrame>
      <p:sp>
        <p:nvSpPr>
          <p:cNvPr id="9" name="Metin kutusu 8"/>
          <p:cNvSpPr txBox="1"/>
          <p:nvPr/>
        </p:nvSpPr>
        <p:spPr>
          <a:xfrm>
            <a:off x="1128145" y="4725144"/>
            <a:ext cx="6696744" cy="1323439"/>
          </a:xfrm>
          <a:prstGeom prst="rect">
            <a:avLst/>
          </a:prstGeom>
          <a:noFill/>
        </p:spPr>
        <p:txBody>
          <a:bodyPr wrap="square" rtlCol="0">
            <a:spAutoFit/>
          </a:bodyPr>
          <a:lstStyle/>
          <a:p>
            <a:r>
              <a:rPr lang="tr-TR" sz="2000" dirty="0"/>
              <a:t>Akademik faaliyet analizi bulguları </a:t>
            </a:r>
            <a:r>
              <a:rPr lang="tr-TR" sz="2000" b="1" i="1" dirty="0">
                <a:solidFill>
                  <a:srgbClr val="C00000"/>
                </a:solidFill>
              </a:rPr>
              <a:t>amaç, hedef, performans göstergeleri ve stratejilerin belirlenmesinde </a:t>
            </a:r>
            <a:r>
              <a:rPr lang="tr-TR" sz="2000" dirty="0"/>
              <a:t>önemli girdiler sağlar. Bu analiz aynı zamanda, farklılaşma tercihlerinin yapılmasına katkı sunar.</a:t>
            </a:r>
          </a:p>
        </p:txBody>
      </p:sp>
    </p:spTree>
    <p:extLst>
      <p:ext uri="{BB962C8B-B14F-4D97-AF65-F5344CB8AC3E}">
        <p14:creationId xmlns:p14="http://schemas.microsoft.com/office/powerpoint/2010/main" val="2644254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123" y="3521394"/>
            <a:ext cx="6695743"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err="1"/>
              <a:t>Sektörel</a:t>
            </a:r>
            <a:r>
              <a:rPr lang="tr-TR" dirty="0"/>
              <a:t> analizle üniversite bir bütün olarak sektör içerisinde değerlendirmeye tabi tutulur. </a:t>
            </a:r>
            <a:r>
              <a:rPr lang="tr-TR" dirty="0" err="1"/>
              <a:t>Sektörel</a:t>
            </a:r>
            <a:r>
              <a:rPr lang="tr-TR" dirty="0"/>
              <a:t> çevre değerlendirmelerinde; </a:t>
            </a:r>
          </a:p>
          <a:p>
            <a:r>
              <a:rPr lang="tr-TR" dirty="0"/>
              <a:t>çevrenin üniversiteye sunduğu fırsatlar ve oluşturduğu tehditler belirlenir. </a:t>
            </a:r>
          </a:p>
          <a:p>
            <a:r>
              <a:rPr lang="tr-TR" dirty="0"/>
              <a:t>Bunun için </a:t>
            </a:r>
            <a:r>
              <a:rPr lang="tr-TR" dirty="0" err="1"/>
              <a:t>sektörel</a:t>
            </a:r>
            <a:r>
              <a:rPr lang="tr-TR" dirty="0"/>
              <a:t> analizin faktör veya değişkenleri fırsat ve tehditler bağlamında ele alınarak makro çevresel durumun üniversiteye nasıl yansıdığı belirlenebilir.</a:t>
            </a:r>
          </a:p>
          <a:p>
            <a:r>
              <a:rPr lang="tr-TR" dirty="0"/>
              <a:t> </a:t>
            </a:r>
          </a:p>
          <a:p>
            <a:r>
              <a:rPr lang="tr-TR" b="1" dirty="0" err="1">
                <a:solidFill>
                  <a:srgbClr val="C00000"/>
                </a:solidFill>
              </a:rPr>
              <a:t>Sektörel</a:t>
            </a:r>
            <a:r>
              <a:rPr lang="tr-TR" b="1" dirty="0">
                <a:solidFill>
                  <a:srgbClr val="C00000"/>
                </a:solidFill>
              </a:rPr>
              <a:t> analiz, </a:t>
            </a:r>
            <a:r>
              <a:rPr lang="tr-TR" b="1" dirty="0">
                <a:solidFill>
                  <a:srgbClr val="00B050"/>
                </a:solidFill>
              </a:rPr>
              <a:t>eğilim ve yapı </a:t>
            </a:r>
            <a:r>
              <a:rPr lang="tr-TR" dirty="0"/>
              <a:t>olmak üzere iki analizden oluşur:</a:t>
            </a:r>
          </a:p>
        </p:txBody>
      </p:sp>
      <p:pic>
        <p:nvPicPr>
          <p:cNvPr id="1026" name="Picture 2" descr="yükseköğretim sektör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881" y="1625400"/>
            <a:ext cx="2294134" cy="3022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65175" y="448586"/>
            <a:ext cx="7344816" cy="461665"/>
          </a:xfrm>
          <a:prstGeom prst="rect">
            <a:avLst/>
          </a:prstGeom>
          <a:noFill/>
        </p:spPr>
        <p:txBody>
          <a:bodyPr wrap="square" rtlCol="0">
            <a:spAutoFit/>
          </a:bodyPr>
          <a:lstStyle/>
          <a:p>
            <a:pPr algn="ctr"/>
            <a:r>
              <a:rPr lang="tr-TR" sz="2400" b="1" dirty="0">
                <a:solidFill>
                  <a:prstClr val="black"/>
                </a:solidFill>
              </a:rPr>
              <a:t>YÜKSEKÖĞRETİM SEKTÖRÜ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153122" y="1084831"/>
            <a:ext cx="6696744" cy="16312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Üniversitenin faaliyet gösterdiği dış çevrenin analiz edilebilmesi için </a:t>
            </a:r>
            <a:r>
              <a:rPr lang="tr-TR" sz="2000" b="1" i="1" dirty="0">
                <a:solidFill>
                  <a:srgbClr val="00B0F0"/>
                </a:solidFill>
              </a:rPr>
              <a:t>yükseköğretim sektöründeki gelişmeler </a:t>
            </a:r>
            <a:r>
              <a:rPr lang="tr-TR" sz="2000" dirty="0"/>
              <a:t>ile </a:t>
            </a:r>
            <a:r>
              <a:rPr lang="tr-TR" sz="2000" b="1" i="1" dirty="0">
                <a:solidFill>
                  <a:srgbClr val="C00000"/>
                </a:solidFill>
              </a:rPr>
              <a:t>bu gelişmelerin üniversiteye olan etkisinin</a:t>
            </a:r>
            <a:r>
              <a:rPr lang="tr-TR" sz="2000" dirty="0"/>
              <a:t> değerlendirilmesi gerekmektedir. Makro düzeyde yapılacak bu analizler üniversitenin stratejik kararları açısından önem teşkil edecektir.</a:t>
            </a:r>
          </a:p>
        </p:txBody>
      </p:sp>
    </p:spTree>
    <p:extLst>
      <p:ext uri="{BB962C8B-B14F-4D97-AF65-F5344CB8AC3E}">
        <p14:creationId xmlns:p14="http://schemas.microsoft.com/office/powerpoint/2010/main" val="10598107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840301" y="1628800"/>
            <a:ext cx="7344816" cy="415498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itchFamily="34" charset="0"/>
              <a:buChar char="•"/>
            </a:pPr>
            <a:r>
              <a:rPr lang="tr-TR" sz="2400" dirty="0">
                <a:solidFill>
                  <a:prstClr val="black"/>
                </a:solidFill>
              </a:rPr>
              <a:t>Her sektörde zaman içerisinde bazı eğilimler yükselişe veya düşüşe geçer. </a:t>
            </a:r>
          </a:p>
          <a:p>
            <a:pPr marL="342900" indent="-342900">
              <a:buFont typeface="Arial" pitchFamily="34" charset="0"/>
              <a:buChar char="•"/>
            </a:pPr>
            <a:r>
              <a:rPr lang="tr-TR" sz="2400" dirty="0" err="1">
                <a:solidFill>
                  <a:prstClr val="black"/>
                </a:solidFill>
              </a:rPr>
              <a:t>Sektörel</a:t>
            </a:r>
            <a:r>
              <a:rPr lang="tr-TR" sz="2400" dirty="0">
                <a:solidFill>
                  <a:prstClr val="black"/>
                </a:solidFill>
              </a:rPr>
              <a:t> eğilim analizleri, yükselişe ve düşüşe geçen eğilimleri belirleyerek gelecekte yönelimin nereye doğru olabileceğine ilişkin tespitler yapmaya imkân sağlar. </a:t>
            </a:r>
          </a:p>
          <a:p>
            <a:pPr marL="342900" indent="-342900">
              <a:buFont typeface="Arial" pitchFamily="34" charset="0"/>
              <a:buChar char="•"/>
            </a:pPr>
            <a:r>
              <a:rPr lang="tr-TR" sz="2400" dirty="0">
                <a:solidFill>
                  <a:prstClr val="black"/>
                </a:solidFill>
              </a:rPr>
              <a:t>Eğilim analizinin amacı, dış çevredeki değişimlerle uyumlu olarak üniversite içerisinde hangi değişimlere gidilmesi gerektiğini belirleyerek üniversiteyi bu anlayış çerçevesinde yönetmektir.</a:t>
            </a:r>
          </a:p>
          <a:p>
            <a:r>
              <a:rPr lang="tr-TR" sz="2400" dirty="0">
                <a:solidFill>
                  <a:prstClr val="black"/>
                </a:solidFill>
              </a:rPr>
              <a:t> </a:t>
            </a:r>
          </a:p>
        </p:txBody>
      </p:sp>
    </p:spTree>
    <p:extLst>
      <p:ext uri="{BB962C8B-B14F-4D97-AF65-F5344CB8AC3E}">
        <p14:creationId xmlns:p14="http://schemas.microsoft.com/office/powerpoint/2010/main" val="3660624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05451" y="328187"/>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9" name="Metin kutusu 8"/>
          <p:cNvSpPr txBox="1"/>
          <p:nvPr/>
        </p:nvSpPr>
        <p:spPr>
          <a:xfrm>
            <a:off x="765175" y="1109436"/>
            <a:ext cx="738937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solidFill>
                  <a:prstClr val="black"/>
                </a:solidFill>
              </a:rPr>
              <a:t>Eğilimleri tespit edebilmek için politik, ekonomik, sosyal, teknolojik, yasal ve çevresel (PESTLE) analizden yararlanılır. </a:t>
            </a:r>
            <a:r>
              <a:rPr lang="tr-TR" b="1" i="1" dirty="0">
                <a:solidFill>
                  <a:prstClr val="black"/>
                </a:solidFill>
              </a:rPr>
              <a:t>PESTLE analizinde </a:t>
            </a:r>
            <a:r>
              <a:rPr lang="tr-TR" b="1" i="1" dirty="0">
                <a:solidFill>
                  <a:srgbClr val="C00000"/>
                </a:solidFill>
              </a:rPr>
              <a:t>altı konuya </a:t>
            </a:r>
            <a:r>
              <a:rPr lang="tr-TR" b="1" i="1" dirty="0">
                <a:solidFill>
                  <a:prstClr val="black"/>
                </a:solidFill>
              </a:rPr>
              <a:t>odaklanılır:</a:t>
            </a:r>
          </a:p>
        </p:txBody>
      </p:sp>
      <p:grpSp>
        <p:nvGrpSpPr>
          <p:cNvPr id="20" name="Grup 19"/>
          <p:cNvGrpSpPr/>
          <p:nvPr/>
        </p:nvGrpSpPr>
        <p:grpSpPr>
          <a:xfrm>
            <a:off x="1904557" y="3284929"/>
            <a:ext cx="1728192" cy="1656184"/>
            <a:chOff x="2034270" y="2028"/>
            <a:chExt cx="530181" cy="609403"/>
          </a:xfrm>
          <a:solidFill>
            <a:srgbClr val="7030A0"/>
          </a:solidFill>
        </p:grpSpPr>
        <p:sp>
          <p:nvSpPr>
            <p:cNvPr id="21" name="Altıgen 20"/>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ltıgen 4"/>
            <p:cNvSpPr/>
            <p:nvPr/>
          </p:nvSpPr>
          <p:spPr>
            <a:xfrm>
              <a:off x="2144500" y="103756"/>
              <a:ext cx="342705" cy="3936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Politik etkenler</a:t>
              </a:r>
            </a:p>
          </p:txBody>
        </p:sp>
      </p:grpSp>
      <p:grpSp>
        <p:nvGrpSpPr>
          <p:cNvPr id="23" name="Grup 22"/>
          <p:cNvGrpSpPr/>
          <p:nvPr/>
        </p:nvGrpSpPr>
        <p:grpSpPr>
          <a:xfrm>
            <a:off x="2727436" y="4534961"/>
            <a:ext cx="1728192" cy="1656184"/>
            <a:chOff x="2034270" y="2028"/>
            <a:chExt cx="530181" cy="609403"/>
          </a:xfrm>
          <a:solidFill>
            <a:srgbClr val="7030A0"/>
          </a:solidFill>
        </p:grpSpPr>
        <p:sp>
          <p:nvSpPr>
            <p:cNvPr id="24" name="Altıgen 23"/>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Altıgen 4"/>
            <p:cNvSpPr/>
            <p:nvPr/>
          </p:nvSpPr>
          <p:spPr>
            <a:xfrm>
              <a:off x="2119953" y="126492"/>
              <a:ext cx="358814" cy="3604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dirty="0"/>
                <a:t>Ekonomik</a:t>
              </a:r>
              <a:r>
                <a:rPr lang="tr-TR" sz="2000" b="1" kern="1200" dirty="0"/>
                <a:t> etkenler</a:t>
              </a:r>
            </a:p>
          </p:txBody>
        </p:sp>
      </p:grpSp>
      <p:grpSp>
        <p:nvGrpSpPr>
          <p:cNvPr id="26" name="Grup 25"/>
          <p:cNvGrpSpPr/>
          <p:nvPr/>
        </p:nvGrpSpPr>
        <p:grpSpPr>
          <a:xfrm>
            <a:off x="4455628" y="4534960"/>
            <a:ext cx="1728192" cy="1656184"/>
            <a:chOff x="2053047" y="2028"/>
            <a:chExt cx="530181" cy="609403"/>
          </a:xfrm>
          <a:solidFill>
            <a:srgbClr val="7030A0"/>
          </a:solidFill>
        </p:grpSpPr>
        <p:sp>
          <p:nvSpPr>
            <p:cNvPr id="27" name="Altıgen 26"/>
            <p:cNvSpPr/>
            <p:nvPr/>
          </p:nvSpPr>
          <p:spPr>
            <a:xfrm rot="5400000">
              <a:off x="2013436"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ltıgen 4"/>
            <p:cNvSpPr/>
            <p:nvPr/>
          </p:nvSpPr>
          <p:spPr>
            <a:xfrm>
              <a:off x="2162692" y="96993"/>
              <a:ext cx="315301" cy="4194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dirty="0"/>
                <a:t>Sosyal ve kültürel</a:t>
              </a:r>
              <a:r>
                <a:rPr lang="tr-TR" sz="2000" b="1" kern="1200" dirty="0"/>
                <a:t> etkenler</a:t>
              </a:r>
            </a:p>
          </p:txBody>
        </p:sp>
      </p:grpSp>
      <p:grpSp>
        <p:nvGrpSpPr>
          <p:cNvPr id="29" name="Grup 28"/>
          <p:cNvGrpSpPr/>
          <p:nvPr/>
        </p:nvGrpSpPr>
        <p:grpSpPr>
          <a:xfrm>
            <a:off x="2754877" y="2031023"/>
            <a:ext cx="1728192" cy="1656184"/>
            <a:chOff x="2034270" y="2028"/>
            <a:chExt cx="530181" cy="609403"/>
          </a:xfrm>
          <a:solidFill>
            <a:srgbClr val="7030A0"/>
          </a:solidFill>
        </p:grpSpPr>
        <p:sp>
          <p:nvSpPr>
            <p:cNvPr id="30" name="Altıgen 29"/>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ltıgen 4"/>
            <p:cNvSpPr/>
            <p:nvPr/>
          </p:nvSpPr>
          <p:spPr>
            <a:xfrm>
              <a:off x="2111535" y="151741"/>
              <a:ext cx="358814" cy="3467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Teknolojik etkenler</a:t>
              </a:r>
            </a:p>
          </p:txBody>
        </p:sp>
      </p:grpSp>
      <p:grpSp>
        <p:nvGrpSpPr>
          <p:cNvPr id="32" name="Grup 31"/>
          <p:cNvGrpSpPr/>
          <p:nvPr/>
        </p:nvGrpSpPr>
        <p:grpSpPr>
          <a:xfrm>
            <a:off x="5321743" y="3281204"/>
            <a:ext cx="1728192" cy="1656184"/>
            <a:chOff x="2034270" y="2028"/>
            <a:chExt cx="530181" cy="609403"/>
          </a:xfrm>
          <a:solidFill>
            <a:srgbClr val="7030A0"/>
          </a:solidFill>
        </p:grpSpPr>
        <p:sp>
          <p:nvSpPr>
            <p:cNvPr id="33" name="Altıgen 32"/>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ltıgen 4"/>
            <p:cNvSpPr/>
            <p:nvPr/>
          </p:nvSpPr>
          <p:spPr>
            <a:xfrm>
              <a:off x="2171969" y="124206"/>
              <a:ext cx="308589" cy="365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Yasal etkenler</a:t>
              </a:r>
            </a:p>
          </p:txBody>
        </p:sp>
      </p:grpSp>
      <p:grpSp>
        <p:nvGrpSpPr>
          <p:cNvPr id="35" name="Grup 34"/>
          <p:cNvGrpSpPr/>
          <p:nvPr/>
        </p:nvGrpSpPr>
        <p:grpSpPr>
          <a:xfrm>
            <a:off x="4483069" y="2031023"/>
            <a:ext cx="1728192" cy="1656184"/>
            <a:chOff x="2034270" y="2028"/>
            <a:chExt cx="530181" cy="609403"/>
          </a:xfrm>
          <a:solidFill>
            <a:srgbClr val="7030A0"/>
          </a:solidFill>
        </p:grpSpPr>
        <p:sp>
          <p:nvSpPr>
            <p:cNvPr id="36" name="Altıgen 35"/>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ltıgen 4"/>
            <p:cNvSpPr/>
            <p:nvPr/>
          </p:nvSpPr>
          <p:spPr>
            <a:xfrm>
              <a:off x="2158111" y="106119"/>
              <a:ext cx="316388" cy="401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Çevresel etkenler</a:t>
              </a:r>
            </a:p>
          </p:txBody>
        </p:sp>
      </p:grpSp>
      <p:grpSp>
        <p:nvGrpSpPr>
          <p:cNvPr id="38" name="Grup 37"/>
          <p:cNvGrpSpPr/>
          <p:nvPr/>
        </p:nvGrpSpPr>
        <p:grpSpPr>
          <a:xfrm>
            <a:off x="3598721" y="3281204"/>
            <a:ext cx="1728192" cy="1656184"/>
            <a:chOff x="2034270" y="2028"/>
            <a:chExt cx="530181" cy="609403"/>
          </a:xfrm>
          <a:solidFill>
            <a:schemeClr val="tx1"/>
          </a:solidFill>
        </p:grpSpPr>
        <p:sp>
          <p:nvSpPr>
            <p:cNvPr id="39" name="Altıgen 38"/>
            <p:cNvSpPr/>
            <p:nvPr/>
          </p:nvSpPr>
          <p:spPr>
            <a:xfrm rot="5400000">
              <a:off x="1994659" y="41639"/>
              <a:ext cx="609403" cy="530181"/>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ltıgen 4"/>
            <p:cNvSpPr/>
            <p:nvPr/>
          </p:nvSpPr>
          <p:spPr>
            <a:xfrm>
              <a:off x="2127474" y="110599"/>
              <a:ext cx="349573" cy="392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tr-TR" sz="2000" b="1" kern="1200" dirty="0"/>
                <a:t>PESTLE ANALİZİ</a:t>
              </a:r>
            </a:p>
          </p:txBody>
        </p:sp>
      </p:grpSp>
    </p:spTree>
    <p:extLst>
      <p:ext uri="{BB962C8B-B14F-4D97-AF65-F5344CB8AC3E}">
        <p14:creationId xmlns:p14="http://schemas.microsoft.com/office/powerpoint/2010/main" val="12043601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Eğilim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13" name="Metin kutusu 12"/>
          <p:cNvSpPr txBox="1"/>
          <p:nvPr/>
        </p:nvSpPr>
        <p:spPr>
          <a:xfrm>
            <a:off x="6816978" y="1525434"/>
            <a:ext cx="2259698" cy="2585323"/>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Teknolojik etkenler: </a:t>
            </a:r>
            <a:r>
              <a:rPr lang="tr-TR" dirty="0"/>
              <a:t>Yeni teknolojiler, mevcut teknolojilerin olgunlaşması ya da </a:t>
            </a:r>
            <a:r>
              <a:rPr lang="tr-TR" dirty="0" err="1"/>
              <a:t>eskimesi,Ar</a:t>
            </a:r>
            <a:r>
              <a:rPr lang="tr-TR" dirty="0"/>
              <a:t>-Ge, bilgi ve iletişim, fikri mülkiyet hakları vb. seviyeleri vb.</a:t>
            </a:r>
          </a:p>
          <a:p>
            <a:r>
              <a:rPr lang="tr-TR" dirty="0"/>
              <a:t> </a:t>
            </a:r>
          </a:p>
        </p:txBody>
      </p:sp>
      <p:sp>
        <p:nvSpPr>
          <p:cNvPr id="14" name="Metin kutusu 13"/>
          <p:cNvSpPr txBox="1"/>
          <p:nvPr/>
        </p:nvSpPr>
        <p:spPr>
          <a:xfrm>
            <a:off x="4584730" y="1525434"/>
            <a:ext cx="2232248" cy="2308324"/>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Sosyal ve kültürel etkenler: </a:t>
            </a:r>
            <a:r>
              <a:rPr lang="tr-TR" dirty="0"/>
              <a:t>Demografik</a:t>
            </a:r>
            <a:r>
              <a:rPr lang="tr-TR" b="1" dirty="0"/>
              <a:t> </a:t>
            </a:r>
            <a:r>
              <a:rPr lang="tr-TR" dirty="0"/>
              <a:t>eğilimler, norm ve değerler, vatandaşların</a:t>
            </a:r>
            <a:r>
              <a:rPr lang="tr-TR" b="1" dirty="0"/>
              <a:t> </a:t>
            </a:r>
            <a:r>
              <a:rPr lang="tr-TR" dirty="0"/>
              <a:t>üniversiteyle ilgili görüşleri vb.</a:t>
            </a:r>
          </a:p>
          <a:p>
            <a:pPr marL="285750" indent="-285750">
              <a:buFont typeface="Arial" pitchFamily="34" charset="0"/>
              <a:buChar char="•"/>
            </a:pPr>
            <a:endParaRPr lang="tr-TR" dirty="0"/>
          </a:p>
        </p:txBody>
      </p:sp>
      <p:sp>
        <p:nvSpPr>
          <p:cNvPr id="15" name="Metin kutusu 14"/>
          <p:cNvSpPr txBox="1"/>
          <p:nvPr/>
        </p:nvSpPr>
        <p:spPr>
          <a:xfrm>
            <a:off x="1802858" y="1525434"/>
            <a:ext cx="2761983" cy="230832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 </a:t>
            </a:r>
            <a:r>
              <a:rPr lang="tr-TR" b="1" dirty="0"/>
              <a:t>Ekonomik etkenler: </a:t>
            </a:r>
            <a:r>
              <a:rPr lang="tr-TR" dirty="0"/>
              <a:t>Uluslararası ve yerel ekonomik eğilimler, bütçe politikası, enflasyon ve</a:t>
            </a:r>
            <a:r>
              <a:rPr lang="tr-TR" b="1" dirty="0"/>
              <a:t> </a:t>
            </a:r>
            <a:r>
              <a:rPr lang="tr-TR" dirty="0"/>
              <a:t>faiz oranları, sektördeki büyüme, eğitim teşvikleri vb.</a:t>
            </a:r>
          </a:p>
          <a:p>
            <a:r>
              <a:rPr lang="tr-TR" dirty="0"/>
              <a:t> </a:t>
            </a:r>
          </a:p>
        </p:txBody>
      </p:sp>
      <p:sp>
        <p:nvSpPr>
          <p:cNvPr id="16" name="Metin kutusu 15"/>
          <p:cNvSpPr txBox="1"/>
          <p:nvPr/>
        </p:nvSpPr>
        <p:spPr>
          <a:xfrm>
            <a:off x="-9007" y="1525434"/>
            <a:ext cx="1831754" cy="2308324"/>
          </a:xfrm>
          <a:prstGeom prst="rect">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Politik etkenler: </a:t>
            </a:r>
            <a:r>
              <a:rPr lang="tr-TR" dirty="0"/>
              <a:t>Hükümet</a:t>
            </a:r>
            <a:r>
              <a:rPr lang="tr-TR" b="1" dirty="0"/>
              <a:t> </a:t>
            </a:r>
            <a:r>
              <a:rPr lang="tr-TR" dirty="0"/>
              <a:t>politikaları, sektör politikası,</a:t>
            </a:r>
            <a:r>
              <a:rPr lang="tr-TR" b="1" dirty="0"/>
              <a:t> </a:t>
            </a:r>
            <a:r>
              <a:rPr lang="tr-TR" dirty="0"/>
              <a:t>yükseköğretim alanında reformlar</a:t>
            </a:r>
            <a:r>
              <a:rPr lang="tr-TR" b="1" dirty="0"/>
              <a:t> </a:t>
            </a:r>
            <a:r>
              <a:rPr lang="tr-TR" dirty="0"/>
              <a:t>vb.</a:t>
            </a:r>
          </a:p>
          <a:p>
            <a:endParaRPr lang="tr-TR" dirty="0"/>
          </a:p>
        </p:txBody>
      </p:sp>
      <p:sp>
        <p:nvSpPr>
          <p:cNvPr id="8" name="Metin kutusu 7"/>
          <p:cNvSpPr txBox="1"/>
          <p:nvPr/>
        </p:nvSpPr>
        <p:spPr>
          <a:xfrm rot="10800000" flipV="1">
            <a:off x="-6053" y="3833758"/>
            <a:ext cx="2560887" cy="2308324"/>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Çevresel etkenler</a:t>
            </a:r>
            <a:r>
              <a:rPr lang="tr-TR" dirty="0"/>
              <a:t>:</a:t>
            </a:r>
            <a:r>
              <a:rPr lang="tr-TR" b="1" dirty="0"/>
              <a:t> </a:t>
            </a:r>
            <a:r>
              <a:rPr lang="tr-TR" dirty="0"/>
              <a:t>Çevresel ve ekolojik düzenlemeler, uluslararası anlaşmalar</a:t>
            </a:r>
            <a:r>
              <a:rPr lang="tr-TR" b="1" dirty="0"/>
              <a:t> </a:t>
            </a:r>
            <a:r>
              <a:rPr lang="tr-TR" dirty="0"/>
              <a:t>ve </a:t>
            </a:r>
            <a:r>
              <a:rPr lang="tr-TR" dirty="0" err="1"/>
              <a:t>protokoller,çevresel</a:t>
            </a:r>
            <a:r>
              <a:rPr lang="tr-TR" dirty="0"/>
              <a:t> sürdürülebilirlik, kirlenme seviyeleri vb.</a:t>
            </a:r>
          </a:p>
          <a:p>
            <a:r>
              <a:rPr lang="tr-TR" dirty="0"/>
              <a:t> </a:t>
            </a:r>
          </a:p>
        </p:txBody>
      </p:sp>
      <p:sp>
        <p:nvSpPr>
          <p:cNvPr id="12" name="Metin kutusu 11"/>
          <p:cNvSpPr txBox="1"/>
          <p:nvPr/>
        </p:nvSpPr>
        <p:spPr>
          <a:xfrm>
            <a:off x="2554835" y="3833758"/>
            <a:ext cx="281721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t>Yasal etkenler</a:t>
            </a:r>
            <a:r>
              <a:rPr lang="tr-TR" dirty="0"/>
              <a:t>: Ulusal ve uluslararası mevzuat, mevzuat değişiklikleri ve yeni</a:t>
            </a:r>
            <a:r>
              <a:rPr lang="tr-TR" b="1" dirty="0"/>
              <a:t> </a:t>
            </a:r>
            <a:r>
              <a:rPr lang="tr-TR" dirty="0"/>
              <a:t>mevzuat</a:t>
            </a:r>
            <a:r>
              <a:rPr lang="tr-TR" b="1" dirty="0"/>
              <a:t> </a:t>
            </a:r>
            <a:r>
              <a:rPr lang="tr-TR" dirty="0"/>
              <a:t>çalışmaları; iş, sağlık, güvenlik ve eğitim gibi </a:t>
            </a:r>
            <a:r>
              <a:rPr lang="tr-TR" dirty="0" err="1"/>
              <a:t>sektörel</a:t>
            </a:r>
            <a:r>
              <a:rPr lang="tr-TR" dirty="0"/>
              <a:t> düzenlemeler vb.</a:t>
            </a:r>
          </a:p>
          <a:p>
            <a:endParaRPr lang="tr-TR" dirty="0"/>
          </a:p>
        </p:txBody>
      </p:sp>
    </p:spTree>
    <p:extLst>
      <p:ext uri="{BB962C8B-B14F-4D97-AF65-F5344CB8AC3E}">
        <p14:creationId xmlns:p14="http://schemas.microsoft.com/office/powerpoint/2010/main" val="256205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Dayanak</a:t>
            </a:r>
          </a:p>
        </p:txBody>
      </p:sp>
      <p:sp>
        <p:nvSpPr>
          <p:cNvPr id="3" name="İçerik Yer Tutucusu 2"/>
          <p:cNvSpPr>
            <a:spLocks noGrp="1"/>
          </p:cNvSpPr>
          <p:nvPr>
            <p:ph idx="1"/>
          </p:nvPr>
        </p:nvSpPr>
        <p:spPr>
          <a:xfrm>
            <a:off x="457200" y="1628800"/>
            <a:ext cx="8229600" cy="4320480"/>
          </a:xfrm>
        </p:spPr>
        <p:txBody>
          <a:bodyPr/>
          <a:lstStyle/>
          <a:p>
            <a:pPr algn="just"/>
            <a:r>
              <a:rPr lang="tr-TR" dirty="0"/>
              <a:t>5018 Sayılı Kamu Yönetimi Kontrol Kanun’unun 9. Maddesi.</a:t>
            </a:r>
          </a:p>
          <a:p>
            <a:pPr algn="just"/>
            <a:r>
              <a:rPr lang="tr-TR" dirty="0"/>
              <a:t>26.02.2018 tarihinde Kamu İdareleri İçin Stratejik Planlamaya İlişkin Usul ve Esaslar Hakkında Yönetmelik yayımlanmıştır</a:t>
            </a:r>
            <a:r>
              <a:rPr lang="tr-TR" dirty="0" smtClean="0"/>
              <a:t>.</a:t>
            </a:r>
          </a:p>
          <a:p>
            <a:pPr algn="just"/>
            <a:endParaRPr lang="tr-TR"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52E40-2D76-486E-B1AA-2AA0780E6D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5653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448586"/>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Yapı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187624" y="1348997"/>
            <a:ext cx="6690730" cy="1015663"/>
          </a:xfrm>
          <a:prstGeom prst="rect">
            <a:avLst/>
          </a:prstGeom>
          <a:noFill/>
        </p:spPr>
        <p:txBody>
          <a:bodyPr wrap="square" rtlCol="0">
            <a:spAutoFit/>
          </a:bodyPr>
          <a:lstStyle/>
          <a:p>
            <a:pPr algn="ctr"/>
            <a:r>
              <a:rPr lang="tr-TR" sz="2000" dirty="0"/>
              <a:t>Her sektör belirli yapısal güçlerden oluşur. Yükseköğretim sektörü açısından bakıldığında yapısal güçler şu şekilde sıralanabilir:</a:t>
            </a:r>
          </a:p>
        </p:txBody>
      </p:sp>
      <p:graphicFrame>
        <p:nvGraphicFramePr>
          <p:cNvPr id="12" name="Diyagram 11"/>
          <p:cNvGraphicFramePr/>
          <p:nvPr>
            <p:extLst>
              <p:ext uri="{D42A27DB-BD31-4B8C-83A1-F6EECF244321}">
                <p14:modId xmlns:p14="http://schemas.microsoft.com/office/powerpoint/2010/main" val="1457710961"/>
              </p:ext>
            </p:extLst>
          </p:nvPr>
        </p:nvGraphicFramePr>
        <p:xfrm>
          <a:off x="1656283" y="2276872"/>
          <a:ext cx="5679033"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698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187" y="312738"/>
            <a:ext cx="7344816" cy="830997"/>
          </a:xfrm>
          <a:prstGeom prst="rect">
            <a:avLst/>
          </a:prstGeom>
          <a:noFill/>
        </p:spPr>
        <p:txBody>
          <a:bodyPr wrap="square" rtlCol="0">
            <a:spAutoFit/>
          </a:bodyPr>
          <a:lstStyle/>
          <a:p>
            <a:pPr algn="ctr"/>
            <a:r>
              <a:rPr lang="tr-TR" sz="2400" b="1" dirty="0">
                <a:solidFill>
                  <a:prstClr val="black"/>
                </a:solidFill>
              </a:rPr>
              <a:t>YÜKSEKÖĞRETİM SEKTÖRÜ ANALİZİ               (</a:t>
            </a:r>
            <a:r>
              <a:rPr lang="tr-TR" sz="2400" b="1" dirty="0" err="1">
                <a:solidFill>
                  <a:prstClr val="black"/>
                </a:solidFill>
              </a:rPr>
              <a:t>Sektörel</a:t>
            </a:r>
            <a:r>
              <a:rPr lang="tr-TR" sz="2400" b="1" dirty="0">
                <a:solidFill>
                  <a:prstClr val="black"/>
                </a:solidFill>
              </a:rPr>
              <a:t> Yapı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765175" y="1143735"/>
            <a:ext cx="7488832" cy="2246769"/>
          </a:xfrm>
          <a:prstGeom prst="rect">
            <a:avLst/>
          </a:prstGeom>
          <a:noFill/>
        </p:spPr>
        <p:txBody>
          <a:bodyPr wrap="square" rtlCol="0">
            <a:spAutoFit/>
          </a:bodyPr>
          <a:lstStyle/>
          <a:p>
            <a:pPr marL="342900" indent="-342900">
              <a:buFont typeface="Wingdings" pitchFamily="2" charset="2"/>
              <a:buChar char="§"/>
            </a:pPr>
            <a:r>
              <a:rPr lang="tr-TR" sz="2000" dirty="0"/>
              <a:t>Sektör yapısını oluşturan bu dört güç, sektörün performansını ortaklaşa belirler. Ayrıca üniversitenin stratejilerini, söz konusu güçleri göz önüne alarak geliştirmesi başarısını önemli ölçüde etkiler.</a:t>
            </a:r>
          </a:p>
          <a:p>
            <a:pPr marL="342900" indent="-342900">
              <a:buFont typeface="Wingdings" pitchFamily="2" charset="2"/>
              <a:buChar char="§"/>
            </a:pPr>
            <a:r>
              <a:rPr lang="tr-TR" sz="2000" dirty="0"/>
              <a:t> Üniversiteler </a:t>
            </a:r>
            <a:r>
              <a:rPr lang="tr-TR" sz="2000" dirty="0" err="1"/>
              <a:t>sektörel</a:t>
            </a:r>
            <a:r>
              <a:rPr lang="tr-TR" sz="2000" dirty="0"/>
              <a:t> yapı analiziyle söz konusu güçleri fırsat ve tehditler bağlamında analiz ederek konumunu belirler ve uzun vadeli stratejik tercihlere temel teşkil edecek bilgi üretimini sağlar.</a:t>
            </a:r>
          </a:p>
        </p:txBody>
      </p:sp>
      <p:graphicFrame>
        <p:nvGraphicFramePr>
          <p:cNvPr id="8" name="Tablo 7"/>
          <p:cNvGraphicFramePr>
            <a:graphicFrameLocks noGrp="1"/>
          </p:cNvGraphicFramePr>
          <p:nvPr>
            <p:extLst>
              <p:ext uri="{D42A27DB-BD31-4B8C-83A1-F6EECF244321}">
                <p14:modId xmlns:p14="http://schemas.microsoft.com/office/powerpoint/2010/main" val="4174390820"/>
              </p:ext>
            </p:extLst>
          </p:nvPr>
        </p:nvGraphicFramePr>
        <p:xfrm>
          <a:off x="899590" y="3535157"/>
          <a:ext cx="7128795" cy="2575560"/>
        </p:xfrm>
        <a:graphic>
          <a:graphicData uri="http://schemas.openxmlformats.org/drawingml/2006/table">
            <a:tbl>
              <a:tblPr firstRow="1" bandRow="1">
                <a:tableStyleId>{5C22544A-7EE6-4342-B048-85BDC9FD1C3A}</a:tableStyleId>
              </a:tblPr>
              <a:tblGrid>
                <a:gridCol w="1425759">
                  <a:extLst>
                    <a:ext uri="{9D8B030D-6E8A-4147-A177-3AD203B41FA5}">
                      <a16:colId xmlns="" xmlns:a16="http://schemas.microsoft.com/office/drawing/2014/main" val="20000"/>
                    </a:ext>
                  </a:extLst>
                </a:gridCol>
                <a:gridCol w="1425759">
                  <a:extLst>
                    <a:ext uri="{9D8B030D-6E8A-4147-A177-3AD203B41FA5}">
                      <a16:colId xmlns="" xmlns:a16="http://schemas.microsoft.com/office/drawing/2014/main" val="20001"/>
                    </a:ext>
                  </a:extLst>
                </a:gridCol>
                <a:gridCol w="1425759">
                  <a:extLst>
                    <a:ext uri="{9D8B030D-6E8A-4147-A177-3AD203B41FA5}">
                      <a16:colId xmlns="" xmlns:a16="http://schemas.microsoft.com/office/drawing/2014/main" val="20002"/>
                    </a:ext>
                  </a:extLst>
                </a:gridCol>
                <a:gridCol w="1425759">
                  <a:extLst>
                    <a:ext uri="{9D8B030D-6E8A-4147-A177-3AD203B41FA5}">
                      <a16:colId xmlns="" xmlns:a16="http://schemas.microsoft.com/office/drawing/2014/main" val="20003"/>
                    </a:ext>
                  </a:extLst>
                </a:gridCol>
                <a:gridCol w="1425759">
                  <a:extLst>
                    <a:ext uri="{9D8B030D-6E8A-4147-A177-3AD203B41FA5}">
                      <a16:colId xmlns="" xmlns:a16="http://schemas.microsoft.com/office/drawing/2014/main" val="20004"/>
                    </a:ext>
                  </a:extLst>
                </a:gridCol>
              </a:tblGrid>
              <a:tr h="365760">
                <a:tc rowSpan="2">
                  <a:txBody>
                    <a:bodyPr/>
                    <a:lstStyle/>
                    <a:p>
                      <a:pPr algn="ctr"/>
                      <a:r>
                        <a:rPr lang="tr-TR" sz="1400" dirty="0" err="1"/>
                        <a:t>Sektörel</a:t>
                      </a:r>
                      <a:r>
                        <a:rPr lang="tr-TR" sz="1400" baseline="0" dirty="0"/>
                        <a:t> Güçler</a:t>
                      </a:r>
                      <a:endParaRPr lang="tr-TR" sz="1400" dirty="0"/>
                    </a:p>
                  </a:txBody>
                  <a:tcPr/>
                </a:tc>
                <a:tc rowSpan="2">
                  <a:txBody>
                    <a:bodyPr/>
                    <a:lstStyle/>
                    <a:p>
                      <a:pPr algn="ctr"/>
                      <a:r>
                        <a:rPr lang="tr-TR" sz="1400" dirty="0"/>
                        <a:t>Tespitler</a:t>
                      </a:r>
                      <a:r>
                        <a:rPr lang="tr-TR" sz="1400" baseline="0" dirty="0"/>
                        <a:t> (Etkenler/Sorumlular)</a:t>
                      </a:r>
                      <a:endParaRPr lang="tr-TR" sz="1400" dirty="0"/>
                    </a:p>
                  </a:txBody>
                  <a:tcPr/>
                </a:tc>
                <a:tc gridSpan="2">
                  <a:txBody>
                    <a:bodyPr/>
                    <a:lstStyle/>
                    <a:p>
                      <a:pPr algn="ctr"/>
                      <a:r>
                        <a:rPr lang="tr-TR" sz="1400" dirty="0"/>
                        <a:t>Üniversiteye Etkisi</a:t>
                      </a:r>
                    </a:p>
                  </a:txBody>
                  <a:tcPr/>
                </a:tc>
                <a:tc hMerge="1">
                  <a:txBody>
                    <a:bodyPr/>
                    <a:lstStyle/>
                    <a:p>
                      <a:endParaRPr lang="tr-TR" sz="1400" dirty="0"/>
                    </a:p>
                  </a:txBody>
                  <a:tcPr/>
                </a:tc>
                <a:tc rowSpan="2">
                  <a:txBody>
                    <a:bodyPr/>
                    <a:lstStyle/>
                    <a:p>
                      <a:pPr algn="ctr"/>
                      <a:r>
                        <a:rPr lang="tr-TR" sz="1400" dirty="0"/>
                        <a:t>Ne Yapılmalı?</a:t>
                      </a:r>
                    </a:p>
                  </a:txBody>
                  <a:tcPr/>
                </a:tc>
                <a:extLst>
                  <a:ext uri="{0D108BD9-81ED-4DB2-BD59-A6C34878D82A}">
                    <a16:rowId xmlns="" xmlns:a16="http://schemas.microsoft.com/office/drawing/2014/main" val="10000"/>
                  </a:ext>
                </a:extLst>
              </a:tr>
              <a:tr h="365760">
                <a:tc vMerge="1">
                  <a:txBody>
                    <a:bodyPr/>
                    <a:lstStyle/>
                    <a:p>
                      <a:endParaRPr lang="tr-TR"/>
                    </a:p>
                  </a:txBody>
                  <a:tcPr/>
                </a:tc>
                <a:tc vMerge="1">
                  <a:txBody>
                    <a:bodyPr/>
                    <a:lstStyle/>
                    <a:p>
                      <a:endParaRPr lang="tr-TR"/>
                    </a:p>
                  </a:txBody>
                  <a:tcPr/>
                </a:tc>
                <a:tc>
                  <a:txBody>
                    <a:bodyPr/>
                    <a:lstStyle/>
                    <a:p>
                      <a:pPr algn="ctr"/>
                      <a:r>
                        <a:rPr lang="tr-TR" sz="1400" b="1" dirty="0"/>
                        <a:t>Fırsatlar</a:t>
                      </a:r>
                    </a:p>
                  </a:txBody>
                  <a:tcPr/>
                </a:tc>
                <a:tc>
                  <a:txBody>
                    <a:bodyPr/>
                    <a:lstStyle/>
                    <a:p>
                      <a:pPr algn="ctr"/>
                      <a:r>
                        <a:rPr lang="tr-TR" sz="1400" b="1" dirty="0"/>
                        <a:t>Tehditler</a:t>
                      </a:r>
                    </a:p>
                  </a:txBody>
                  <a:tcPr/>
                </a:tc>
                <a:tc vMerge="1">
                  <a:txBody>
                    <a:bodyPr/>
                    <a:lstStyle/>
                    <a:p>
                      <a:endParaRPr lang="tr-TR"/>
                    </a:p>
                  </a:txBody>
                  <a:tcPr/>
                </a:tc>
                <a:extLst>
                  <a:ext uri="{0D108BD9-81ED-4DB2-BD59-A6C34878D82A}">
                    <a16:rowId xmlns="" xmlns:a16="http://schemas.microsoft.com/office/drawing/2014/main" val="10001"/>
                  </a:ext>
                </a:extLst>
              </a:tr>
              <a:tr h="370840">
                <a:tc>
                  <a:txBody>
                    <a:bodyPr/>
                    <a:lstStyle/>
                    <a:p>
                      <a:r>
                        <a:rPr lang="tr-TR" sz="1400" b="1" dirty="0"/>
                        <a:t>Rakipler</a:t>
                      </a:r>
                    </a:p>
                  </a:txBody>
                  <a:tcPr/>
                </a:tc>
                <a:tc>
                  <a:txBody>
                    <a:bodyPr/>
                    <a:lstStyle/>
                    <a:p>
                      <a:endParaRPr lang="tr-TR" sz="1400"/>
                    </a:p>
                  </a:txBody>
                  <a:tcPr/>
                </a:tc>
                <a:tc>
                  <a:txBody>
                    <a:bodyPr/>
                    <a:lstStyle/>
                    <a:p>
                      <a:endParaRPr lang="tr-TR" sz="1400"/>
                    </a:p>
                  </a:txBody>
                  <a:tcPr/>
                </a:tc>
                <a:tc>
                  <a:txBody>
                    <a:bodyPr/>
                    <a:lstStyle/>
                    <a:p>
                      <a:endParaRPr lang="tr-TR" sz="1400" dirty="0"/>
                    </a:p>
                  </a:txBody>
                  <a:tcPr/>
                </a:tc>
                <a:tc>
                  <a:txBody>
                    <a:bodyPr/>
                    <a:lstStyle/>
                    <a:p>
                      <a:endParaRPr lang="tr-TR" sz="1400"/>
                    </a:p>
                  </a:txBody>
                  <a:tcPr/>
                </a:tc>
                <a:extLst>
                  <a:ext uri="{0D108BD9-81ED-4DB2-BD59-A6C34878D82A}">
                    <a16:rowId xmlns="" xmlns:a16="http://schemas.microsoft.com/office/drawing/2014/main" val="10002"/>
                  </a:ext>
                </a:extLst>
              </a:tr>
              <a:tr h="370840">
                <a:tc>
                  <a:txBody>
                    <a:bodyPr/>
                    <a:lstStyle/>
                    <a:p>
                      <a:r>
                        <a:rPr lang="tr-TR" sz="1400" b="1" dirty="0"/>
                        <a:t>Paydaşlar</a:t>
                      </a:r>
                    </a:p>
                  </a:txBody>
                  <a:tcPr/>
                </a:tc>
                <a:tc>
                  <a:txBody>
                    <a:bodyPr/>
                    <a:lstStyle/>
                    <a:p>
                      <a:endParaRPr lang="tr-TR" sz="140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 xmlns:a16="http://schemas.microsoft.com/office/drawing/2014/main" val="10003"/>
                  </a:ext>
                </a:extLst>
              </a:tr>
              <a:tr h="370840">
                <a:tc>
                  <a:txBody>
                    <a:bodyPr/>
                    <a:lstStyle/>
                    <a:p>
                      <a:r>
                        <a:rPr lang="tr-TR" sz="1400" b="1" dirty="0"/>
                        <a:t>Tedarikçiler</a:t>
                      </a:r>
                    </a:p>
                  </a:txBody>
                  <a:tcPr/>
                </a:tc>
                <a:tc>
                  <a:txBody>
                    <a:bodyPr/>
                    <a:lstStyle/>
                    <a:p>
                      <a:endParaRPr lang="tr-TR" sz="1400" dirty="0"/>
                    </a:p>
                  </a:txBody>
                  <a:tcPr/>
                </a:tc>
                <a:tc>
                  <a:txBody>
                    <a:bodyPr/>
                    <a:lstStyle/>
                    <a:p>
                      <a:endParaRPr lang="tr-TR" sz="1400"/>
                    </a:p>
                  </a:txBody>
                  <a:tcPr/>
                </a:tc>
                <a:tc>
                  <a:txBody>
                    <a:bodyPr/>
                    <a:lstStyle/>
                    <a:p>
                      <a:endParaRPr lang="tr-TR" sz="1400"/>
                    </a:p>
                  </a:txBody>
                  <a:tcPr/>
                </a:tc>
                <a:tc>
                  <a:txBody>
                    <a:bodyPr/>
                    <a:lstStyle/>
                    <a:p>
                      <a:endParaRPr lang="tr-TR" sz="1400"/>
                    </a:p>
                  </a:txBody>
                  <a:tcPr/>
                </a:tc>
                <a:extLst>
                  <a:ext uri="{0D108BD9-81ED-4DB2-BD59-A6C34878D82A}">
                    <a16:rowId xmlns="" xmlns:a16="http://schemas.microsoft.com/office/drawing/2014/main" val="10004"/>
                  </a:ext>
                </a:extLst>
              </a:tr>
              <a:tr h="370840">
                <a:tc>
                  <a:txBody>
                    <a:bodyPr/>
                    <a:lstStyle/>
                    <a:p>
                      <a:r>
                        <a:rPr lang="tr-TR" sz="1400" b="1" dirty="0"/>
                        <a:t>Düzenleyici</a:t>
                      </a:r>
                      <a:r>
                        <a:rPr lang="tr-TR" sz="1400" b="1" baseline="0" dirty="0"/>
                        <a:t>/ Denetleyici Kuruluşlar</a:t>
                      </a:r>
                      <a:endParaRPr lang="tr-TR" sz="1400" b="1" dirty="0"/>
                    </a:p>
                  </a:txBody>
                  <a:tcPr/>
                </a:tc>
                <a:tc>
                  <a:txBody>
                    <a:bodyPr/>
                    <a:lstStyle/>
                    <a:p>
                      <a:endParaRPr lang="tr-TR" sz="1400"/>
                    </a:p>
                  </a:txBody>
                  <a:tcPr/>
                </a:tc>
                <a:tc>
                  <a:txBody>
                    <a:bodyPr/>
                    <a:lstStyle/>
                    <a:p>
                      <a:endParaRPr lang="tr-TR" sz="1400" dirty="0"/>
                    </a:p>
                  </a:txBody>
                  <a:tcPr/>
                </a:tc>
                <a:tc>
                  <a:txBody>
                    <a:bodyPr/>
                    <a:lstStyle/>
                    <a:p>
                      <a:endParaRPr lang="tr-TR" sz="1400"/>
                    </a:p>
                  </a:txBody>
                  <a:tcPr/>
                </a:tc>
                <a:tc>
                  <a:txBody>
                    <a:bodyPr/>
                    <a:lstStyle/>
                    <a:p>
                      <a:endParaRPr lang="tr-TR" sz="14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84704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63310" y="977987"/>
            <a:ext cx="3950841"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a:t>Üniversitenin </a:t>
            </a:r>
            <a:r>
              <a:rPr lang="tr-TR" sz="2000" b="1" i="1" dirty="0">
                <a:solidFill>
                  <a:srgbClr val="C00000"/>
                </a:solidFill>
              </a:rPr>
              <a:t>güçlü ve zayıf yönleri </a:t>
            </a:r>
            <a:r>
              <a:rPr lang="tr-TR" sz="2000" dirty="0"/>
              <a:t>ile üniversite dışında oluşabilecek </a:t>
            </a:r>
            <a:r>
              <a:rPr lang="tr-TR" sz="2000" b="1" i="1" dirty="0">
                <a:solidFill>
                  <a:srgbClr val="0070C0"/>
                </a:solidFill>
              </a:rPr>
              <a:t>fırsatlar ve tehditler </a:t>
            </a:r>
            <a:r>
              <a:rPr lang="tr-TR" sz="2000" dirty="0"/>
              <a:t>belirlenir. </a:t>
            </a:r>
          </a:p>
          <a:p>
            <a:r>
              <a:rPr lang="tr-TR" sz="2000" dirty="0"/>
              <a:t>Üniversitenin güçlü ve zayıf yönleri </a:t>
            </a:r>
            <a:r>
              <a:rPr lang="tr-TR" sz="2000" b="1" i="1" dirty="0">
                <a:solidFill>
                  <a:srgbClr val="C00000"/>
                </a:solidFill>
              </a:rPr>
              <a:t>kuruluş içi analiz ile durum analizi </a:t>
            </a:r>
            <a:r>
              <a:rPr lang="tr-TR" sz="2000" dirty="0"/>
              <a:t>kapsamında yapılan diğer çalışmaların sonuçlarından; fırsatlar ve tehditler ise </a:t>
            </a:r>
            <a:r>
              <a:rPr lang="tr-TR" sz="2000" b="1" i="1" dirty="0" err="1">
                <a:solidFill>
                  <a:srgbClr val="0070C0"/>
                </a:solidFill>
              </a:rPr>
              <a:t>Sektörel</a:t>
            </a:r>
            <a:r>
              <a:rPr lang="tr-TR" sz="2000" b="1" i="1" dirty="0">
                <a:solidFill>
                  <a:srgbClr val="0070C0"/>
                </a:solidFill>
              </a:rPr>
              <a:t> Eğilim İçin PESTLE Analizi ve </a:t>
            </a:r>
            <a:r>
              <a:rPr lang="tr-TR" sz="2000" b="1" i="1" dirty="0" err="1">
                <a:solidFill>
                  <a:srgbClr val="0070C0"/>
                </a:solidFill>
              </a:rPr>
              <a:t>Sektörel</a:t>
            </a:r>
            <a:r>
              <a:rPr lang="tr-TR" sz="2000" b="1" i="1" dirty="0">
                <a:solidFill>
                  <a:srgbClr val="0070C0"/>
                </a:solidFill>
              </a:rPr>
              <a:t> Yapı Analizi</a:t>
            </a:r>
            <a:r>
              <a:rPr lang="tr-TR" sz="2000" dirty="0"/>
              <a:t> sonuçlarından yararlanılarak tespit edilir.</a:t>
            </a:r>
          </a:p>
          <a:p>
            <a:r>
              <a:rPr lang="tr-TR" sz="2000" b="1" i="1" dirty="0">
                <a:solidFill>
                  <a:srgbClr val="00B050"/>
                </a:solidFill>
              </a:rPr>
              <a:t>Stratejik planlamanın başarılı bir şekilde uygulanmasında </a:t>
            </a:r>
            <a:r>
              <a:rPr lang="tr-TR" sz="2000" dirty="0"/>
              <a:t>üniversite tarafından belirlenen stratejilerin GZFT analizi sonuçlarıyla uyumlu olması önem arz eder.</a:t>
            </a:r>
          </a:p>
          <a:p>
            <a:endParaRPr lang="tr-TR" sz="2000" dirty="0"/>
          </a:p>
        </p:txBody>
      </p:sp>
      <p:pic>
        <p:nvPicPr>
          <p:cNvPr id="2052" name="Picture 4" descr="GZFT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151" y="979658"/>
            <a:ext cx="4385977" cy="5222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7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ZFT analiz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717032"/>
            <a:ext cx="4105783" cy="2557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descr="GZFT analiz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823" y="908720"/>
            <a:ext cx="4118826"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10516" y="979658"/>
            <a:ext cx="395084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Güçlü ve Zayıf Yönler</a:t>
            </a:r>
            <a:endParaRPr lang="tr-TR" sz="2000" dirty="0">
              <a:solidFill>
                <a:srgbClr val="C00000"/>
              </a:solidFill>
            </a:endParaRPr>
          </a:p>
          <a:p>
            <a:r>
              <a:rPr lang="tr-TR" sz="2000" dirty="0"/>
              <a:t> Güçlü yönler üniversite tarafından kontrol edilebilen, üniversitenin amaç ve hedeflerine ulaşırken yararlanabileceği, yüksek değer ürettiği ya da başarılı performans gösterdiği ve paydaşların üniversitenin olumlu içsel özellikleri olarak gördüğü hususlardır. </a:t>
            </a:r>
            <a:endParaRPr lang="tr-TR" sz="2000" dirty="0">
              <a:solidFill>
                <a:prstClr val="black"/>
              </a:solidFill>
            </a:endParaRPr>
          </a:p>
        </p:txBody>
      </p:sp>
      <p:sp>
        <p:nvSpPr>
          <p:cNvPr id="9" name="Metin kutusu 8"/>
          <p:cNvSpPr txBox="1"/>
          <p:nvPr/>
        </p:nvSpPr>
        <p:spPr>
          <a:xfrm>
            <a:off x="4261357" y="3412519"/>
            <a:ext cx="406452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Fırsat ve Tehditler</a:t>
            </a:r>
            <a:endParaRPr lang="tr-TR" sz="2000" dirty="0">
              <a:solidFill>
                <a:srgbClr val="C00000"/>
              </a:solidFill>
            </a:endParaRPr>
          </a:p>
          <a:p>
            <a:r>
              <a:rPr lang="tr-TR" sz="2000" dirty="0"/>
              <a:t> Fırsatlar, üniversitenin kontrolü dışında ortaya çıkan ve üniversite için avantaj sağlaması muhtemel olan etken ya da durumlardır. Tehditler ise üniversitenin kontrolü dışında gerçekleşen ve olumsuz etkilerinin önlenmesi ya da sınırlandırılması gereken unsurlardır.</a:t>
            </a:r>
          </a:p>
        </p:txBody>
      </p:sp>
    </p:spTree>
    <p:extLst>
      <p:ext uri="{BB962C8B-B14F-4D97-AF65-F5344CB8AC3E}">
        <p14:creationId xmlns:p14="http://schemas.microsoft.com/office/powerpoint/2010/main" val="174830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5175" y="517993"/>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10516" y="979658"/>
            <a:ext cx="80059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i="1" dirty="0">
                <a:solidFill>
                  <a:srgbClr val="C00000"/>
                </a:solidFill>
              </a:rPr>
              <a:t>GZFT analizinde aşağıdaki faktörlerin dikkate alınması gerekir:</a:t>
            </a:r>
          </a:p>
          <a:p>
            <a:pPr marL="457200" indent="-457200">
              <a:buFont typeface="+mj-lt"/>
              <a:buAutoNum type="arabicPeriod"/>
            </a:pPr>
            <a:r>
              <a:rPr lang="tr-TR" sz="2000" dirty="0"/>
              <a:t> Üniversitenin faaliyet alanındaki ulusal ve uluslararası gelişmeler, ekonomik durumdaki değişimler ve eğilimler, uluslararası kuruluşların stratejik değişiklikleri, bölgedeki jeopolitik değişimler vb.</a:t>
            </a:r>
          </a:p>
          <a:p>
            <a:pPr marL="457200" lvl="0" indent="-457200">
              <a:buFont typeface="+mj-lt"/>
              <a:buAutoNum type="arabicPeriod"/>
            </a:pPr>
            <a:r>
              <a:rPr lang="tr-TR" sz="2000" dirty="0"/>
              <a:t>Üst politika belgelerinde yer alan amaçlar ve politikalar ile kurumsal sorumluklar</a:t>
            </a:r>
          </a:p>
          <a:p>
            <a:pPr marL="457200" lvl="0" indent="-457200">
              <a:buFont typeface="+mj-lt"/>
              <a:buAutoNum type="arabicPeriod"/>
            </a:pPr>
            <a:r>
              <a:rPr lang="tr-TR" sz="2000" dirty="0"/>
              <a:t>Diğer üniversitelerin stratejik planlarında yer alan ilgili amaç ve hedefleri</a:t>
            </a:r>
          </a:p>
          <a:p>
            <a:pPr marL="457200" lvl="0" indent="-457200">
              <a:buFont typeface="+mj-lt"/>
              <a:buAutoNum type="arabicPeriod"/>
            </a:pPr>
            <a:r>
              <a:rPr lang="tr-TR" sz="2000" dirty="0"/>
              <a:t>Paydaş analizi sonuçları</a:t>
            </a:r>
          </a:p>
        </p:txBody>
      </p:sp>
      <p:graphicFrame>
        <p:nvGraphicFramePr>
          <p:cNvPr id="10" name="Tablo 9"/>
          <p:cNvGraphicFramePr>
            <a:graphicFrameLocks noGrp="1"/>
          </p:cNvGraphicFramePr>
          <p:nvPr>
            <p:extLst>
              <p:ext uri="{D42A27DB-BD31-4B8C-83A1-F6EECF244321}">
                <p14:modId xmlns:p14="http://schemas.microsoft.com/office/powerpoint/2010/main" val="2634767546"/>
              </p:ext>
            </p:extLst>
          </p:nvPr>
        </p:nvGraphicFramePr>
        <p:xfrm>
          <a:off x="1265466" y="4581128"/>
          <a:ext cx="6096000" cy="1412240"/>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185420">
                <a:tc gridSpan="2">
                  <a:txBody>
                    <a:bodyPr/>
                    <a:lstStyle/>
                    <a:p>
                      <a:pPr algn="ctr"/>
                      <a:r>
                        <a:rPr lang="tr-TR" sz="1600" dirty="0"/>
                        <a:t>İÇ ÇEVRE</a:t>
                      </a:r>
                    </a:p>
                  </a:txBody>
                  <a:tcPr/>
                </a:tc>
                <a:tc hMerge="1">
                  <a:txBody>
                    <a:bodyPr/>
                    <a:lstStyle/>
                    <a:p>
                      <a:endParaRPr lang="tr-TR" dirty="0"/>
                    </a:p>
                  </a:txBody>
                  <a:tcPr/>
                </a:tc>
                <a:tc gridSpan="2">
                  <a:txBody>
                    <a:bodyPr/>
                    <a:lstStyle/>
                    <a:p>
                      <a:pPr algn="ctr"/>
                      <a:r>
                        <a:rPr lang="tr-TR" sz="1600" dirty="0"/>
                        <a:t>DIŞ ÇEVRE</a:t>
                      </a:r>
                    </a:p>
                  </a:txBody>
                  <a:tcPr/>
                </a:tc>
                <a:tc hMerge="1">
                  <a:txBody>
                    <a:bodyPr/>
                    <a:lstStyle/>
                    <a:p>
                      <a:endParaRPr lang="tr-TR" dirty="0"/>
                    </a:p>
                  </a:txBody>
                  <a:tcPr/>
                </a:tc>
                <a:extLst>
                  <a:ext uri="{0D108BD9-81ED-4DB2-BD59-A6C34878D82A}">
                    <a16:rowId xmlns="" xmlns:a16="http://schemas.microsoft.com/office/drawing/2014/main" val="10000"/>
                  </a:ext>
                </a:extLst>
              </a:tr>
              <a:tr h="185420">
                <a:tc>
                  <a:txBody>
                    <a:bodyPr/>
                    <a:lstStyle/>
                    <a:p>
                      <a:pPr algn="ctr"/>
                      <a:r>
                        <a:rPr lang="tr-TR" sz="1600" b="1" dirty="0"/>
                        <a:t>Güçlü Yönler</a:t>
                      </a:r>
                    </a:p>
                  </a:txBody>
                  <a:tcPr/>
                </a:tc>
                <a:tc>
                  <a:txBody>
                    <a:bodyPr/>
                    <a:lstStyle/>
                    <a:p>
                      <a:pPr algn="ctr"/>
                      <a:r>
                        <a:rPr lang="tr-TR" sz="1600" b="1" dirty="0"/>
                        <a:t>Zayıf</a:t>
                      </a:r>
                      <a:r>
                        <a:rPr lang="tr-TR" sz="1600" b="1" baseline="0" dirty="0"/>
                        <a:t> Yönler</a:t>
                      </a:r>
                      <a:endParaRPr lang="tr-TR" sz="1600" b="1" dirty="0"/>
                    </a:p>
                  </a:txBody>
                  <a:tcPr/>
                </a:tc>
                <a:tc>
                  <a:txBody>
                    <a:bodyPr/>
                    <a:lstStyle/>
                    <a:p>
                      <a:pPr algn="ctr"/>
                      <a:r>
                        <a:rPr lang="tr-TR" sz="1600" b="1" dirty="0"/>
                        <a:t>Fırsatlar</a:t>
                      </a:r>
                    </a:p>
                  </a:txBody>
                  <a:tcPr/>
                </a:tc>
                <a:tc>
                  <a:txBody>
                    <a:bodyPr/>
                    <a:lstStyle/>
                    <a:p>
                      <a:pPr algn="ctr"/>
                      <a:r>
                        <a:rPr lang="tr-TR" sz="1600" b="1" dirty="0"/>
                        <a:t>Tehditler</a:t>
                      </a:r>
                    </a:p>
                  </a:txBody>
                  <a:tcPr/>
                </a:tc>
                <a:extLst>
                  <a:ext uri="{0D108BD9-81ED-4DB2-BD59-A6C34878D82A}">
                    <a16:rowId xmlns="" xmlns:a16="http://schemas.microsoft.com/office/drawing/2014/main" val="10001"/>
                  </a:ext>
                </a:extLst>
              </a:tr>
              <a:tr h="741680">
                <a:tc>
                  <a:txBody>
                    <a:bodyPr/>
                    <a:lstStyle/>
                    <a:p>
                      <a:endParaRPr lang="tr-TR" sz="1600" dirty="0"/>
                    </a:p>
                  </a:txBody>
                  <a:tcPr/>
                </a:tc>
                <a:tc>
                  <a:txBody>
                    <a:bodyPr/>
                    <a:lstStyle/>
                    <a:p>
                      <a:endParaRPr lang="tr-TR" sz="1600" dirty="0"/>
                    </a:p>
                  </a:txBody>
                  <a:tcPr/>
                </a:tc>
                <a:tc>
                  <a:txBody>
                    <a:bodyPr/>
                    <a:lstStyle/>
                    <a:p>
                      <a:endParaRPr lang="tr-TR" sz="1600" dirty="0"/>
                    </a:p>
                  </a:txBody>
                  <a:tcPr/>
                </a:tc>
                <a:tc>
                  <a:txBody>
                    <a:bodyPr/>
                    <a:lstStyle/>
                    <a:p>
                      <a:endParaRPr lang="tr-TR" sz="1600" dirty="0"/>
                    </a:p>
                  </a:txBody>
                  <a:tcPr/>
                </a:tc>
                <a:extLst>
                  <a:ext uri="{0D108BD9-81ED-4DB2-BD59-A6C34878D82A}">
                    <a16:rowId xmlns="" xmlns:a16="http://schemas.microsoft.com/office/drawing/2014/main" val="10002"/>
                  </a:ext>
                </a:extLst>
              </a:tr>
            </a:tbl>
          </a:graphicData>
        </a:graphic>
      </p:graphicFrame>
      <p:sp>
        <p:nvSpPr>
          <p:cNvPr id="11" name="Metin kutusu 10"/>
          <p:cNvSpPr txBox="1"/>
          <p:nvPr/>
        </p:nvSpPr>
        <p:spPr>
          <a:xfrm>
            <a:off x="3413366" y="4117722"/>
            <a:ext cx="1800200" cy="400110"/>
          </a:xfrm>
          <a:prstGeom prst="rect">
            <a:avLst/>
          </a:prstGeom>
          <a:noFill/>
        </p:spPr>
        <p:txBody>
          <a:bodyPr wrap="square" rtlCol="0">
            <a:spAutoFit/>
          </a:bodyPr>
          <a:lstStyle/>
          <a:p>
            <a:pPr algn="ctr"/>
            <a:r>
              <a:rPr lang="tr-TR" sz="2000" b="1" dirty="0"/>
              <a:t>GZFT Listesi</a:t>
            </a:r>
          </a:p>
        </p:txBody>
      </p:sp>
    </p:spTree>
    <p:extLst>
      <p:ext uri="{BB962C8B-B14F-4D97-AF65-F5344CB8AC3E}">
        <p14:creationId xmlns:p14="http://schemas.microsoft.com/office/powerpoint/2010/main" val="2279569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7956" y="312738"/>
            <a:ext cx="7344816" cy="461665"/>
          </a:xfrm>
          <a:prstGeom prst="rect">
            <a:avLst/>
          </a:prstGeom>
          <a:noFill/>
        </p:spPr>
        <p:txBody>
          <a:bodyPr wrap="square" rtlCol="0">
            <a:spAutoFit/>
          </a:bodyPr>
          <a:lstStyle/>
          <a:p>
            <a:pPr algn="ctr"/>
            <a:r>
              <a:rPr lang="tr-TR" sz="2400" b="1" dirty="0">
                <a:solidFill>
                  <a:prstClr val="black"/>
                </a:solidFill>
              </a:rPr>
              <a:t>GZFT ANALİZİ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13597" y="774403"/>
            <a:ext cx="80059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b="1" dirty="0">
                <a:solidFill>
                  <a:srgbClr val="C00000"/>
                </a:solidFill>
              </a:rPr>
              <a:t>GZFT analizinin amacı, </a:t>
            </a:r>
            <a:r>
              <a:rPr lang="tr-TR" sz="2000" dirty="0"/>
              <a:t>güçlü ve zayıf yönler ile fırsat ve tehditler arasındaki ilişkileri analiz ederek </a:t>
            </a:r>
            <a:r>
              <a:rPr lang="tr-TR" sz="2000" b="1" i="1" dirty="0">
                <a:solidFill>
                  <a:srgbClr val="0070C0"/>
                </a:solidFill>
              </a:rPr>
              <a:t>strateji geliştirme sürecine </a:t>
            </a:r>
            <a:r>
              <a:rPr lang="tr-TR" sz="2000" dirty="0"/>
              <a:t>yön vermektir. GZFT analizi çalışmasını takiben, kurumsal stratejilerin belirlenmesine yardımcı olacak GZFT analizi sonuçlarıyla stratejiler arasındaki ilişkiyi gösteren örneğe </a:t>
            </a:r>
            <a:r>
              <a:rPr lang="tr-TR" sz="2000" dirty="0" err="1"/>
              <a:t>Tablo’da</a:t>
            </a:r>
            <a:r>
              <a:rPr lang="tr-TR" sz="2000" dirty="0"/>
              <a:t> yer almaktadır.</a:t>
            </a:r>
          </a:p>
        </p:txBody>
      </p:sp>
      <p:sp>
        <p:nvSpPr>
          <p:cNvPr id="11" name="Metin kutusu 10"/>
          <p:cNvSpPr txBox="1"/>
          <p:nvPr/>
        </p:nvSpPr>
        <p:spPr>
          <a:xfrm>
            <a:off x="3213477" y="2492896"/>
            <a:ext cx="2513774" cy="400110"/>
          </a:xfrm>
          <a:prstGeom prst="rect">
            <a:avLst/>
          </a:prstGeom>
          <a:noFill/>
        </p:spPr>
        <p:txBody>
          <a:bodyPr wrap="square" rtlCol="0">
            <a:spAutoFit/>
          </a:bodyPr>
          <a:lstStyle/>
          <a:p>
            <a:pPr algn="ctr"/>
            <a:r>
              <a:rPr lang="tr-TR" sz="2000" b="1" dirty="0">
                <a:solidFill>
                  <a:prstClr val="black"/>
                </a:solidFill>
              </a:rPr>
              <a:t>GZFT Stratejileri</a:t>
            </a:r>
          </a:p>
        </p:txBody>
      </p:sp>
      <p:graphicFrame>
        <p:nvGraphicFramePr>
          <p:cNvPr id="8" name="Tablo 7"/>
          <p:cNvGraphicFramePr>
            <a:graphicFrameLocks noGrp="1"/>
          </p:cNvGraphicFramePr>
          <p:nvPr>
            <p:extLst>
              <p:ext uri="{D42A27DB-BD31-4B8C-83A1-F6EECF244321}">
                <p14:modId xmlns:p14="http://schemas.microsoft.com/office/powerpoint/2010/main" val="78273409"/>
              </p:ext>
            </p:extLst>
          </p:nvPr>
        </p:nvGraphicFramePr>
        <p:xfrm>
          <a:off x="460375" y="2893006"/>
          <a:ext cx="8263155" cy="3840480"/>
        </p:xfrm>
        <a:graphic>
          <a:graphicData uri="http://schemas.openxmlformats.org/drawingml/2006/table">
            <a:tbl>
              <a:tblPr firstRow="1" bandRow="1">
                <a:tableStyleId>{5C22544A-7EE6-4342-B048-85BDC9FD1C3A}</a:tableStyleId>
              </a:tblPr>
              <a:tblGrid>
                <a:gridCol w="1464106">
                  <a:extLst>
                    <a:ext uri="{9D8B030D-6E8A-4147-A177-3AD203B41FA5}">
                      <a16:colId xmlns="" xmlns:a16="http://schemas.microsoft.com/office/drawing/2014/main" val="20000"/>
                    </a:ext>
                  </a:extLst>
                </a:gridCol>
                <a:gridCol w="4044663">
                  <a:extLst>
                    <a:ext uri="{9D8B030D-6E8A-4147-A177-3AD203B41FA5}">
                      <a16:colId xmlns="" xmlns:a16="http://schemas.microsoft.com/office/drawing/2014/main" val="20001"/>
                    </a:ext>
                  </a:extLst>
                </a:gridCol>
                <a:gridCol w="2754386">
                  <a:extLst>
                    <a:ext uri="{9D8B030D-6E8A-4147-A177-3AD203B41FA5}">
                      <a16:colId xmlns="" xmlns:a16="http://schemas.microsoft.com/office/drawing/2014/main" val="20002"/>
                    </a:ext>
                  </a:extLst>
                </a:gridCol>
              </a:tblGrid>
              <a:tr h="289432">
                <a:tc>
                  <a:txBody>
                    <a:bodyPr/>
                    <a:lstStyle/>
                    <a:p>
                      <a:endParaRPr lang="tr-TR" sz="1800" dirty="0"/>
                    </a:p>
                  </a:txBody>
                  <a:tcPr/>
                </a:tc>
                <a:tc>
                  <a:txBody>
                    <a:bodyPr/>
                    <a:lstStyle/>
                    <a:p>
                      <a:r>
                        <a:rPr lang="tr-TR" sz="1800" dirty="0"/>
                        <a:t>Fırsatlar</a:t>
                      </a:r>
                    </a:p>
                  </a:txBody>
                  <a:tcPr/>
                </a:tc>
                <a:tc>
                  <a:txBody>
                    <a:bodyPr/>
                    <a:lstStyle/>
                    <a:p>
                      <a:r>
                        <a:rPr lang="tr-TR" sz="1800" dirty="0"/>
                        <a:t>Tehditler</a:t>
                      </a:r>
                    </a:p>
                  </a:txBody>
                  <a:tcPr/>
                </a:tc>
                <a:extLst>
                  <a:ext uri="{0D108BD9-81ED-4DB2-BD59-A6C34878D82A}">
                    <a16:rowId xmlns="" xmlns:a16="http://schemas.microsoft.com/office/drawing/2014/main" val="10000"/>
                  </a:ext>
                </a:extLst>
              </a:tr>
              <a:tr h="1157730">
                <a:tc>
                  <a:txBody>
                    <a:bodyPr/>
                    <a:lstStyle/>
                    <a:p>
                      <a:r>
                        <a:rPr lang="tr-TR" sz="1800" b="1" dirty="0"/>
                        <a:t>Güçlü Yönler</a:t>
                      </a:r>
                    </a:p>
                  </a:txBody>
                  <a:tcPr/>
                </a:tc>
                <a:tc>
                  <a:txBody>
                    <a:bodyPr/>
                    <a:lstStyle/>
                    <a:p>
                      <a:r>
                        <a:rPr lang="tr-TR" sz="1800" dirty="0"/>
                        <a:t>Üniversitenin</a:t>
                      </a:r>
                      <a:r>
                        <a:rPr lang="tr-TR" sz="1800" baseline="0" dirty="0"/>
                        <a:t> güçlü yönleri ile dış çevrenin sunduğu fırsatlardan faydalanmaya yönelik geliştirilen stratejilerdir.</a:t>
                      </a:r>
                      <a:endParaRPr lang="tr-TR" sz="1800" dirty="0"/>
                    </a:p>
                  </a:txBody>
                  <a:tcPr/>
                </a:tc>
                <a:tc>
                  <a:txBody>
                    <a:bodyPr/>
                    <a:lstStyle/>
                    <a:p>
                      <a:r>
                        <a:rPr lang="tr-TR" sz="1800" dirty="0"/>
                        <a:t>Dış çevredeki tehditlerin olumsuz etkilerini,</a:t>
                      </a:r>
                      <a:r>
                        <a:rPr lang="tr-TR" sz="1800" baseline="0" dirty="0"/>
                        <a:t> Üniversitenin güçlü yönlerini kullanarak en aza indirgemeye yöneliktir.</a:t>
                      </a:r>
                      <a:endParaRPr lang="tr-TR" sz="1800" dirty="0"/>
                    </a:p>
                  </a:txBody>
                  <a:tcPr/>
                </a:tc>
                <a:extLst>
                  <a:ext uri="{0D108BD9-81ED-4DB2-BD59-A6C34878D82A}">
                    <a16:rowId xmlns="" xmlns:a16="http://schemas.microsoft.com/office/drawing/2014/main" val="10001"/>
                  </a:ext>
                </a:extLst>
              </a:tr>
              <a:tr h="1591879">
                <a:tc>
                  <a:txBody>
                    <a:bodyPr/>
                    <a:lstStyle/>
                    <a:p>
                      <a:r>
                        <a:rPr lang="tr-TR" sz="1800" b="1" dirty="0"/>
                        <a:t>Zayıf Yönler</a:t>
                      </a:r>
                    </a:p>
                  </a:txBody>
                  <a:tcPr/>
                </a:tc>
                <a:tc>
                  <a:txBody>
                    <a:bodyPr/>
                    <a:lstStyle/>
                    <a:p>
                      <a:r>
                        <a:rPr lang="tr-TR" sz="1800" dirty="0"/>
                        <a:t>Üniversitenin zayıf yönlerinin olumsuz etkilerini</a:t>
                      </a:r>
                      <a:r>
                        <a:rPr lang="tr-TR" sz="1800" baseline="0" dirty="0"/>
                        <a:t> en aza indirgerken fırsatların olası olumlu etkilerinden azami düzeyde yararlanmaya yöneliktir. Dış fırsatlardan yararlanmaya yöneliktir. Dış fırsatlardan yararlanarak mevcut zayıf yönleri giderecek stratejileri oluşturulabilir.</a:t>
                      </a:r>
                      <a:endParaRPr lang="tr-TR" sz="1800" dirty="0"/>
                    </a:p>
                  </a:txBody>
                  <a:tcPr/>
                </a:tc>
                <a:tc>
                  <a:txBody>
                    <a:bodyPr/>
                    <a:lstStyle/>
                    <a:p>
                      <a:r>
                        <a:rPr lang="tr-TR" sz="1800" dirty="0"/>
                        <a:t>Zayıf yönler ve tehditlerin</a:t>
                      </a:r>
                      <a:r>
                        <a:rPr lang="tr-TR" sz="1800" baseline="0" dirty="0"/>
                        <a:t> olumsuz etkilerini en aza indirgemeye yöneliktir.</a:t>
                      </a:r>
                      <a:endParaRPr lang="tr-TR" sz="18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08382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TESPİT VE İHTİYAÇLARIN BELİRLENMESİ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467414" y="1052736"/>
            <a:ext cx="8005900"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000" dirty="0"/>
              <a:t>Durum analizi kapsamında gerçekleştirilen ayrıntılı çalışmalar sonucunda elde edilen bulgular; </a:t>
            </a:r>
            <a:r>
              <a:rPr lang="tr-TR" sz="2000" b="1" i="1" dirty="0"/>
              <a:t>tespitler ve karşılanması gereken ihtiyaçlar </a:t>
            </a:r>
            <a:r>
              <a:rPr lang="tr-TR" sz="2000" dirty="0"/>
              <a:t>olarak özetlenir. </a:t>
            </a:r>
          </a:p>
          <a:p>
            <a:r>
              <a:rPr lang="tr-TR" sz="2000" b="1" i="1" dirty="0">
                <a:solidFill>
                  <a:srgbClr val="C00000"/>
                </a:solidFill>
              </a:rPr>
              <a:t>Tespitler, </a:t>
            </a:r>
            <a:r>
              <a:rPr lang="tr-TR" sz="2000" dirty="0"/>
              <a:t>ihtiyaçların gerekçesini oluşturur. </a:t>
            </a:r>
          </a:p>
          <a:p>
            <a:r>
              <a:rPr lang="tr-TR" sz="2000" b="1" i="1" dirty="0">
                <a:solidFill>
                  <a:srgbClr val="C00000"/>
                </a:solidFill>
              </a:rPr>
              <a:t>İhtiyaçlar ise </a:t>
            </a:r>
            <a:r>
              <a:rPr lang="tr-TR" sz="2000" dirty="0"/>
              <a:t>amaç ve hedeflerin dayanak noktasıdır. </a:t>
            </a:r>
          </a:p>
          <a:p>
            <a:r>
              <a:rPr lang="tr-TR" sz="2000" dirty="0"/>
              <a:t>İhtiyaçlar tespitlerle uyumlu bir şekilde hedefleri yönlendirebilecek nitelikte ifade edilir.</a:t>
            </a:r>
          </a:p>
        </p:txBody>
      </p:sp>
      <p:sp>
        <p:nvSpPr>
          <p:cNvPr id="11" name="Metin kutusu 10"/>
          <p:cNvSpPr txBox="1"/>
          <p:nvPr/>
        </p:nvSpPr>
        <p:spPr>
          <a:xfrm>
            <a:off x="490570" y="3429000"/>
            <a:ext cx="7982744"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Tespit ve ihtiyaçların daha doğru bir biçimde belirlenebilmesi için durum analizi kapsamında aşağıda yer alan kıyaslama çalışmaları da dikkate alınır:</a:t>
            </a:r>
          </a:p>
          <a:p>
            <a:r>
              <a:rPr lang="tr-TR" dirty="0">
                <a:solidFill>
                  <a:srgbClr val="0070C0"/>
                </a:solidFill>
              </a:rPr>
              <a:t> </a:t>
            </a:r>
            <a:r>
              <a:rPr lang="tr-TR" b="1" dirty="0">
                <a:solidFill>
                  <a:srgbClr val="0070C0"/>
                </a:solidFill>
              </a:rPr>
              <a:t>Geçmiş performans ile kıyaslama: </a:t>
            </a:r>
            <a:r>
              <a:rPr lang="tr-TR" dirty="0"/>
              <a:t>Üniversitenin geçmiş performansı ve tecrübeleri dikkate</a:t>
            </a:r>
            <a:r>
              <a:rPr lang="tr-TR" b="1" dirty="0"/>
              <a:t> </a:t>
            </a:r>
            <a:r>
              <a:rPr lang="tr-TR" dirty="0"/>
              <a:t>alınarak yürütülen durum analizi çalışmaları üniversiteye anlamlı bir değerlendirme çerçevesi sunar. Bu kıyaslama çalışması sonucunda zayıflayan güçlü yönler ile iyileştirilemeyen zayıf yönler net bir biçimde tespit edilerek zamanında önlem alınması sağlanır.</a:t>
            </a:r>
          </a:p>
          <a:p>
            <a:r>
              <a:rPr lang="tr-TR" dirty="0"/>
              <a:t> </a:t>
            </a:r>
            <a:r>
              <a:rPr lang="tr-TR" b="1" dirty="0">
                <a:solidFill>
                  <a:srgbClr val="0070C0"/>
                </a:solidFill>
              </a:rPr>
              <a:t>Rakiplerle kıyaslama: </a:t>
            </a:r>
            <a:r>
              <a:rPr lang="tr-TR" dirty="0"/>
              <a:t>Bir üniversitenin rekabet gücünü yükseltmek için yapması gereken;</a:t>
            </a:r>
            <a:r>
              <a:rPr lang="tr-TR" b="1" dirty="0"/>
              <a:t> </a:t>
            </a:r>
            <a:r>
              <a:rPr lang="tr-TR" dirty="0"/>
              <a:t>başarılı performansa sahip başka üniversitelerin iş yapma yöntem ve tekniklerini incelemesi, kendi yöntem ve teknikleri ile kıyaslaması ve bu kıyaslamadan elde ettiği bilgileri kendi üniversitesinde uygulamasıdır.</a:t>
            </a:r>
            <a:endParaRPr lang="tr-TR" b="1" dirty="0">
              <a:solidFill>
                <a:prstClr val="black"/>
              </a:solidFill>
            </a:endParaRPr>
          </a:p>
        </p:txBody>
      </p:sp>
    </p:spTree>
    <p:extLst>
      <p:ext uri="{BB962C8B-B14F-4D97-AF65-F5344CB8AC3E}">
        <p14:creationId xmlns:p14="http://schemas.microsoft.com/office/powerpoint/2010/main" val="14206863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TESPİT VE İHTİYAÇLARIN BELİRLENMESİ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416374437"/>
              </p:ext>
            </p:extLst>
          </p:nvPr>
        </p:nvGraphicFramePr>
        <p:xfrm>
          <a:off x="155575" y="1326081"/>
          <a:ext cx="8741133" cy="5453479"/>
        </p:xfrm>
        <a:graphic>
          <a:graphicData uri="http://schemas.openxmlformats.org/drawingml/2006/table">
            <a:tbl>
              <a:tblPr firstRow="1" bandRow="1">
                <a:tableStyleId>{5C22544A-7EE6-4342-B048-85BDC9FD1C3A}</a:tableStyleId>
              </a:tblPr>
              <a:tblGrid>
                <a:gridCol w="2913711">
                  <a:extLst>
                    <a:ext uri="{9D8B030D-6E8A-4147-A177-3AD203B41FA5}">
                      <a16:colId xmlns="" xmlns:a16="http://schemas.microsoft.com/office/drawing/2014/main" val="20000"/>
                    </a:ext>
                  </a:extLst>
                </a:gridCol>
                <a:gridCol w="2913711">
                  <a:extLst>
                    <a:ext uri="{9D8B030D-6E8A-4147-A177-3AD203B41FA5}">
                      <a16:colId xmlns="" xmlns:a16="http://schemas.microsoft.com/office/drawing/2014/main" val="20001"/>
                    </a:ext>
                  </a:extLst>
                </a:gridCol>
                <a:gridCol w="2913711">
                  <a:extLst>
                    <a:ext uri="{9D8B030D-6E8A-4147-A177-3AD203B41FA5}">
                      <a16:colId xmlns="" xmlns:a16="http://schemas.microsoft.com/office/drawing/2014/main" val="20002"/>
                    </a:ext>
                  </a:extLst>
                </a:gridCol>
              </a:tblGrid>
              <a:tr h="690916">
                <a:tc>
                  <a:txBody>
                    <a:bodyPr/>
                    <a:lstStyle/>
                    <a:p>
                      <a:pPr algn="ctr"/>
                      <a:r>
                        <a:rPr lang="tr-TR" sz="1600" dirty="0"/>
                        <a:t>DURUM ANALİZİ</a:t>
                      </a:r>
                    </a:p>
                  </a:txBody>
                  <a:tcPr/>
                </a:tc>
                <a:tc>
                  <a:txBody>
                    <a:bodyPr/>
                    <a:lstStyle/>
                    <a:p>
                      <a:pPr algn="ctr"/>
                      <a:r>
                        <a:rPr lang="tr-TR" sz="1600" dirty="0"/>
                        <a:t>TESBİTLER / SORUN ALANLARI</a:t>
                      </a:r>
                    </a:p>
                  </a:txBody>
                  <a:tcPr/>
                </a:tc>
                <a:tc>
                  <a:txBody>
                    <a:bodyPr/>
                    <a:lstStyle/>
                    <a:p>
                      <a:pPr algn="ctr"/>
                      <a:r>
                        <a:rPr lang="tr-TR" sz="1600" dirty="0"/>
                        <a:t>İHTİYAÇLAR / GELİŞİM ALANLARI</a:t>
                      </a:r>
                    </a:p>
                  </a:txBody>
                  <a:tcPr/>
                </a:tc>
                <a:extLst>
                  <a:ext uri="{0D108BD9-81ED-4DB2-BD59-A6C34878D82A}">
                    <a16:rowId xmlns="" xmlns:a16="http://schemas.microsoft.com/office/drawing/2014/main" val="10000"/>
                  </a:ext>
                </a:extLst>
              </a:tr>
              <a:tr h="591797">
                <a:tc>
                  <a:txBody>
                    <a:bodyPr/>
                    <a:lstStyle/>
                    <a:p>
                      <a:pPr algn="ctr"/>
                      <a:r>
                        <a:rPr lang="tr-TR" sz="1600" b="1" i="1" dirty="0"/>
                        <a:t>Uygulanmakta Olan Stratejik Planın Değerlendirilmesi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 xmlns:a16="http://schemas.microsoft.com/office/drawing/2014/main" val="10001"/>
                  </a:ext>
                </a:extLst>
              </a:tr>
              <a:tr h="310837">
                <a:tc>
                  <a:txBody>
                    <a:bodyPr/>
                    <a:lstStyle/>
                    <a:p>
                      <a:pPr algn="ctr"/>
                      <a:r>
                        <a:rPr lang="tr-TR" sz="1600" b="1" i="1" dirty="0"/>
                        <a:t>Mevzuat Analizi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 xmlns:a16="http://schemas.microsoft.com/office/drawing/2014/main" val="10002"/>
                  </a:ext>
                </a:extLst>
              </a:tr>
              <a:tr h="419253">
                <a:tc>
                  <a:txBody>
                    <a:bodyPr/>
                    <a:lstStyle/>
                    <a:p>
                      <a:pPr algn="ctr"/>
                      <a:r>
                        <a:rPr lang="tr-TR" sz="1600" b="1" i="1" dirty="0"/>
                        <a:t>Üst Politika Belgelerinin Analizi</a:t>
                      </a:r>
                    </a:p>
                  </a:txBody>
                  <a:tcPr/>
                </a:tc>
                <a:tc>
                  <a:txBody>
                    <a:bodyPr/>
                    <a:lstStyle/>
                    <a:p>
                      <a:pPr algn="ctr"/>
                      <a:endParaRPr lang="tr-TR" sz="1600" dirty="0"/>
                    </a:p>
                  </a:txBody>
                  <a:tcPr/>
                </a:tc>
                <a:tc>
                  <a:txBody>
                    <a:bodyPr/>
                    <a:lstStyle/>
                    <a:p>
                      <a:pPr algn="ctr"/>
                      <a:endParaRPr lang="tr-TR" sz="1600"/>
                    </a:p>
                  </a:txBody>
                  <a:tcPr/>
                </a:tc>
                <a:extLst>
                  <a:ext uri="{0D108BD9-81ED-4DB2-BD59-A6C34878D82A}">
                    <a16:rowId xmlns="" xmlns:a16="http://schemas.microsoft.com/office/drawing/2014/main" val="10003"/>
                  </a:ext>
                </a:extLst>
              </a:tr>
              <a:tr h="310837">
                <a:tc>
                  <a:txBody>
                    <a:bodyPr/>
                    <a:lstStyle/>
                    <a:p>
                      <a:pPr algn="ctr"/>
                      <a:r>
                        <a:rPr lang="tr-TR" sz="1600" b="1" i="1" dirty="0"/>
                        <a:t>Paydaş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4"/>
                  </a:ext>
                </a:extLst>
              </a:tr>
              <a:tr h="536901">
                <a:tc>
                  <a:txBody>
                    <a:bodyPr/>
                    <a:lstStyle/>
                    <a:p>
                      <a:pPr algn="ctr"/>
                      <a:r>
                        <a:rPr lang="tr-TR" sz="1600" b="1" i="1" dirty="0"/>
                        <a:t>İnsan Kaynakları Yetkinlik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5"/>
                  </a:ext>
                </a:extLst>
              </a:tr>
              <a:tr h="416450">
                <a:tc>
                  <a:txBody>
                    <a:bodyPr/>
                    <a:lstStyle/>
                    <a:p>
                      <a:pPr algn="ctr"/>
                      <a:r>
                        <a:rPr lang="tr-TR" sz="1600" b="1" i="1" dirty="0"/>
                        <a:t>Kurum Kültürü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6"/>
                  </a:ext>
                </a:extLst>
              </a:tr>
              <a:tr h="310837">
                <a:tc>
                  <a:txBody>
                    <a:bodyPr/>
                    <a:lstStyle/>
                    <a:p>
                      <a:pPr algn="ctr"/>
                      <a:r>
                        <a:rPr lang="tr-TR" sz="1600" b="1" i="1" dirty="0"/>
                        <a:t>Fiziki Kaynak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7"/>
                  </a:ext>
                </a:extLst>
              </a:tr>
              <a:tr h="536901">
                <a:tc>
                  <a:txBody>
                    <a:bodyPr/>
                    <a:lstStyle/>
                    <a:p>
                      <a:pPr algn="ctr"/>
                      <a:r>
                        <a:rPr lang="tr-TR" sz="1600" b="1" i="1" dirty="0"/>
                        <a:t>Teknoloji ve</a:t>
                      </a:r>
                      <a:r>
                        <a:rPr lang="tr-TR" sz="1600" b="1" i="1" baseline="0" dirty="0"/>
                        <a:t> Bilişim Altyapısı Analizi</a:t>
                      </a:r>
                      <a:endParaRPr lang="tr-TR" sz="1600" b="1" i="1" dirty="0"/>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8"/>
                  </a:ext>
                </a:extLst>
              </a:tr>
              <a:tr h="310837">
                <a:tc>
                  <a:txBody>
                    <a:bodyPr/>
                    <a:lstStyle/>
                    <a:p>
                      <a:pPr algn="ctr"/>
                      <a:r>
                        <a:rPr lang="tr-TR" sz="1600" b="1" i="1" dirty="0"/>
                        <a:t>Mali Kaynak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09"/>
                  </a:ext>
                </a:extLst>
              </a:tr>
              <a:tr h="416450">
                <a:tc>
                  <a:txBody>
                    <a:bodyPr/>
                    <a:lstStyle/>
                    <a:p>
                      <a:pPr algn="ctr"/>
                      <a:r>
                        <a:rPr lang="tr-TR" sz="1600" b="1" i="1" dirty="0"/>
                        <a:t>Akademik Faaliyetler Analizi</a:t>
                      </a:r>
                    </a:p>
                  </a:txBody>
                  <a:tcPr/>
                </a:tc>
                <a:tc>
                  <a:txBody>
                    <a:bodyPr/>
                    <a:lstStyle/>
                    <a:p>
                      <a:pPr algn="ctr"/>
                      <a:endParaRPr lang="tr-TR" sz="1600"/>
                    </a:p>
                  </a:txBody>
                  <a:tcPr/>
                </a:tc>
                <a:tc>
                  <a:txBody>
                    <a:bodyPr/>
                    <a:lstStyle/>
                    <a:p>
                      <a:pPr algn="ctr"/>
                      <a:endParaRPr lang="tr-TR" sz="1600"/>
                    </a:p>
                  </a:txBody>
                  <a:tcPr/>
                </a:tc>
                <a:extLst>
                  <a:ext uri="{0D108BD9-81ED-4DB2-BD59-A6C34878D82A}">
                    <a16:rowId xmlns="" xmlns:a16="http://schemas.microsoft.com/office/drawing/2014/main" val="10010"/>
                  </a:ext>
                </a:extLst>
              </a:tr>
              <a:tr h="419253">
                <a:tc>
                  <a:txBody>
                    <a:bodyPr/>
                    <a:lstStyle/>
                    <a:p>
                      <a:pPr algn="ctr"/>
                      <a:r>
                        <a:rPr lang="tr-TR" sz="1600" b="1" i="1" dirty="0"/>
                        <a:t>Yükseköğretim Sektörü Analizi</a:t>
                      </a:r>
                    </a:p>
                  </a:txBody>
                  <a:tcPr/>
                </a:tc>
                <a:tc>
                  <a:txBody>
                    <a:bodyPr/>
                    <a:lstStyle/>
                    <a:p>
                      <a:pPr algn="ctr"/>
                      <a:endParaRPr lang="tr-TR" sz="1600"/>
                    </a:p>
                  </a:txBody>
                  <a:tcPr/>
                </a:tc>
                <a:tc>
                  <a:txBody>
                    <a:bodyPr/>
                    <a:lstStyle/>
                    <a:p>
                      <a:pPr algn="ctr"/>
                      <a:endParaRPr lang="tr-TR" sz="1600" dirty="0"/>
                    </a:p>
                  </a:txBody>
                  <a:tcPr/>
                </a:tc>
                <a:extLst>
                  <a:ext uri="{0D108BD9-81ED-4DB2-BD59-A6C34878D82A}">
                    <a16:rowId xmlns="" xmlns:a16="http://schemas.microsoft.com/office/drawing/2014/main" val="10011"/>
                  </a:ext>
                </a:extLst>
              </a:tr>
            </a:tbl>
          </a:graphicData>
        </a:graphic>
      </p:graphicFrame>
      <p:sp>
        <p:nvSpPr>
          <p:cNvPr id="9" name="Metin kutusu 8"/>
          <p:cNvSpPr txBox="1"/>
          <p:nvPr/>
        </p:nvSpPr>
        <p:spPr>
          <a:xfrm>
            <a:off x="2726853" y="926803"/>
            <a:ext cx="3240360" cy="369332"/>
          </a:xfrm>
          <a:prstGeom prst="rect">
            <a:avLst/>
          </a:prstGeom>
          <a:noFill/>
        </p:spPr>
        <p:txBody>
          <a:bodyPr wrap="square" rtlCol="0">
            <a:spAutoFit/>
          </a:bodyPr>
          <a:lstStyle/>
          <a:p>
            <a:pPr algn="ctr"/>
            <a:r>
              <a:rPr lang="tr-TR" b="1" dirty="0" err="1"/>
              <a:t>Tesbit</a:t>
            </a:r>
            <a:r>
              <a:rPr lang="tr-TR" b="1" dirty="0"/>
              <a:t> ve İhtiyaçlar Tablosu</a:t>
            </a:r>
          </a:p>
        </p:txBody>
      </p:sp>
    </p:spTree>
    <p:extLst>
      <p:ext uri="{BB962C8B-B14F-4D97-AF65-F5344CB8AC3E}">
        <p14:creationId xmlns:p14="http://schemas.microsoft.com/office/powerpoint/2010/main" val="5933674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pic>
        <p:nvPicPr>
          <p:cNvPr id="10244" name="Picture 4" descr="gö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33792"/>
            <a:ext cx="7488832" cy="4875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56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2" name="Metin kutusu 1"/>
          <p:cNvSpPr txBox="1"/>
          <p:nvPr/>
        </p:nvSpPr>
        <p:spPr>
          <a:xfrm>
            <a:off x="899592" y="1484784"/>
            <a:ext cx="7175152" cy="1200329"/>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sürecine Üniversitenin </a:t>
            </a:r>
            <a:r>
              <a:rPr lang="tr-TR" b="1" i="1" dirty="0">
                <a:solidFill>
                  <a:srgbClr val="0070C0"/>
                </a:solidFill>
              </a:rPr>
              <a:t>misyon, vizyon ve temel değerler </a:t>
            </a:r>
            <a:r>
              <a:rPr lang="tr-TR" dirty="0"/>
              <a:t>bildirimini ifade etmekle başlanır. Misyon, vizyon ve temel değerler, bir üniversitenin uzun vadede idealleri doğrultusunda ilerleyebilmesi için yönlendiricilik işlevi görür.</a:t>
            </a:r>
          </a:p>
        </p:txBody>
      </p:sp>
      <p:sp>
        <p:nvSpPr>
          <p:cNvPr id="8" name="Dolu Çerçeve 7"/>
          <p:cNvSpPr/>
          <p:nvPr/>
        </p:nvSpPr>
        <p:spPr>
          <a:xfrm>
            <a:off x="899592" y="3076723"/>
            <a:ext cx="7175152" cy="2592288"/>
          </a:xfrm>
          <a:prstGeom prst="beve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tr-TR" b="1" i="1" dirty="0">
                <a:solidFill>
                  <a:srgbClr val="0070C0"/>
                </a:solidFill>
              </a:rPr>
              <a:t>Planlar arasında devamlılığı sağlaması</a:t>
            </a:r>
          </a:p>
          <a:p>
            <a:pPr marL="285750" indent="-285750">
              <a:buFont typeface="Arial" pitchFamily="34" charset="0"/>
              <a:buChar char="•"/>
            </a:pPr>
            <a:r>
              <a:rPr lang="tr-TR" b="1" i="1" dirty="0">
                <a:solidFill>
                  <a:srgbClr val="0070C0"/>
                </a:solidFill>
              </a:rPr>
              <a:t>Tutarsızlıkları önlemesi</a:t>
            </a:r>
          </a:p>
          <a:p>
            <a:pPr marL="285750" indent="-285750">
              <a:buFont typeface="Arial" pitchFamily="34" charset="0"/>
              <a:buChar char="•"/>
            </a:pPr>
            <a:r>
              <a:rPr lang="tr-TR" b="1" i="1" dirty="0">
                <a:solidFill>
                  <a:srgbClr val="0070C0"/>
                </a:solidFill>
              </a:rPr>
              <a:t>Günü kurtarma yerine uzun vadeli perspektif sağlaması</a:t>
            </a:r>
          </a:p>
          <a:p>
            <a:pPr marL="285750" indent="-285750">
              <a:buFont typeface="Arial" pitchFamily="34" charset="0"/>
              <a:buChar char="•"/>
            </a:pPr>
            <a:r>
              <a:rPr lang="tr-TR" b="1" i="1" dirty="0">
                <a:solidFill>
                  <a:srgbClr val="0070C0"/>
                </a:solidFill>
              </a:rPr>
              <a:t>İyileştirmenin yanı sıra ilerlemeye yönlendirmesi</a:t>
            </a:r>
          </a:p>
        </p:txBody>
      </p:sp>
    </p:spTree>
    <p:extLst>
      <p:ext uri="{BB962C8B-B14F-4D97-AF65-F5344CB8AC3E}">
        <p14:creationId xmlns:p14="http://schemas.microsoft.com/office/powerpoint/2010/main" val="338006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075240" cy="5112568"/>
          </a:xfrm>
        </p:spPr>
        <p:txBody>
          <a:bodyPr>
            <a:normAutofit/>
          </a:bodyPr>
          <a:lstStyle/>
          <a:p>
            <a:pPr algn="just"/>
            <a:r>
              <a:rPr lang="tr-TR" dirty="0"/>
              <a:t>Kalkınma Bakanlığı (mülga) tarafından  Üniversiteler İçin Stratejik Planlama Rehberi </a:t>
            </a:r>
            <a:r>
              <a:rPr lang="tr-TR" dirty="0" smtClean="0"/>
              <a:t>2018 de yayımlanmıştır</a:t>
            </a:r>
            <a:r>
              <a:rPr lang="tr-TR" dirty="0"/>
              <a:t>.</a:t>
            </a:r>
          </a:p>
          <a:p>
            <a:pPr algn="just"/>
            <a:r>
              <a:rPr lang="tr-TR" dirty="0"/>
              <a:t>Kalkınma Bakanlığı (mülga) tarafından yürütülen iş ve işlemler bundan sonra </a:t>
            </a:r>
            <a:r>
              <a:rPr lang="tr-TR" dirty="0">
                <a:solidFill>
                  <a:srgbClr val="FF0000"/>
                </a:solidFill>
              </a:rPr>
              <a:t>Cumhurbaşkanlığı Strateji ve Bütçe Başkanlığı </a:t>
            </a:r>
            <a:r>
              <a:rPr lang="tr-TR" dirty="0"/>
              <a:t>tarafından yürütülecektir.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52E40-2D76-486E-B1AA-2AA0780E6D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3847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548680"/>
            <a:ext cx="6408712" cy="646331"/>
          </a:xfrm>
          <a:prstGeom prst="rect">
            <a:avLst/>
          </a:prstGeom>
          <a:noFill/>
        </p:spPr>
        <p:txBody>
          <a:bodyPr wrap="square" rtlCol="0">
            <a:spAutoFit/>
          </a:bodyPr>
          <a:lstStyle/>
          <a:p>
            <a:pPr algn="ctr"/>
            <a:r>
              <a:rPr lang="tr-TR" sz="3600" b="1" dirty="0">
                <a:solidFill>
                  <a:prstClr val="black"/>
                </a:solidFill>
              </a:rPr>
              <a:t>III. GELECEĞE BAKIŞ</a:t>
            </a:r>
          </a:p>
        </p:txBody>
      </p:sp>
      <p:sp>
        <p:nvSpPr>
          <p:cNvPr id="4" name="Metin kutusu 3"/>
          <p:cNvSpPr txBox="1"/>
          <p:nvPr/>
        </p:nvSpPr>
        <p:spPr>
          <a:xfrm>
            <a:off x="624902" y="1221749"/>
            <a:ext cx="7344816" cy="2585323"/>
          </a:xfrm>
          <a:prstGeom prst="rect">
            <a:avLst/>
          </a:prstGeom>
          <a:noFill/>
        </p:spPr>
        <p:txBody>
          <a:bodyPr wrap="square" rtlCol="0">
            <a:spAutoFit/>
          </a:bodyPr>
          <a:lstStyle/>
          <a:p>
            <a:r>
              <a:rPr lang="tr-TR" dirty="0"/>
              <a:t>Üniversitelerin geleceğe bakışını belirlemede birinci derecede sorumlu kişiler </a:t>
            </a:r>
            <a:r>
              <a:rPr lang="tr-TR" b="1" i="1" dirty="0">
                <a:solidFill>
                  <a:srgbClr val="C00000"/>
                </a:solidFill>
              </a:rPr>
              <a:t>Rektör ve Rektör Yardımcılarıdır</a:t>
            </a:r>
            <a:r>
              <a:rPr lang="tr-TR" dirty="0"/>
              <a:t>. Stratejik plan döneminin ötesine geçen geleceğe bakışın geliştirilmesinde </a:t>
            </a:r>
            <a:r>
              <a:rPr lang="tr-TR" b="1" i="1" dirty="0">
                <a:solidFill>
                  <a:srgbClr val="0070C0"/>
                </a:solidFill>
              </a:rPr>
              <a:t>Rektör, harcama yetkililerinin görüşünü almalıdır.</a:t>
            </a:r>
          </a:p>
          <a:p>
            <a:r>
              <a:rPr lang="tr-TR" dirty="0"/>
              <a:t>Rektör tarafından Yönlendirme Kurulu ve Stratejik Planlama Ekibine, </a:t>
            </a:r>
            <a:r>
              <a:rPr lang="tr-TR" b="1" i="1" dirty="0">
                <a:solidFill>
                  <a:srgbClr val="00B050"/>
                </a:solidFill>
              </a:rPr>
              <a:t>geleceğe bakışın detaylarının belirlenmesi için bir perspektif verilir. </a:t>
            </a:r>
          </a:p>
          <a:p>
            <a:r>
              <a:rPr lang="tr-TR" dirty="0"/>
              <a:t>Geleceğe bakış ile stratejik planın sonraki çalışmalarının bu perspektif temelinde yürütülmesi gerekir.</a:t>
            </a:r>
          </a:p>
          <a:p>
            <a:endParaRPr lang="tr-TR" b="1" i="1" dirty="0">
              <a:solidFill>
                <a:srgbClr val="0070C0"/>
              </a:solidFill>
            </a:endParaRPr>
          </a:p>
        </p:txBody>
      </p:sp>
      <p:sp>
        <p:nvSpPr>
          <p:cNvPr id="5" name="Metin kutusu 4"/>
          <p:cNvSpPr txBox="1"/>
          <p:nvPr/>
        </p:nvSpPr>
        <p:spPr>
          <a:xfrm>
            <a:off x="757715" y="3680211"/>
            <a:ext cx="731702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Geleceğe bakış, Üniversitenin uzun vadede neyi, hangi temel değerler çerçevesinde başarmak istediğini ifade etmekte olup </a:t>
            </a:r>
            <a:r>
              <a:rPr lang="tr-TR" b="1" dirty="0"/>
              <a:t>şu sorulara cevap verir:</a:t>
            </a:r>
          </a:p>
          <a:p>
            <a:pPr marL="342900" lvl="0" indent="-342900">
              <a:buFont typeface="+mj-lt"/>
              <a:buAutoNum type="arabicPeriod"/>
            </a:pPr>
            <a:r>
              <a:rPr lang="tr-TR" b="1" i="1" dirty="0"/>
              <a:t>Hangi misyonu (ana görev ve sorumlulukları) yerine getirmek için varız?</a:t>
            </a:r>
          </a:p>
          <a:p>
            <a:pPr marL="342900" lvl="0" indent="-342900">
              <a:buFont typeface="+mj-lt"/>
              <a:buAutoNum type="arabicPeriod"/>
            </a:pPr>
            <a:r>
              <a:rPr lang="tr-TR" b="1" i="1" dirty="0"/>
              <a:t>Uzun vadede başarmak istediğimiz vizyonumuz (idealimiz) nedir?</a:t>
            </a:r>
            <a:r>
              <a:rPr lang="tr-TR" b="1" i="1" baseline="30000" dirty="0"/>
              <a:t> </a:t>
            </a:r>
            <a:endParaRPr lang="tr-TR" b="1" i="1" dirty="0"/>
          </a:p>
          <a:p>
            <a:pPr marL="342900" lvl="0" indent="-342900">
              <a:buFont typeface="+mj-lt"/>
              <a:buAutoNum type="arabicPeriod"/>
            </a:pPr>
            <a:r>
              <a:rPr lang="tr-TR" b="1" i="1" dirty="0"/>
              <a:t>Misyonumuzu yerine getirip vizyonumuza ulaşmaya çalışırken ne tür bir çalışma felsefesi ve değerlerini esas almalıyız?</a:t>
            </a:r>
          </a:p>
        </p:txBody>
      </p:sp>
    </p:spTree>
    <p:extLst>
      <p:ext uri="{BB962C8B-B14F-4D97-AF65-F5344CB8AC3E}">
        <p14:creationId xmlns:p14="http://schemas.microsoft.com/office/powerpoint/2010/main" val="3848491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65138"/>
            <a:ext cx="7344816" cy="461665"/>
          </a:xfrm>
          <a:prstGeom prst="rect">
            <a:avLst/>
          </a:prstGeom>
          <a:noFill/>
        </p:spPr>
        <p:txBody>
          <a:bodyPr wrap="square" rtlCol="0">
            <a:spAutoFit/>
          </a:bodyPr>
          <a:lstStyle/>
          <a:p>
            <a:pPr algn="ctr"/>
            <a:r>
              <a:rPr lang="tr-TR" sz="2400" b="1" dirty="0">
                <a:solidFill>
                  <a:prstClr val="black"/>
                </a:solidFill>
              </a:rPr>
              <a:t>GELECEĞE BAKIŞIN BELİRLENMESİ SÜRECİ</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59" y="1340768"/>
            <a:ext cx="8297348" cy="475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1979712" y="1268760"/>
            <a:ext cx="360040" cy="369332"/>
          </a:xfrm>
          <a:prstGeom prst="rect">
            <a:avLst/>
          </a:prstGeom>
          <a:noFill/>
        </p:spPr>
        <p:txBody>
          <a:bodyPr wrap="square" rtlCol="0">
            <a:spAutoFit/>
          </a:bodyPr>
          <a:lstStyle/>
          <a:p>
            <a:pPr algn="ctr"/>
            <a:r>
              <a:rPr lang="tr-TR" b="1" dirty="0">
                <a:solidFill>
                  <a:srgbClr val="C00000"/>
                </a:solidFill>
              </a:rPr>
              <a:t>1</a:t>
            </a:r>
          </a:p>
        </p:txBody>
      </p:sp>
      <p:sp>
        <p:nvSpPr>
          <p:cNvPr id="11" name="Metin kutusu 10"/>
          <p:cNvSpPr txBox="1"/>
          <p:nvPr/>
        </p:nvSpPr>
        <p:spPr>
          <a:xfrm>
            <a:off x="1989424" y="502246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2" name="Metin kutusu 11"/>
          <p:cNvSpPr txBox="1"/>
          <p:nvPr/>
        </p:nvSpPr>
        <p:spPr>
          <a:xfrm>
            <a:off x="5904148" y="4845701"/>
            <a:ext cx="360040" cy="369332"/>
          </a:xfrm>
          <a:prstGeom prst="rect">
            <a:avLst/>
          </a:prstGeom>
          <a:noFill/>
        </p:spPr>
        <p:txBody>
          <a:bodyPr wrap="square" rtlCol="0">
            <a:spAutoFit/>
          </a:bodyPr>
          <a:lstStyle/>
          <a:p>
            <a:pPr algn="ctr"/>
            <a:r>
              <a:rPr lang="tr-TR" b="1" dirty="0">
                <a:solidFill>
                  <a:srgbClr val="C00000"/>
                </a:solidFill>
              </a:rPr>
              <a:t>3</a:t>
            </a:r>
          </a:p>
        </p:txBody>
      </p:sp>
      <p:sp>
        <p:nvSpPr>
          <p:cNvPr id="13" name="Metin kutusu 12"/>
          <p:cNvSpPr txBox="1"/>
          <p:nvPr/>
        </p:nvSpPr>
        <p:spPr>
          <a:xfrm>
            <a:off x="5970464" y="4365104"/>
            <a:ext cx="360040" cy="369332"/>
          </a:xfrm>
          <a:prstGeom prst="rect">
            <a:avLst/>
          </a:prstGeom>
          <a:noFill/>
        </p:spPr>
        <p:txBody>
          <a:bodyPr wrap="square" rtlCol="0">
            <a:spAutoFit/>
          </a:bodyPr>
          <a:lstStyle/>
          <a:p>
            <a:pPr algn="ctr"/>
            <a:r>
              <a:rPr lang="tr-TR" b="1" dirty="0">
                <a:solidFill>
                  <a:srgbClr val="C00000"/>
                </a:solidFill>
              </a:rPr>
              <a:t>4</a:t>
            </a:r>
          </a:p>
        </p:txBody>
      </p:sp>
      <p:sp>
        <p:nvSpPr>
          <p:cNvPr id="14" name="Metin kutusu 13"/>
          <p:cNvSpPr txBox="1"/>
          <p:nvPr/>
        </p:nvSpPr>
        <p:spPr>
          <a:xfrm>
            <a:off x="5970464" y="3140968"/>
            <a:ext cx="360040" cy="369332"/>
          </a:xfrm>
          <a:prstGeom prst="rect">
            <a:avLst/>
          </a:prstGeom>
          <a:noFill/>
        </p:spPr>
        <p:txBody>
          <a:bodyPr wrap="square" rtlCol="0">
            <a:spAutoFit/>
          </a:bodyPr>
          <a:lstStyle/>
          <a:p>
            <a:pPr algn="ctr"/>
            <a:r>
              <a:rPr lang="tr-TR" b="1" dirty="0">
                <a:solidFill>
                  <a:srgbClr val="C00000"/>
                </a:solidFill>
              </a:rPr>
              <a:t>5</a:t>
            </a:r>
          </a:p>
        </p:txBody>
      </p:sp>
      <p:sp>
        <p:nvSpPr>
          <p:cNvPr id="15" name="Metin kutusu 14"/>
          <p:cNvSpPr txBox="1"/>
          <p:nvPr/>
        </p:nvSpPr>
        <p:spPr>
          <a:xfrm>
            <a:off x="5970464" y="1988840"/>
            <a:ext cx="360040" cy="369332"/>
          </a:xfrm>
          <a:prstGeom prst="rect">
            <a:avLst/>
          </a:prstGeom>
          <a:noFill/>
        </p:spPr>
        <p:txBody>
          <a:bodyPr wrap="square" rtlCol="0">
            <a:spAutoFit/>
          </a:bodyPr>
          <a:lstStyle/>
          <a:p>
            <a:pPr algn="ctr"/>
            <a:r>
              <a:rPr lang="tr-TR" b="1" dirty="0">
                <a:solidFill>
                  <a:srgbClr val="C00000"/>
                </a:solidFill>
              </a:rPr>
              <a:t>6</a:t>
            </a:r>
          </a:p>
        </p:txBody>
      </p:sp>
    </p:spTree>
    <p:extLst>
      <p:ext uri="{BB962C8B-B14F-4D97-AF65-F5344CB8AC3E}">
        <p14:creationId xmlns:p14="http://schemas.microsoft.com/office/powerpoint/2010/main" val="2524010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yon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696" y="780191"/>
            <a:ext cx="1908779" cy="3248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MİSYON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537007" y="1032451"/>
            <a:ext cx="7683486" cy="2585323"/>
          </a:xfrm>
          <a:prstGeom prst="rect">
            <a:avLst/>
          </a:prstGeom>
          <a:noFill/>
        </p:spPr>
        <p:txBody>
          <a:bodyPr wrap="square" rtlCol="0">
            <a:spAutoFit/>
          </a:bodyPr>
          <a:lstStyle/>
          <a:p>
            <a:pPr marL="285750" indent="-285750">
              <a:buFont typeface="Arial" pitchFamily="34" charset="0"/>
              <a:buChar char="•"/>
            </a:pPr>
            <a:r>
              <a:rPr lang="tr-TR" dirty="0"/>
              <a:t>Misyon bir üniversitenin var oluş sebebidir; üniversitenin </a:t>
            </a:r>
            <a:r>
              <a:rPr lang="tr-TR" b="1" i="1" dirty="0">
                <a:solidFill>
                  <a:srgbClr val="C00000"/>
                </a:solidFill>
              </a:rPr>
              <a:t>ne yaptığını, </a:t>
            </a:r>
            <a:r>
              <a:rPr lang="tr-TR" b="1" i="1" dirty="0">
                <a:solidFill>
                  <a:srgbClr val="0070C0"/>
                </a:solidFill>
              </a:rPr>
              <a:t>nasıl yaptığını </a:t>
            </a:r>
            <a:r>
              <a:rPr lang="tr-TR" dirty="0"/>
              <a:t>ve </a:t>
            </a:r>
            <a:r>
              <a:rPr lang="tr-TR" b="1" i="1" dirty="0">
                <a:solidFill>
                  <a:srgbClr val="00B050"/>
                </a:solidFill>
              </a:rPr>
              <a:t>kimin için yaptığını </a:t>
            </a:r>
            <a:r>
              <a:rPr lang="tr-TR" dirty="0"/>
              <a:t>açıkça ifade eder. </a:t>
            </a:r>
          </a:p>
          <a:p>
            <a:pPr marL="285750" indent="-285750">
              <a:buFont typeface="Arial" pitchFamily="34" charset="0"/>
              <a:buChar char="•"/>
            </a:pPr>
            <a:r>
              <a:rPr lang="tr-TR" dirty="0"/>
              <a:t>Stratejik plana temel teşkil eden misyon bildirimi, </a:t>
            </a:r>
            <a:r>
              <a:rPr lang="tr-TR" b="1" i="1" dirty="0">
                <a:solidFill>
                  <a:srgbClr val="C00000"/>
                </a:solidFill>
              </a:rPr>
              <a:t>üniversitenin sunduğu tüm hizmetler ve gerçekleştirdiği tüm faaliyetleri kapsayan bir şemsiye kavramdır.</a:t>
            </a:r>
          </a:p>
          <a:p>
            <a:pPr marL="285750" indent="-285750">
              <a:buFont typeface="Arial" pitchFamily="34" charset="0"/>
              <a:buChar char="•"/>
            </a:pPr>
            <a:r>
              <a:rPr lang="tr-TR" dirty="0"/>
              <a:t> Misyon ifadesinin; üniversitenin </a:t>
            </a:r>
          </a:p>
          <a:p>
            <a:pPr marL="285750" indent="-285750">
              <a:buFont typeface="Courier New" pitchFamily="49" charset="0"/>
              <a:buChar char="o"/>
            </a:pPr>
            <a:r>
              <a:rPr lang="tr-TR" b="1" i="1" dirty="0"/>
              <a:t>yasal yetkisini yansıtması, </a:t>
            </a:r>
          </a:p>
          <a:p>
            <a:pPr marL="285750" indent="-285750">
              <a:buFont typeface="Courier New" pitchFamily="49" charset="0"/>
              <a:buChar char="o"/>
            </a:pPr>
            <a:r>
              <a:rPr lang="tr-TR" b="1" i="1" dirty="0"/>
              <a:t>sunmakla yükümlü olduğu hizmetleri belirtmesi </a:t>
            </a:r>
          </a:p>
          <a:p>
            <a:pPr marL="285750" indent="-285750">
              <a:buFont typeface="Courier New" pitchFamily="49" charset="0"/>
              <a:buChar char="o"/>
            </a:pPr>
            <a:r>
              <a:rPr lang="tr-TR" b="1" i="1" dirty="0"/>
              <a:t>ve üniversitenin kaynakları ile tutarlı olması gerekir</a:t>
            </a:r>
            <a:r>
              <a:rPr lang="tr-TR" dirty="0"/>
              <a:t>.</a:t>
            </a:r>
          </a:p>
        </p:txBody>
      </p:sp>
      <p:sp>
        <p:nvSpPr>
          <p:cNvPr id="10" name="Metin kutusu 9"/>
          <p:cNvSpPr txBox="1"/>
          <p:nvPr/>
        </p:nvSpPr>
        <p:spPr>
          <a:xfrm>
            <a:off x="722413" y="3626382"/>
            <a:ext cx="749808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rPr>
              <a:t>Misyon bildiriminin hazırlamasında;</a:t>
            </a:r>
          </a:p>
          <a:p>
            <a:pPr marL="342900" indent="-342900">
              <a:buFont typeface="+mj-lt"/>
              <a:buAutoNum type="arabicPeriod"/>
            </a:pPr>
            <a:r>
              <a:rPr lang="tr-TR" dirty="0"/>
              <a:t> Stratejik Planlama Ekibi, Rektörün misyon bildirimine ilişkin perspektifleri ile Yönlendirme Kurulunun görüşlerini alır. </a:t>
            </a:r>
          </a:p>
          <a:p>
            <a:pPr marL="342900" indent="-342900">
              <a:buFont typeface="+mj-lt"/>
              <a:buAutoNum type="arabicPeriod"/>
            </a:pPr>
            <a:r>
              <a:rPr lang="tr-TR" dirty="0"/>
              <a:t>Stratejik planlama ekibi, bu perspektif ve görüşler çerçevesinde, mevzuatta üniversiteye verilen görevleri dikkate alarak iç paydaşlarla katılımcı bir şekilde alternatif misyon taslaklarını oluşturur. </a:t>
            </a:r>
          </a:p>
          <a:p>
            <a:pPr marL="342900" indent="-342900">
              <a:buFont typeface="+mj-lt"/>
              <a:buAutoNum type="arabicPeriod"/>
            </a:pPr>
            <a:r>
              <a:rPr lang="tr-TR" dirty="0"/>
              <a:t>Oluşturulan taslak misyonlar Yönlendirme Kurulu ve Rektörle görüşülerek nihai hale getirilir.</a:t>
            </a:r>
          </a:p>
        </p:txBody>
      </p:sp>
    </p:spTree>
    <p:extLst>
      <p:ext uri="{BB962C8B-B14F-4D97-AF65-F5344CB8AC3E}">
        <p14:creationId xmlns:p14="http://schemas.microsoft.com/office/powerpoint/2010/main" val="608883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MİSYON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p:nvSpPr>
        <p:spPr>
          <a:xfrm>
            <a:off x="272015" y="1268760"/>
            <a:ext cx="3656908" cy="409342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2000" b="1" i="1" dirty="0">
                <a:solidFill>
                  <a:srgbClr val="C00000"/>
                </a:solidFill>
              </a:rPr>
              <a:t>Stratejik planı olan üniversiteler, </a:t>
            </a:r>
          </a:p>
          <a:p>
            <a:pPr marL="342900" indent="-342900">
              <a:buFont typeface="Wingdings" pitchFamily="2" charset="2"/>
              <a:buChar char="§"/>
            </a:pPr>
            <a:r>
              <a:rPr lang="tr-TR" sz="2000" dirty="0"/>
              <a:t>mevcut misyon bildirimlerini aynen koruyabileceği gibi </a:t>
            </a:r>
          </a:p>
          <a:p>
            <a:pPr marL="342900" indent="-342900">
              <a:buFont typeface="Wingdings" pitchFamily="2" charset="2"/>
              <a:buChar char="§"/>
            </a:pPr>
            <a:r>
              <a:rPr lang="tr-TR" sz="2000" dirty="0"/>
              <a:t>çevrede meydana gelen değişikliklere göre bu bildirimleri genişletme veya daraltma kararı alabilir. </a:t>
            </a:r>
          </a:p>
          <a:p>
            <a:pPr marL="342900" indent="-342900">
              <a:buFont typeface="Wingdings" pitchFamily="2" charset="2"/>
              <a:buChar char="§"/>
            </a:pPr>
            <a:r>
              <a:rPr lang="tr-TR" sz="2000" dirty="0"/>
              <a:t>Mevzuat, üst politika belgeleri ve yükseköğretim politikasında önemli değişikliklerin olması durumunda üniversite misyonunu gözden geçirir.</a:t>
            </a:r>
          </a:p>
        </p:txBody>
      </p:sp>
      <p:sp>
        <p:nvSpPr>
          <p:cNvPr id="8" name="Metin kutusu 7"/>
          <p:cNvSpPr txBox="1"/>
          <p:nvPr/>
        </p:nvSpPr>
        <p:spPr>
          <a:xfrm>
            <a:off x="4283968" y="1251681"/>
            <a:ext cx="4202248" cy="48013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b="1" dirty="0">
                <a:solidFill>
                  <a:srgbClr val="C00000"/>
                </a:solidFill>
              </a:rPr>
              <a:t>Misyon Bildirimi Oluşturulurken Dikkat Edilmesi Gereken Hususlar</a:t>
            </a:r>
            <a:endParaRPr lang="tr-TR" dirty="0">
              <a:solidFill>
                <a:srgbClr val="C00000"/>
              </a:solidFill>
            </a:endParaRPr>
          </a:p>
          <a:p>
            <a:pPr marL="285750" lvl="0" indent="-285750">
              <a:buFont typeface="Arial" pitchFamily="34" charset="0"/>
              <a:buChar char="•"/>
            </a:pPr>
            <a:r>
              <a:rPr lang="tr-TR" dirty="0"/>
              <a:t>Kısa, net ve öz bir biçimde ifade edilir.</a:t>
            </a:r>
          </a:p>
          <a:p>
            <a:pPr marL="285750" lvl="0" indent="-285750">
              <a:buFont typeface="Arial" pitchFamily="34" charset="0"/>
              <a:buChar char="•"/>
            </a:pPr>
            <a:r>
              <a:rPr lang="tr-TR" dirty="0"/>
              <a:t>Üniversitenin yetki ve sorumluluklarıyla tutarlıdır.</a:t>
            </a:r>
          </a:p>
          <a:p>
            <a:pPr marL="285750" indent="-285750">
              <a:buFont typeface="Arial" pitchFamily="34" charset="0"/>
              <a:buChar char="•"/>
            </a:pPr>
            <a:r>
              <a:rPr lang="tr-TR" dirty="0"/>
              <a:t> Mevzuatta ifade edildiği şekliyle tüm görevler ayrıntılı açıklanmaz.</a:t>
            </a:r>
          </a:p>
          <a:p>
            <a:pPr marL="285750" indent="-285750">
              <a:buFont typeface="Arial" pitchFamily="34" charset="0"/>
              <a:buChar char="•"/>
            </a:pPr>
            <a:r>
              <a:rPr lang="tr-TR" dirty="0"/>
              <a:t> Üniversitenin yetkinlikleri ile üniversitedeki süreçlerden ziyade üniversitenin genel işlevleri ve sunacağı hizmetlerin genel eksenini tanımlar.</a:t>
            </a:r>
          </a:p>
          <a:p>
            <a:pPr marL="285750" indent="-285750">
              <a:buFont typeface="Arial" pitchFamily="34" charset="0"/>
              <a:buChar char="•"/>
            </a:pPr>
            <a:r>
              <a:rPr lang="tr-TR" dirty="0"/>
              <a:t> Sonuç odaklıdır, hizmetin yerine getirilme sürecini değil amacını tanımlar.</a:t>
            </a:r>
          </a:p>
          <a:p>
            <a:pPr marL="285750" indent="-285750">
              <a:buFont typeface="Arial" pitchFamily="34" charset="0"/>
              <a:buChar char="•"/>
            </a:pPr>
            <a:r>
              <a:rPr lang="tr-TR" dirty="0"/>
              <a:t> Üniversitenin hizmet sunduğu kesimleri tanımlar.</a:t>
            </a:r>
          </a:p>
          <a:p>
            <a:pPr marL="285750" indent="-285750">
              <a:buFont typeface="Arial" pitchFamily="34" charset="0"/>
              <a:buChar char="•"/>
            </a:pPr>
            <a:r>
              <a:rPr lang="tr-TR" dirty="0"/>
              <a:t> Muğlak veya çatışan unsurları içermez.</a:t>
            </a:r>
          </a:p>
        </p:txBody>
      </p:sp>
    </p:spTree>
    <p:extLst>
      <p:ext uri="{BB962C8B-B14F-4D97-AF65-F5344CB8AC3E}">
        <p14:creationId xmlns:p14="http://schemas.microsoft.com/office/powerpoint/2010/main" val="390522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isyon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30219"/>
            <a:ext cx="2015829" cy="343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VİZYON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07504" y="1547904"/>
            <a:ext cx="6624735" cy="1323439"/>
          </a:xfrm>
          <a:prstGeom prst="rect">
            <a:avLst/>
          </a:prstGeom>
          <a:noFill/>
        </p:spPr>
        <p:txBody>
          <a:bodyPr wrap="square" rtlCol="0">
            <a:spAutoFit/>
          </a:bodyPr>
          <a:lstStyle/>
          <a:p>
            <a:r>
              <a:rPr lang="tr-TR" sz="2000" b="1" i="1" dirty="0">
                <a:solidFill>
                  <a:srgbClr val="C00000"/>
                </a:solidFill>
              </a:rPr>
              <a:t>Vizyon bildirimi, </a:t>
            </a:r>
            <a:r>
              <a:rPr lang="tr-TR" sz="2000" dirty="0"/>
              <a:t>üniversitenin stratejik planının kapsadığı zaman diliminin de ötesinde, uzun vadede üniversitenin gerçekleştirmek istediklerini ve ulaşmak istediği yeri yansıtacak bir şekilde belirlenir.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0" y="3212976"/>
            <a:ext cx="8010147" cy="284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8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445927"/>
            <a:ext cx="7344816" cy="461665"/>
          </a:xfrm>
          <a:prstGeom prst="rect">
            <a:avLst/>
          </a:prstGeom>
          <a:noFill/>
        </p:spPr>
        <p:txBody>
          <a:bodyPr wrap="square" rtlCol="0">
            <a:spAutoFit/>
          </a:bodyPr>
          <a:lstStyle/>
          <a:p>
            <a:pPr algn="ctr"/>
            <a:r>
              <a:rPr lang="tr-TR" sz="2400" b="1" dirty="0">
                <a:solidFill>
                  <a:prstClr val="black"/>
                </a:solidFill>
              </a:rPr>
              <a:t>VİZYON</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0" y="960179"/>
            <a:ext cx="4790148" cy="58728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540" marR="12700" algn="just">
              <a:lnSpc>
                <a:spcPct val="98000"/>
              </a:lnSpc>
              <a:spcAft>
                <a:spcPts val="0"/>
              </a:spcAft>
            </a:pPr>
            <a:r>
              <a:rPr lang="tr-TR" sz="2000" b="1" i="1" dirty="0">
                <a:solidFill>
                  <a:srgbClr val="C00000"/>
                </a:solidFill>
                <a:ea typeface="Times New Roman"/>
                <a:cs typeface="Arial"/>
              </a:rPr>
              <a:t>Vizyon,</a:t>
            </a:r>
            <a:r>
              <a:rPr lang="tr-TR" sz="2000" dirty="0">
                <a:ea typeface="Times New Roman"/>
                <a:cs typeface="Arial"/>
              </a:rPr>
              <a:t> </a:t>
            </a:r>
          </a:p>
          <a:p>
            <a:pPr marL="2540" marR="12700" algn="just">
              <a:lnSpc>
                <a:spcPct val="98000"/>
              </a:lnSpc>
              <a:spcAft>
                <a:spcPts val="0"/>
              </a:spcAft>
            </a:pPr>
            <a:r>
              <a:rPr lang="tr-TR" sz="2000" dirty="0">
                <a:ea typeface="Times New Roman"/>
                <a:cs typeface="Arial"/>
              </a:rPr>
              <a:t>üniversitenin farklı birimleri arasında birleştirici bir unsur teşkil eder. Vizyon bildirimi, çalışanları ve karar alıcıları gerçekleştirilebilir bir ilerleme kaydedilmesi yönünde teşvik eder.</a:t>
            </a:r>
            <a:endParaRPr lang="tr-TR" sz="2000" dirty="0">
              <a:latin typeface="Calibri"/>
              <a:ea typeface="Calibri"/>
              <a:cs typeface="Arial"/>
            </a:endParaRPr>
          </a:p>
          <a:p>
            <a:pPr>
              <a:lnSpc>
                <a:spcPts val="670"/>
              </a:lnSpc>
              <a:spcAft>
                <a:spcPts val="0"/>
              </a:spcAft>
            </a:pPr>
            <a:r>
              <a:rPr lang="tr-TR" sz="2000" dirty="0">
                <a:ea typeface="Times New Roman"/>
                <a:cs typeface="Arial"/>
              </a:rPr>
              <a:t> </a:t>
            </a:r>
            <a:endParaRPr lang="tr-TR" sz="2000" dirty="0">
              <a:latin typeface="Calibri"/>
              <a:ea typeface="Calibri"/>
              <a:cs typeface="Arial"/>
            </a:endParaRPr>
          </a:p>
          <a:p>
            <a:pPr marL="2540" algn="just">
              <a:lnSpc>
                <a:spcPct val="97000"/>
              </a:lnSpc>
            </a:pPr>
            <a:r>
              <a:rPr lang="tr-TR" sz="2000" b="1" i="1" dirty="0">
                <a:solidFill>
                  <a:srgbClr val="C00000"/>
                </a:solidFill>
                <a:ea typeface="Times New Roman"/>
                <a:cs typeface="Arial"/>
              </a:rPr>
              <a:t>Stratejik planlama ekibi, </a:t>
            </a:r>
          </a:p>
          <a:p>
            <a:pPr marL="459740" indent="-457200" algn="just">
              <a:lnSpc>
                <a:spcPct val="97000"/>
              </a:lnSpc>
              <a:buFont typeface="+mj-lt"/>
              <a:buAutoNum type="arabicPeriod"/>
            </a:pPr>
            <a:r>
              <a:rPr lang="tr-TR" sz="2000" dirty="0">
                <a:ea typeface="Times New Roman"/>
                <a:cs typeface="Arial"/>
              </a:rPr>
              <a:t>vizyonun belirlenmesi amacıyla Rektörün vizyon bildirimine ilişkin perspektifini alır. </a:t>
            </a:r>
          </a:p>
          <a:p>
            <a:pPr marL="459740" indent="-457200" algn="just">
              <a:lnSpc>
                <a:spcPct val="97000"/>
              </a:lnSpc>
              <a:buFont typeface="+mj-lt"/>
              <a:buAutoNum type="arabicPeriod"/>
            </a:pPr>
            <a:r>
              <a:rPr lang="tr-TR" sz="2000" dirty="0">
                <a:ea typeface="Times New Roman"/>
                <a:cs typeface="Arial"/>
              </a:rPr>
              <a:t>Stratejik planlama ekibi, bu perspektif çerçevesinde mevzuatta üniversiteye </a:t>
            </a:r>
            <a:r>
              <a:rPr lang="tr-TR" sz="2000" dirty="0"/>
              <a:t>verilen görevleri dikkate alarak paydaşlarla katılımcı bir şekilde alternatif vizyon taslaklarını oluşturur. </a:t>
            </a:r>
          </a:p>
          <a:p>
            <a:pPr marL="459740" indent="-457200" algn="just">
              <a:lnSpc>
                <a:spcPct val="97000"/>
              </a:lnSpc>
              <a:buFont typeface="+mj-lt"/>
              <a:buAutoNum type="arabicPeriod"/>
            </a:pPr>
            <a:r>
              <a:rPr lang="tr-TR" sz="2000" dirty="0"/>
              <a:t>Oluşturulan taslak vizyonlar Yönlendirme Kurulu ve Rektörle görüşülerek nihai hale getirilir.</a:t>
            </a:r>
          </a:p>
          <a:p>
            <a:pPr marL="2540" algn="just">
              <a:lnSpc>
                <a:spcPct val="97000"/>
              </a:lnSpc>
              <a:spcAft>
                <a:spcPts val="0"/>
              </a:spcAft>
            </a:pPr>
            <a:endParaRPr lang="tr-TR" sz="2000" dirty="0">
              <a:effectLst/>
              <a:latin typeface="Calibri"/>
              <a:ea typeface="Calibri"/>
              <a:cs typeface="Arial"/>
            </a:endParaRPr>
          </a:p>
        </p:txBody>
      </p:sp>
      <p:sp>
        <p:nvSpPr>
          <p:cNvPr id="10" name="Metin kutusu 9"/>
          <p:cNvSpPr txBox="1"/>
          <p:nvPr/>
        </p:nvSpPr>
        <p:spPr>
          <a:xfrm>
            <a:off x="4790148" y="1350902"/>
            <a:ext cx="4320480" cy="40841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2000" b="1" dirty="0">
                <a:solidFill>
                  <a:srgbClr val="C00000"/>
                </a:solidFill>
              </a:rPr>
              <a:t>Vizyon Bildirimi Oluşturulurken Dikkat Edilmesi Gereken Hususlar</a:t>
            </a:r>
            <a:endParaRPr lang="tr-TR" sz="2000" dirty="0">
              <a:solidFill>
                <a:srgbClr val="C00000"/>
              </a:solidFill>
            </a:endParaRPr>
          </a:p>
          <a:p>
            <a:pPr marL="342900" lvl="0" indent="-342900">
              <a:buFont typeface="Arial" pitchFamily="34" charset="0"/>
              <a:buChar char="•"/>
            </a:pPr>
            <a:r>
              <a:rPr lang="tr-TR" sz="2000" dirty="0"/>
              <a:t>Kısa, net ve akılda kalıcıdır.</a:t>
            </a:r>
          </a:p>
          <a:p>
            <a:pPr marL="342900" indent="-342900">
              <a:buFont typeface="Arial" pitchFamily="34" charset="0"/>
              <a:buChar char="•"/>
            </a:pPr>
            <a:r>
              <a:rPr lang="tr-TR" sz="2000" dirty="0"/>
              <a:t>İdealist ve özgündür.</a:t>
            </a:r>
          </a:p>
          <a:p>
            <a:pPr marL="342900" indent="-342900">
              <a:buFont typeface="Arial" pitchFamily="34" charset="0"/>
              <a:buChar char="•"/>
            </a:pPr>
            <a:r>
              <a:rPr lang="tr-TR" sz="2000" dirty="0"/>
              <a:t>Değişim için ilham vericidir.</a:t>
            </a:r>
          </a:p>
          <a:p>
            <a:pPr marL="342900" indent="-342900">
              <a:buFont typeface="Arial" pitchFamily="34" charset="0"/>
              <a:buChar char="•"/>
            </a:pPr>
            <a:r>
              <a:rPr lang="tr-TR" sz="2000" dirty="0"/>
              <a:t>İddialılık ile ulaşılabilirlik arasında denge kurar.</a:t>
            </a:r>
          </a:p>
          <a:p>
            <a:pPr marL="342900" indent="-342900">
              <a:buFont typeface="Arial" pitchFamily="34" charset="0"/>
              <a:buChar char="•"/>
            </a:pPr>
            <a:r>
              <a:rPr lang="tr-TR" sz="2000" dirty="0"/>
              <a:t>Paydaşlar tarafından gelecekte algılanmak istediği konumu dikkate alır.</a:t>
            </a:r>
          </a:p>
          <a:p>
            <a:pPr marL="342900" indent="-342900">
              <a:buFont typeface="Arial" pitchFamily="34" charset="0"/>
              <a:buChar char="•"/>
            </a:pPr>
            <a:r>
              <a:rPr lang="tr-TR" sz="2000" dirty="0"/>
              <a:t>Orta ve uzun vadeli amaç, hedef ve projelere yön verir.</a:t>
            </a:r>
          </a:p>
          <a:p>
            <a:pPr marL="2540" algn="just">
              <a:lnSpc>
                <a:spcPct val="97000"/>
              </a:lnSpc>
              <a:spcAft>
                <a:spcPts val="0"/>
              </a:spcAft>
            </a:pPr>
            <a:endParaRPr lang="tr-TR" sz="2000" dirty="0">
              <a:effectLst/>
              <a:latin typeface="Calibri"/>
              <a:ea typeface="Calibri"/>
              <a:cs typeface="Arial"/>
            </a:endParaRPr>
          </a:p>
        </p:txBody>
      </p:sp>
      <p:pic>
        <p:nvPicPr>
          <p:cNvPr id="5122" name="Picture 2" descr="vizyon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350" y="5013176"/>
            <a:ext cx="3431440" cy="19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3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TEMEL DEĞERLER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 y="1196752"/>
            <a:ext cx="6372200" cy="50295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5400" marR="12700" algn="just">
              <a:lnSpc>
                <a:spcPct val="98000"/>
              </a:lnSpc>
              <a:spcAft>
                <a:spcPts val="0"/>
              </a:spcAft>
            </a:pPr>
            <a:r>
              <a:rPr lang="tr-TR" sz="2000" dirty="0">
                <a:ea typeface="Times New Roman"/>
                <a:cs typeface="Arial"/>
              </a:rPr>
              <a:t>Kurumsallaşmayı sağlayarak uzun vadede başarıya ulaşmanın gereklerinden biri de temel değerleri belirlemektir. </a:t>
            </a:r>
          </a:p>
          <a:p>
            <a:pPr marL="25400" marR="12700" algn="just">
              <a:lnSpc>
                <a:spcPct val="98000"/>
              </a:lnSpc>
              <a:spcAft>
                <a:spcPts val="0"/>
              </a:spcAft>
            </a:pPr>
            <a:r>
              <a:rPr lang="tr-TR" sz="2000" dirty="0">
                <a:ea typeface="Times New Roman"/>
                <a:cs typeface="Arial"/>
              </a:rPr>
              <a:t>Temel değerler, karar alıcıların üniversiteyi yönetirken bağlı kalacakları </a:t>
            </a:r>
            <a:r>
              <a:rPr lang="tr-TR" sz="2000" b="1" i="1" dirty="0">
                <a:solidFill>
                  <a:srgbClr val="C00000"/>
                </a:solidFill>
                <a:ea typeface="Times New Roman"/>
                <a:cs typeface="Arial"/>
              </a:rPr>
              <a:t>inançları ve çalışma felsefesini </a:t>
            </a:r>
            <a:r>
              <a:rPr lang="tr-TR" sz="2000" dirty="0">
                <a:ea typeface="Times New Roman"/>
                <a:cs typeface="Arial"/>
              </a:rPr>
              <a:t>yansıtır.</a:t>
            </a:r>
            <a:endParaRPr lang="tr-TR" sz="1400" dirty="0">
              <a:latin typeface="Calibri"/>
              <a:ea typeface="Calibri"/>
              <a:cs typeface="Arial"/>
            </a:endParaRPr>
          </a:p>
          <a:p>
            <a:pPr>
              <a:lnSpc>
                <a:spcPts val="670"/>
              </a:lnSpc>
              <a:spcAft>
                <a:spcPts val="0"/>
              </a:spcAft>
            </a:pPr>
            <a:r>
              <a:rPr lang="tr-TR" sz="1400" dirty="0">
                <a:ea typeface="Times New Roman"/>
                <a:cs typeface="Arial"/>
              </a:rPr>
              <a:t> </a:t>
            </a:r>
            <a:endParaRPr lang="tr-TR" sz="1400" dirty="0">
              <a:latin typeface="Calibri"/>
              <a:ea typeface="Calibri"/>
              <a:cs typeface="Arial"/>
            </a:endParaRPr>
          </a:p>
          <a:p>
            <a:pPr marL="25400" marR="12700" algn="just">
              <a:lnSpc>
                <a:spcPct val="99000"/>
              </a:lnSpc>
              <a:spcAft>
                <a:spcPts val="0"/>
              </a:spcAft>
            </a:pPr>
            <a:r>
              <a:rPr lang="tr-TR" sz="2000" b="1" i="1" dirty="0">
                <a:solidFill>
                  <a:srgbClr val="C00000"/>
                </a:solidFill>
                <a:ea typeface="Times New Roman"/>
                <a:cs typeface="Arial"/>
              </a:rPr>
              <a:t>Temel değerler, </a:t>
            </a:r>
          </a:p>
          <a:p>
            <a:pPr marL="368300" marR="12700" indent="-342900" algn="just">
              <a:lnSpc>
                <a:spcPct val="99000"/>
              </a:lnSpc>
              <a:spcAft>
                <a:spcPts val="0"/>
              </a:spcAft>
              <a:buFont typeface="Arial" pitchFamily="34" charset="0"/>
              <a:buChar char="•"/>
            </a:pPr>
            <a:r>
              <a:rPr lang="tr-TR" sz="2000" dirty="0">
                <a:ea typeface="Times New Roman"/>
                <a:cs typeface="Arial"/>
              </a:rPr>
              <a:t>uzun vadede yönlendiricilik rolüyle </a:t>
            </a:r>
            <a:r>
              <a:rPr lang="tr-TR" sz="2000" b="1" i="1" dirty="0">
                <a:solidFill>
                  <a:srgbClr val="0070C0"/>
                </a:solidFill>
                <a:ea typeface="Times New Roman"/>
                <a:cs typeface="Arial"/>
              </a:rPr>
              <a:t>kurumsal kültürün, iş yapma anlayış ve yaklaşımının </a:t>
            </a:r>
            <a:r>
              <a:rPr lang="tr-TR" sz="2000" dirty="0">
                <a:ea typeface="Times New Roman"/>
                <a:cs typeface="Arial"/>
              </a:rPr>
              <a:t>oluşmasını sağlar. </a:t>
            </a:r>
          </a:p>
          <a:p>
            <a:pPr marL="368300" marR="12700" indent="-342900" algn="just">
              <a:lnSpc>
                <a:spcPct val="99000"/>
              </a:lnSpc>
              <a:spcAft>
                <a:spcPts val="0"/>
              </a:spcAft>
              <a:buFont typeface="Arial" pitchFamily="34" charset="0"/>
              <a:buChar char="•"/>
            </a:pPr>
            <a:r>
              <a:rPr lang="tr-TR" sz="2000" b="1" i="1" dirty="0">
                <a:solidFill>
                  <a:srgbClr val="00B050"/>
                </a:solidFill>
                <a:ea typeface="Times New Roman"/>
                <a:cs typeface="Arial"/>
              </a:rPr>
              <a:t>Çalışanlar açısından, </a:t>
            </a:r>
            <a:r>
              <a:rPr lang="tr-TR" sz="2000" dirty="0">
                <a:ea typeface="Times New Roman"/>
                <a:cs typeface="Arial"/>
              </a:rPr>
              <a:t>kendilerinden nasıl davranmalarının beklendiğine ve hangi ilkelere göre iş yapmaları, nelere özen göstererek hizmet sunmaları gerektiğine işaret ederek onları yönlendirir. </a:t>
            </a:r>
          </a:p>
          <a:p>
            <a:pPr marL="368300" marR="12700" indent="-342900" algn="just">
              <a:lnSpc>
                <a:spcPct val="99000"/>
              </a:lnSpc>
              <a:spcAft>
                <a:spcPts val="0"/>
              </a:spcAft>
              <a:buFont typeface="Arial" pitchFamily="34" charset="0"/>
              <a:buChar char="•"/>
            </a:pPr>
            <a:r>
              <a:rPr lang="tr-TR" sz="2000" dirty="0">
                <a:ea typeface="Times New Roman"/>
                <a:cs typeface="Arial"/>
              </a:rPr>
              <a:t>Hizmet sunumunda tutarlılık sağlar ve başarıya giden yolda sapmayı önler.</a:t>
            </a:r>
            <a:endParaRPr lang="tr-TR" sz="1400" dirty="0">
              <a:latin typeface="Calibri"/>
              <a:ea typeface="Calibri"/>
              <a:cs typeface="Arial"/>
            </a:endParaRPr>
          </a:p>
          <a:p>
            <a:pPr marL="368300" marR="25400" indent="-342900" algn="just">
              <a:lnSpc>
                <a:spcPct val="97000"/>
              </a:lnSpc>
              <a:spcAft>
                <a:spcPts val="0"/>
              </a:spcAft>
              <a:buFont typeface="Arial" pitchFamily="34" charset="0"/>
              <a:buChar char="•"/>
            </a:pPr>
            <a:r>
              <a:rPr lang="tr-TR" sz="2000" dirty="0">
                <a:ea typeface="Times New Roman"/>
                <a:cs typeface="Arial"/>
              </a:rPr>
              <a:t>Sonuçlara ulaşmada kurumsallığı, meşruluğu ve devamlılığı sağlar.</a:t>
            </a:r>
            <a:endParaRPr lang="tr-TR" sz="1400" dirty="0">
              <a:effectLst/>
              <a:latin typeface="Calibri"/>
              <a:ea typeface="Calibri"/>
              <a:cs typeface="Arial"/>
            </a:endParaRPr>
          </a:p>
        </p:txBody>
      </p:sp>
      <p:pic>
        <p:nvPicPr>
          <p:cNvPr id="6146" name="Picture 2" descr="temel değer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200972"/>
            <a:ext cx="2771799" cy="5108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46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99045" y="548680"/>
            <a:ext cx="7344816" cy="461665"/>
          </a:xfrm>
          <a:prstGeom prst="rect">
            <a:avLst/>
          </a:prstGeom>
          <a:noFill/>
        </p:spPr>
        <p:txBody>
          <a:bodyPr wrap="square" rtlCol="0">
            <a:spAutoFit/>
          </a:bodyPr>
          <a:lstStyle/>
          <a:p>
            <a:pPr algn="ctr"/>
            <a:r>
              <a:rPr lang="tr-TR" sz="2400" b="1" dirty="0">
                <a:solidFill>
                  <a:prstClr val="black"/>
                </a:solidFill>
              </a:rPr>
              <a:t>TEMEL DEĞERLER</a:t>
            </a:r>
          </a:p>
        </p:txBody>
      </p:sp>
      <p:sp>
        <p:nvSpPr>
          <p:cNvPr id="3" name="AutoShape 2" descr="mevzuat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4" descr="personel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AutoShape 6" descr="personel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 name="Metin kutusu 1"/>
          <p:cNvSpPr txBox="1"/>
          <p:nvPr/>
        </p:nvSpPr>
        <p:spPr>
          <a:xfrm>
            <a:off x="612775" y="1340768"/>
            <a:ext cx="2087017"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151757" y="1334362"/>
            <a:ext cx="5068315"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dirty="0">
                <a:solidFill>
                  <a:srgbClr val="C00000"/>
                </a:solidFill>
              </a:rPr>
              <a:t>Temel değerler üç grupta toplanabilir:</a:t>
            </a:r>
          </a:p>
          <a:p>
            <a:pPr lvl="0"/>
            <a:r>
              <a:rPr lang="tr-TR" sz="2000" b="1" dirty="0"/>
              <a:t>Kişiler</a:t>
            </a:r>
            <a:r>
              <a:rPr lang="tr-TR" sz="2000" dirty="0"/>
              <a:t>:</a:t>
            </a:r>
            <a:r>
              <a:rPr lang="tr-TR" sz="2000" b="1" dirty="0"/>
              <a:t> </a:t>
            </a:r>
            <a:r>
              <a:rPr lang="tr-TR" sz="2000" dirty="0"/>
              <a:t>Üniversite çalışanlarına ve paydaşlarla ilişkilere yönelik değerler.</a:t>
            </a:r>
          </a:p>
          <a:p>
            <a:r>
              <a:rPr lang="tr-TR" sz="2000" baseline="30000" dirty="0"/>
              <a:t> </a:t>
            </a:r>
            <a:endParaRPr lang="tr-TR" sz="2000" dirty="0"/>
          </a:p>
          <a:p>
            <a:pPr lvl="0"/>
            <a:r>
              <a:rPr lang="tr-TR" sz="2000" b="1" dirty="0"/>
              <a:t>Süreçler</a:t>
            </a:r>
            <a:r>
              <a:rPr lang="tr-TR" sz="2000" dirty="0"/>
              <a:t>:</a:t>
            </a:r>
            <a:r>
              <a:rPr lang="tr-TR" sz="2000" b="1" dirty="0"/>
              <a:t> </a:t>
            </a:r>
            <a:r>
              <a:rPr lang="tr-TR" sz="2000" dirty="0"/>
              <a:t>Üniversitenin</a:t>
            </a:r>
            <a:r>
              <a:rPr lang="tr-TR" sz="2000" b="1" dirty="0"/>
              <a:t> </a:t>
            </a:r>
            <a:r>
              <a:rPr lang="tr-TR" sz="2000" dirty="0"/>
              <a:t>yönetim, karar alma ve hizmet üretimi sürecine ilişkin</a:t>
            </a:r>
            <a:r>
              <a:rPr lang="tr-TR" sz="2000" b="1" dirty="0"/>
              <a:t> </a:t>
            </a:r>
            <a:r>
              <a:rPr lang="tr-TR" sz="2000" dirty="0"/>
              <a:t>değerler.</a:t>
            </a:r>
          </a:p>
          <a:p>
            <a:r>
              <a:rPr lang="tr-TR" sz="2000" baseline="30000" dirty="0"/>
              <a:t> </a:t>
            </a:r>
            <a:endParaRPr lang="tr-TR" sz="2000" dirty="0"/>
          </a:p>
          <a:p>
            <a:pPr lvl="0"/>
            <a:r>
              <a:rPr lang="tr-TR" sz="2000" b="1" dirty="0"/>
              <a:t>Performans</a:t>
            </a:r>
            <a:r>
              <a:rPr lang="tr-TR" sz="2000" dirty="0"/>
              <a:t>:</a:t>
            </a:r>
            <a:r>
              <a:rPr lang="tr-TR" sz="2000" b="1" dirty="0"/>
              <a:t> </a:t>
            </a:r>
            <a:r>
              <a:rPr lang="tr-TR" sz="2000" dirty="0"/>
              <a:t>Üniversite</a:t>
            </a:r>
            <a:r>
              <a:rPr lang="tr-TR" sz="2000" b="1" dirty="0"/>
              <a:t> </a:t>
            </a:r>
            <a:r>
              <a:rPr lang="tr-TR" sz="2000" dirty="0"/>
              <a:t>tarafından üretilen ürün</a:t>
            </a:r>
            <a:r>
              <a:rPr lang="tr-TR" sz="2000" b="1" dirty="0"/>
              <a:t> </a:t>
            </a:r>
            <a:r>
              <a:rPr lang="tr-TR" sz="2000" dirty="0"/>
              <a:t>ve/veya hizmetlerin kalitesiyle ilgili</a:t>
            </a:r>
            <a:r>
              <a:rPr lang="tr-TR" sz="2000" b="1" dirty="0"/>
              <a:t> </a:t>
            </a:r>
            <a:r>
              <a:rPr lang="tr-TR" sz="2000" dirty="0"/>
              <a:t>değerler.</a:t>
            </a:r>
          </a:p>
          <a:p>
            <a:r>
              <a:rPr lang="tr-TR" sz="2000" dirty="0"/>
              <a:t> </a:t>
            </a:r>
          </a:p>
          <a:p>
            <a:r>
              <a:rPr lang="tr-TR" sz="2000" b="1" dirty="0">
                <a:solidFill>
                  <a:srgbClr val="C00000"/>
                </a:solidFill>
              </a:rPr>
              <a:t>*</a:t>
            </a:r>
            <a:r>
              <a:rPr lang="tr-TR" sz="2000" dirty="0"/>
              <a:t>Temel değerlerin sayısı arttıkça değerlerin her birinin personel davranışları üzerindeki etkisi azalır. Bu çerçevede stratejik planda yer alan değerlerin sayısı 10’dan fazla olmamalıdır.</a:t>
            </a:r>
          </a:p>
        </p:txBody>
      </p:sp>
      <p:sp>
        <p:nvSpPr>
          <p:cNvPr id="9" name="Metin kutusu 8"/>
          <p:cNvSpPr txBox="1"/>
          <p:nvPr/>
        </p:nvSpPr>
        <p:spPr>
          <a:xfrm>
            <a:off x="5353287" y="1340768"/>
            <a:ext cx="3700163"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tr-TR" sz="2000" b="1" dirty="0">
                <a:solidFill>
                  <a:srgbClr val="C00000"/>
                </a:solidFill>
              </a:rPr>
              <a:t>Temel Değerler Belirlenirken Dikkat Edilmesi Gereken Hususlar</a:t>
            </a:r>
            <a:endParaRPr lang="tr-TR" sz="2000" dirty="0">
              <a:solidFill>
                <a:srgbClr val="C00000"/>
              </a:solidFill>
            </a:endParaRPr>
          </a:p>
          <a:p>
            <a:pPr marL="342900" lvl="0" indent="-342900">
              <a:buFont typeface="Arial" pitchFamily="34" charset="0"/>
              <a:buChar char="•"/>
            </a:pPr>
            <a:r>
              <a:rPr lang="tr-TR" sz="2000" dirty="0"/>
              <a:t>Çalışanların görevlerini en iyi şekilde ifa edecekleri net bir çerçeve sağlayarak somut biçimde ifade edilir.</a:t>
            </a:r>
          </a:p>
          <a:p>
            <a:r>
              <a:rPr lang="tr-TR" sz="2000" dirty="0"/>
              <a:t> </a:t>
            </a:r>
          </a:p>
          <a:p>
            <a:pPr marL="342900" lvl="0" indent="-342900">
              <a:buFont typeface="Arial" pitchFamily="34" charset="0"/>
              <a:buChar char="•"/>
            </a:pPr>
            <a:r>
              <a:rPr lang="tr-TR" sz="2000" dirty="0"/>
              <a:t>Stratejilerin belirlenmesinde ve karar aşamalarında rehberlik eder.</a:t>
            </a:r>
          </a:p>
          <a:p>
            <a:r>
              <a:rPr lang="tr-TR" sz="2000" dirty="0"/>
              <a:t> </a:t>
            </a:r>
          </a:p>
          <a:p>
            <a:pPr marL="342900" lvl="0" indent="-342900">
              <a:buFont typeface="Arial" pitchFamily="34" charset="0"/>
              <a:buChar char="•"/>
            </a:pPr>
            <a:r>
              <a:rPr lang="tr-TR" sz="2000" dirty="0"/>
              <a:t>Vizyonun gerçekleştirilmesine yönelik idarenin dönüşümünü destekler.</a:t>
            </a:r>
          </a:p>
        </p:txBody>
      </p:sp>
    </p:spTree>
    <p:extLst>
      <p:ext uri="{BB962C8B-B14F-4D97-AF65-F5344CB8AC3E}">
        <p14:creationId xmlns:p14="http://schemas.microsoft.com/office/powerpoint/2010/main" val="882026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63688"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7170" name="Picture 2" descr="farklılaşma stratej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03" y="1749009"/>
            <a:ext cx="8280920" cy="486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24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Yatay Kaydırma 17"/>
          <p:cNvSpPr/>
          <p:nvPr/>
        </p:nvSpPr>
        <p:spPr>
          <a:xfrm>
            <a:off x="1952676" y="1561008"/>
            <a:ext cx="5535139" cy="3668192"/>
          </a:xfrm>
          <a:prstGeom prst="horizontalScroll">
            <a:avLst/>
          </a:prstGeom>
          <a:solidFill>
            <a:schemeClr val="accent3">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prstClr val="black"/>
                </a:solidFill>
              </a:rPr>
              <a:t>Farklılaşma stratejisi; </a:t>
            </a:r>
            <a:r>
              <a:rPr lang="tr-TR" dirty="0">
                <a:solidFill>
                  <a:prstClr val="black"/>
                </a:solidFill>
              </a:rPr>
              <a:t>Üniversitenin,</a:t>
            </a:r>
          </a:p>
          <a:p>
            <a:pPr marL="285750" indent="-285750">
              <a:buFont typeface="Arial" pitchFamily="34" charset="0"/>
              <a:buChar char="•"/>
            </a:pPr>
            <a:r>
              <a:rPr lang="tr-TR" dirty="0">
                <a:solidFill>
                  <a:prstClr val="black"/>
                </a:solidFill>
              </a:rPr>
              <a:t>yükseköğretim sektöründe </a:t>
            </a:r>
            <a:r>
              <a:rPr lang="tr-TR" b="1" dirty="0">
                <a:solidFill>
                  <a:srgbClr val="C00000"/>
                </a:solidFill>
              </a:rPr>
              <a:t>konumlandırılması, </a:t>
            </a:r>
          </a:p>
          <a:p>
            <a:pPr marL="285750" indent="-285750">
              <a:buFont typeface="Arial" pitchFamily="34" charset="0"/>
              <a:buChar char="•"/>
            </a:pPr>
            <a:r>
              <a:rPr lang="tr-TR" dirty="0">
                <a:solidFill>
                  <a:prstClr val="black"/>
                </a:solidFill>
              </a:rPr>
              <a:t>inşa etmek istediği </a:t>
            </a:r>
            <a:r>
              <a:rPr lang="tr-TR" b="1" dirty="0">
                <a:solidFill>
                  <a:srgbClr val="00B050"/>
                </a:solidFill>
              </a:rPr>
              <a:t>yetkinliklerinin belirlenmesi, </a:t>
            </a:r>
          </a:p>
          <a:p>
            <a:pPr marL="285750" indent="-285750">
              <a:buFont typeface="Arial" pitchFamily="34" charset="0"/>
              <a:buChar char="•"/>
            </a:pPr>
            <a:r>
              <a:rPr lang="tr-TR" dirty="0">
                <a:solidFill>
                  <a:prstClr val="black"/>
                </a:solidFill>
              </a:rPr>
              <a:t>algı ve itibarının nasıl olması gerektiği gibi hususları açığa kavuşturarak görece soyut nitelikte olan </a:t>
            </a:r>
            <a:r>
              <a:rPr lang="tr-TR" b="1" i="1" dirty="0">
                <a:solidFill>
                  <a:srgbClr val="C00000"/>
                </a:solidFill>
              </a:rPr>
              <a:t>misyon, vizyon ve temel değerler </a:t>
            </a:r>
            <a:r>
              <a:rPr lang="tr-TR" dirty="0">
                <a:solidFill>
                  <a:prstClr val="black"/>
                </a:solidFill>
              </a:rPr>
              <a:t>ile </a:t>
            </a:r>
            <a:r>
              <a:rPr lang="tr-TR" b="1" i="1" dirty="0">
                <a:solidFill>
                  <a:srgbClr val="0070C0"/>
                </a:solidFill>
              </a:rPr>
              <a:t>stratejik planın amaç ve hedefleri </a:t>
            </a:r>
            <a:r>
              <a:rPr lang="tr-TR" dirty="0">
                <a:solidFill>
                  <a:prstClr val="black"/>
                </a:solidFill>
              </a:rPr>
              <a:t>arasında bir köprü görevi görür.</a:t>
            </a:r>
          </a:p>
        </p:txBody>
      </p:sp>
      <p:sp>
        <p:nvSpPr>
          <p:cNvPr id="3" name="Metin kutusu 2"/>
          <p:cNvSpPr txBox="1"/>
          <p:nvPr/>
        </p:nvSpPr>
        <p:spPr>
          <a:xfrm>
            <a:off x="1666032" y="548680"/>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5" name="Metin kutusu 4"/>
          <p:cNvSpPr txBox="1"/>
          <p:nvPr/>
        </p:nvSpPr>
        <p:spPr>
          <a:xfrm>
            <a:off x="119946" y="3645024"/>
            <a:ext cx="1656184" cy="923330"/>
          </a:xfrm>
          <a:prstGeom prst="rect">
            <a:avLst/>
          </a:prstGeom>
          <a:noFill/>
        </p:spPr>
        <p:txBody>
          <a:bodyPr wrap="square" rtlCol="0">
            <a:spAutoFit/>
          </a:bodyPr>
          <a:lstStyle/>
          <a:p>
            <a:pPr algn="ctr"/>
            <a:r>
              <a:rPr lang="tr-TR" b="1" i="1" dirty="0">
                <a:solidFill>
                  <a:schemeClr val="accent3">
                    <a:lumMod val="75000"/>
                  </a:schemeClr>
                </a:solidFill>
              </a:rPr>
              <a:t>yenilik ve patentlerde öncü olmak</a:t>
            </a:r>
          </a:p>
        </p:txBody>
      </p:sp>
      <p:sp>
        <p:nvSpPr>
          <p:cNvPr id="6" name="Metin kutusu 5"/>
          <p:cNvSpPr txBox="1"/>
          <p:nvPr/>
        </p:nvSpPr>
        <p:spPr>
          <a:xfrm>
            <a:off x="7487816" y="1711635"/>
            <a:ext cx="1656184" cy="923330"/>
          </a:xfrm>
          <a:prstGeom prst="rect">
            <a:avLst/>
          </a:prstGeom>
          <a:noFill/>
        </p:spPr>
        <p:txBody>
          <a:bodyPr wrap="square" rtlCol="0">
            <a:spAutoFit/>
          </a:bodyPr>
          <a:lstStyle/>
          <a:p>
            <a:pPr algn="ctr"/>
            <a:r>
              <a:rPr lang="tr-TR" b="1" i="1" dirty="0">
                <a:solidFill>
                  <a:srgbClr val="C00000"/>
                </a:solidFill>
              </a:rPr>
              <a:t>bütçeden daha yüksek pay almak</a:t>
            </a:r>
            <a:endParaRPr lang="tr-TR" b="1" i="1" dirty="0">
              <a:solidFill>
                <a:srgbClr val="0070C0"/>
              </a:solidFill>
            </a:endParaRPr>
          </a:p>
        </p:txBody>
      </p:sp>
      <p:sp>
        <p:nvSpPr>
          <p:cNvPr id="7" name="Metin kutusu 6"/>
          <p:cNvSpPr txBox="1"/>
          <p:nvPr/>
        </p:nvSpPr>
        <p:spPr>
          <a:xfrm>
            <a:off x="3563888" y="4996150"/>
            <a:ext cx="1656184" cy="923330"/>
          </a:xfrm>
          <a:prstGeom prst="rect">
            <a:avLst/>
          </a:prstGeom>
          <a:noFill/>
        </p:spPr>
        <p:txBody>
          <a:bodyPr wrap="square" rtlCol="0">
            <a:spAutoFit/>
          </a:bodyPr>
          <a:lstStyle/>
          <a:p>
            <a:pPr algn="ctr"/>
            <a:r>
              <a:rPr lang="tr-TR" b="1" i="1" dirty="0">
                <a:solidFill>
                  <a:srgbClr val="0070C0"/>
                </a:solidFill>
              </a:rPr>
              <a:t>en iyi öğrencileri çekmek</a:t>
            </a:r>
          </a:p>
        </p:txBody>
      </p:sp>
      <p:sp>
        <p:nvSpPr>
          <p:cNvPr id="8" name="Metin kutusu 7"/>
          <p:cNvSpPr txBox="1"/>
          <p:nvPr/>
        </p:nvSpPr>
        <p:spPr>
          <a:xfrm>
            <a:off x="119946" y="1757802"/>
            <a:ext cx="1861939" cy="1754326"/>
          </a:xfrm>
          <a:prstGeom prst="rect">
            <a:avLst/>
          </a:prstGeom>
          <a:noFill/>
        </p:spPr>
        <p:txBody>
          <a:bodyPr wrap="square" rtlCol="0">
            <a:spAutoFit/>
          </a:bodyPr>
          <a:lstStyle/>
          <a:p>
            <a:pPr algn="ctr"/>
            <a:r>
              <a:rPr lang="tr-TR" b="1" i="1" dirty="0"/>
              <a:t>ulusal ve uluslararası değişim programlarından daha fazla yararlanabilmek</a:t>
            </a:r>
          </a:p>
        </p:txBody>
      </p:sp>
      <p:sp>
        <p:nvSpPr>
          <p:cNvPr id="9" name="Metin kutusu 8"/>
          <p:cNvSpPr txBox="1"/>
          <p:nvPr/>
        </p:nvSpPr>
        <p:spPr>
          <a:xfrm>
            <a:off x="5436096" y="4797152"/>
            <a:ext cx="1656184" cy="1754326"/>
          </a:xfrm>
          <a:prstGeom prst="rect">
            <a:avLst/>
          </a:prstGeom>
          <a:noFill/>
        </p:spPr>
        <p:txBody>
          <a:bodyPr wrap="square" rtlCol="0">
            <a:spAutoFit/>
          </a:bodyPr>
          <a:lstStyle/>
          <a:p>
            <a:pPr algn="ctr"/>
            <a:r>
              <a:rPr lang="tr-TR" b="1" i="1" dirty="0">
                <a:solidFill>
                  <a:srgbClr val="FF0000"/>
                </a:solidFill>
              </a:rPr>
              <a:t>mezunlarının iş dünyası tarafından tercih edilmesini sağlamak</a:t>
            </a:r>
          </a:p>
        </p:txBody>
      </p:sp>
      <p:sp>
        <p:nvSpPr>
          <p:cNvPr id="10" name="Metin kutusu 9"/>
          <p:cNvSpPr txBox="1"/>
          <p:nvPr/>
        </p:nvSpPr>
        <p:spPr>
          <a:xfrm>
            <a:off x="98305" y="4719151"/>
            <a:ext cx="1656184" cy="1477328"/>
          </a:xfrm>
          <a:prstGeom prst="rect">
            <a:avLst/>
          </a:prstGeom>
          <a:noFill/>
        </p:spPr>
        <p:txBody>
          <a:bodyPr wrap="square" rtlCol="0">
            <a:spAutoFit/>
          </a:bodyPr>
          <a:lstStyle/>
          <a:p>
            <a:pPr algn="ctr"/>
            <a:r>
              <a:rPr lang="tr-TR" b="1" i="1" dirty="0">
                <a:solidFill>
                  <a:srgbClr val="7030A0"/>
                </a:solidFill>
              </a:rPr>
              <a:t>iş dünyasının kendileri ile işbirliği yapmasını sağlamak</a:t>
            </a:r>
          </a:p>
        </p:txBody>
      </p:sp>
      <p:sp>
        <p:nvSpPr>
          <p:cNvPr id="11" name="Metin kutusu 10"/>
          <p:cNvSpPr txBox="1"/>
          <p:nvPr/>
        </p:nvSpPr>
        <p:spPr>
          <a:xfrm>
            <a:off x="1907704" y="4887201"/>
            <a:ext cx="1656184" cy="1200329"/>
          </a:xfrm>
          <a:prstGeom prst="rect">
            <a:avLst/>
          </a:prstGeom>
          <a:noFill/>
        </p:spPr>
        <p:txBody>
          <a:bodyPr wrap="square" rtlCol="0">
            <a:spAutoFit/>
          </a:bodyPr>
          <a:lstStyle/>
          <a:p>
            <a:pPr algn="ctr"/>
            <a:r>
              <a:rPr lang="tr-TR" b="1" i="1" dirty="0">
                <a:solidFill>
                  <a:srgbClr val="00B050"/>
                </a:solidFill>
              </a:rPr>
              <a:t>proje desteklerini kendilerine yönlendirmek</a:t>
            </a:r>
          </a:p>
        </p:txBody>
      </p:sp>
      <p:sp>
        <p:nvSpPr>
          <p:cNvPr id="12" name="Metin kutusu 11"/>
          <p:cNvSpPr txBox="1"/>
          <p:nvPr/>
        </p:nvSpPr>
        <p:spPr>
          <a:xfrm>
            <a:off x="7487816" y="2692931"/>
            <a:ext cx="1656184" cy="1200329"/>
          </a:xfrm>
          <a:prstGeom prst="rect">
            <a:avLst/>
          </a:prstGeom>
          <a:noFill/>
        </p:spPr>
        <p:txBody>
          <a:bodyPr wrap="square" rtlCol="0">
            <a:spAutoFit/>
          </a:bodyPr>
          <a:lstStyle/>
          <a:p>
            <a:pPr algn="ctr"/>
            <a:r>
              <a:rPr lang="tr-TR" b="1" i="1" dirty="0">
                <a:solidFill>
                  <a:srgbClr val="0070C0"/>
                </a:solidFill>
              </a:rPr>
              <a:t>bilimsel yayın kalitesini ve sayısını artırmak</a:t>
            </a:r>
          </a:p>
        </p:txBody>
      </p:sp>
      <p:sp>
        <p:nvSpPr>
          <p:cNvPr id="13" name="Metin kutusu 12"/>
          <p:cNvSpPr txBox="1"/>
          <p:nvPr/>
        </p:nvSpPr>
        <p:spPr>
          <a:xfrm>
            <a:off x="7425285" y="4009504"/>
            <a:ext cx="1656184" cy="1754326"/>
          </a:xfrm>
          <a:prstGeom prst="rect">
            <a:avLst/>
          </a:prstGeom>
          <a:noFill/>
        </p:spPr>
        <p:txBody>
          <a:bodyPr wrap="square" rtlCol="0">
            <a:spAutoFit/>
          </a:bodyPr>
          <a:lstStyle/>
          <a:p>
            <a:pPr algn="ctr"/>
            <a:r>
              <a:rPr lang="tr-TR" b="1" i="1" dirty="0">
                <a:solidFill>
                  <a:srgbClr val="00B050"/>
                </a:solidFill>
              </a:rPr>
              <a:t>alanında iyi öğretim elemanlarını kendilerine çekmek ve  elde tutmak </a:t>
            </a:r>
          </a:p>
        </p:txBody>
      </p:sp>
    </p:spTree>
    <p:extLst>
      <p:ext uri="{BB962C8B-B14F-4D97-AF65-F5344CB8AC3E}">
        <p14:creationId xmlns:p14="http://schemas.microsoft.com/office/powerpoint/2010/main" val="259304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a:extLst>
              <a:ext uri="{FF2B5EF4-FFF2-40B4-BE49-F238E27FC236}">
                <a16:creationId xmlns="" xmlns:a16="http://schemas.microsoft.com/office/drawing/2014/main" id="{950CB758-B31D-4996-8E98-DD95BD7C6B8E}"/>
              </a:ext>
            </a:extLst>
          </p:cNvPr>
          <p:cNvSpPr>
            <a:spLocks noGrp="1"/>
          </p:cNvSpPr>
          <p:nvPr>
            <p:ph idx="1"/>
          </p:nvPr>
        </p:nvSpPr>
        <p:spPr>
          <a:xfrm>
            <a:off x="1763713" y="981075"/>
            <a:ext cx="7380287" cy="5688013"/>
          </a:xfrm>
        </p:spPr>
        <p:txBody>
          <a:bodyPr/>
          <a:lstStyle/>
          <a:p>
            <a:pPr eaLnBrk="1" hangingPunct="1"/>
            <a:endParaRPr lang="tr-TR" altLang="tr-TR" sz="2400" dirty="0"/>
          </a:p>
          <a:p>
            <a:pPr eaLnBrk="1" hangingPunct="1"/>
            <a:endParaRPr lang="tr-TR" altLang="tr-TR" sz="2000" dirty="0"/>
          </a:p>
          <a:p>
            <a:pPr eaLnBrk="1" hangingPunct="1"/>
            <a:endParaRPr lang="tr-TR" altLang="tr-TR" sz="2200" dirty="0"/>
          </a:p>
          <a:p>
            <a:pPr eaLnBrk="1" hangingPunct="1"/>
            <a:endParaRPr lang="tr-TR" altLang="tr-TR" sz="2200"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tr-TR" altLang="tr-TR" dirty="0"/>
          </a:p>
          <a:p>
            <a:pPr eaLnBrk="1" hangingPunct="1">
              <a:buFont typeface="Arial" panose="020B0604020202020204" pitchFamily="34" charset="0"/>
              <a:buNone/>
            </a:pPr>
            <a:endParaRPr lang="fr-CA" altLang="tr-TR" dirty="0"/>
          </a:p>
        </p:txBody>
      </p:sp>
      <p:sp>
        <p:nvSpPr>
          <p:cNvPr id="10243" name="1 Başlık">
            <a:extLst>
              <a:ext uri="{FF2B5EF4-FFF2-40B4-BE49-F238E27FC236}">
                <a16:creationId xmlns="" xmlns:a16="http://schemas.microsoft.com/office/drawing/2014/main" id="{272E1DEF-8124-4A21-B214-BE39D3B1E6F8}"/>
              </a:ext>
            </a:extLst>
          </p:cNvPr>
          <p:cNvSpPr>
            <a:spLocks noGrp="1"/>
          </p:cNvSpPr>
          <p:nvPr>
            <p:ph type="title"/>
          </p:nvPr>
        </p:nvSpPr>
        <p:spPr>
          <a:xfrm>
            <a:off x="2143125" y="274638"/>
            <a:ext cx="7000875" cy="633412"/>
          </a:xfrm>
        </p:spPr>
        <p:txBody>
          <a:bodyPr/>
          <a:lstStyle/>
          <a:p>
            <a:pPr eaLnBrk="1" hangingPunct="1"/>
            <a:r>
              <a:rPr lang="tr-TR" altLang="tr-TR"/>
              <a:t>STRATEJİK PLANIN ÖNEMİ</a:t>
            </a:r>
          </a:p>
        </p:txBody>
      </p:sp>
      <p:sp>
        <p:nvSpPr>
          <p:cNvPr id="5" name="Text Box 22">
            <a:extLst>
              <a:ext uri="{FF2B5EF4-FFF2-40B4-BE49-F238E27FC236}">
                <a16:creationId xmlns="" xmlns:a16="http://schemas.microsoft.com/office/drawing/2014/main" id="{9BE90806-29BD-4195-A598-A33A35555BA9}"/>
              </a:ext>
            </a:extLst>
          </p:cNvPr>
          <p:cNvSpPr txBox="1">
            <a:spLocks noChangeArrowheads="1"/>
          </p:cNvSpPr>
          <p:nvPr/>
        </p:nvSpPr>
        <p:spPr bwMode="auto">
          <a:xfrm>
            <a:off x="1908175" y="1196975"/>
            <a:ext cx="7056438" cy="12001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A) Bütçe, Stratejik Plana Dayalı Olmak Zorundadır.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Kamu idareleri bütçelerini, stratejik planlarına dayalı olarak hazırlarlar.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(5018 sayılı Kanun madde 9/2-4)</a:t>
            </a:r>
          </a:p>
        </p:txBody>
      </p:sp>
      <p:sp>
        <p:nvSpPr>
          <p:cNvPr id="7" name="Text Box 22">
            <a:extLst>
              <a:ext uri="{FF2B5EF4-FFF2-40B4-BE49-F238E27FC236}">
                <a16:creationId xmlns="" xmlns:a16="http://schemas.microsoft.com/office/drawing/2014/main" id="{C9FC91A1-0134-4FE8-839D-8BC98A971F1F}"/>
              </a:ext>
            </a:extLst>
          </p:cNvPr>
          <p:cNvSpPr txBox="1">
            <a:spLocks noChangeArrowheads="1"/>
          </p:cNvSpPr>
          <p:nvPr/>
        </p:nvSpPr>
        <p:spPr bwMode="auto">
          <a:xfrm>
            <a:off x="1979613" y="2781300"/>
            <a:ext cx="6985000" cy="1476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B) Harcamalar, Stratejik Plana Uygun Olmak Zorundadır.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Harcama yetkilileri, harcama talimatlarının stratejik plana, bütçe ilke ve esaslarına, mevzuata uygun olmasından sorumludur.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(5018 sayılı Kanun madde 32/2, 13/c-d)</a:t>
            </a:r>
          </a:p>
        </p:txBody>
      </p:sp>
      <p:sp>
        <p:nvSpPr>
          <p:cNvPr id="8" name="Text Box 22">
            <a:extLst>
              <a:ext uri="{FF2B5EF4-FFF2-40B4-BE49-F238E27FC236}">
                <a16:creationId xmlns="" xmlns:a16="http://schemas.microsoft.com/office/drawing/2014/main" id="{F30DB9B0-1AEE-41C1-BDF5-A205C4D80C7E}"/>
              </a:ext>
            </a:extLst>
          </p:cNvPr>
          <p:cNvSpPr txBox="1">
            <a:spLocks noChangeArrowheads="1"/>
          </p:cNvSpPr>
          <p:nvPr/>
        </p:nvSpPr>
        <p:spPr bwMode="auto">
          <a:xfrm>
            <a:off x="2195513" y="4437063"/>
            <a:ext cx="6948487" cy="17541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C) Stratejik Planla ilgili Faaliyet Raporu Verme Zorunludur.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Hesap verme sorumluluğu çerçevesinde, her yıl faaliyet raporu hazırlanır.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Rapor kamuoyuna açıklanır, birer örneği Sayıştay ve Maliye Bakanlığına gönderilir.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(5018 sayılı Kanun madde 41/1-5)</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66032" y="404664"/>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sp>
        <p:nvSpPr>
          <p:cNvPr id="2" name="Metin kutusu 1"/>
          <p:cNvSpPr txBox="1"/>
          <p:nvPr/>
        </p:nvSpPr>
        <p:spPr>
          <a:xfrm>
            <a:off x="1475656" y="1602204"/>
            <a:ext cx="6048672" cy="4524315"/>
          </a:xfrm>
          <a:prstGeom prst="rect">
            <a:avLst/>
          </a:prstGeom>
          <a:noFill/>
        </p:spPr>
        <p:txBody>
          <a:bodyPr wrap="square" rtlCol="0">
            <a:spAutoFit/>
          </a:bodyPr>
          <a:lstStyle/>
          <a:p>
            <a:r>
              <a:rPr lang="tr-TR" b="1" i="1" dirty="0"/>
              <a:t>Üniversitenin geliştirebileceği farklılaşma stratejisi şu temel tercihlerden oluşabilir:</a:t>
            </a:r>
          </a:p>
          <a:p>
            <a:r>
              <a:rPr lang="tr-TR" dirty="0"/>
              <a:t> </a:t>
            </a:r>
          </a:p>
          <a:p>
            <a:pPr marL="285750" lvl="0" indent="-285750">
              <a:buFont typeface="Arial" pitchFamily="34" charset="0"/>
              <a:buChar char="•"/>
            </a:pPr>
            <a:r>
              <a:rPr lang="tr-TR" b="1" dirty="0">
                <a:solidFill>
                  <a:srgbClr val="C00000"/>
                </a:solidFill>
              </a:rPr>
              <a:t>Konum tercihi: </a:t>
            </a:r>
            <a:r>
              <a:rPr lang="tr-TR" dirty="0"/>
              <a:t>Üniversitenin yükseköğretim sektöründe türünü belirten en genel tercihinin yapılması</a:t>
            </a:r>
          </a:p>
          <a:p>
            <a:r>
              <a:rPr lang="tr-TR" baseline="30000" dirty="0"/>
              <a:t> </a:t>
            </a:r>
            <a:endParaRPr lang="tr-TR" dirty="0"/>
          </a:p>
          <a:p>
            <a:pPr marL="285750" lvl="0" indent="-285750">
              <a:buFont typeface="Arial" pitchFamily="34" charset="0"/>
              <a:buChar char="•"/>
            </a:pPr>
            <a:r>
              <a:rPr lang="tr-TR" b="1" dirty="0">
                <a:solidFill>
                  <a:srgbClr val="C00000"/>
                </a:solidFill>
              </a:rPr>
              <a:t>Başarı bölgesi tercihi: </a:t>
            </a:r>
            <a:r>
              <a:rPr lang="tr-TR" dirty="0"/>
              <a:t>Tercih edilen konumda rakiplerinden farklılaşarak üniversitenin başarılı olabilmesi için önceliklerinin belirlenmesi</a:t>
            </a:r>
          </a:p>
          <a:p>
            <a:endParaRPr lang="tr-TR" dirty="0"/>
          </a:p>
          <a:p>
            <a:pPr marL="285750" lvl="0" indent="-285750">
              <a:buFont typeface="Arial" pitchFamily="34" charset="0"/>
              <a:buChar char="•"/>
            </a:pPr>
            <a:r>
              <a:rPr lang="tr-TR" b="1" dirty="0">
                <a:solidFill>
                  <a:srgbClr val="C00000"/>
                </a:solidFill>
              </a:rPr>
              <a:t>Değer sunumu tercihi: </a:t>
            </a:r>
            <a:r>
              <a:rPr lang="tr-TR" dirty="0"/>
              <a:t>Konum ve başarı bölgesi tercihlerini uygulamaya geçirebilmek için geliştirilecek veya öne çıkarılacak hizmet setinin belirlenmesi</a:t>
            </a:r>
          </a:p>
          <a:p>
            <a:endParaRPr lang="tr-TR" dirty="0"/>
          </a:p>
          <a:p>
            <a:pPr marL="285750" lvl="0" indent="-285750">
              <a:buFont typeface="Arial" pitchFamily="34" charset="0"/>
              <a:buChar char="•"/>
            </a:pPr>
            <a:r>
              <a:rPr lang="tr-TR" b="1" dirty="0">
                <a:solidFill>
                  <a:srgbClr val="C00000"/>
                </a:solidFill>
              </a:rPr>
              <a:t>Temel yetkinlik tercihi: </a:t>
            </a:r>
            <a:r>
              <a:rPr lang="tr-TR" dirty="0"/>
              <a:t>Yapılan tercihleri uygulamaya geçirmede kurum içi kaynak ve kabiliyetlerin geliştirilmesi</a:t>
            </a:r>
          </a:p>
        </p:txBody>
      </p:sp>
    </p:spTree>
    <p:extLst>
      <p:ext uri="{BB962C8B-B14F-4D97-AF65-F5344CB8AC3E}">
        <p14:creationId xmlns:p14="http://schemas.microsoft.com/office/powerpoint/2010/main" val="725660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3093" y="260648"/>
            <a:ext cx="6408712" cy="1200329"/>
          </a:xfrm>
          <a:prstGeom prst="rect">
            <a:avLst/>
          </a:prstGeom>
          <a:noFill/>
        </p:spPr>
        <p:txBody>
          <a:bodyPr wrap="square" rtlCol="0">
            <a:spAutoFit/>
          </a:bodyPr>
          <a:lstStyle/>
          <a:p>
            <a:pPr algn="ctr"/>
            <a:r>
              <a:rPr lang="tr-TR" sz="3600" b="1" dirty="0">
                <a:solidFill>
                  <a:prstClr val="black"/>
                </a:solidFill>
              </a:rPr>
              <a:t>IV. FARKLILAŞMA STRATEJİSİ</a:t>
            </a: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60977"/>
            <a:ext cx="8490850" cy="48666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994887" y="3895613"/>
            <a:ext cx="360040" cy="369332"/>
          </a:xfrm>
          <a:prstGeom prst="rect">
            <a:avLst/>
          </a:prstGeom>
          <a:noFill/>
        </p:spPr>
        <p:txBody>
          <a:bodyPr wrap="square" rtlCol="0">
            <a:spAutoFit/>
          </a:bodyPr>
          <a:lstStyle/>
          <a:p>
            <a:pPr algn="ctr"/>
            <a:r>
              <a:rPr lang="tr-TR" b="1" dirty="0">
                <a:solidFill>
                  <a:srgbClr val="C00000"/>
                </a:solidFill>
              </a:rPr>
              <a:t>1</a:t>
            </a:r>
          </a:p>
        </p:txBody>
      </p:sp>
      <p:sp>
        <p:nvSpPr>
          <p:cNvPr id="6" name="Metin kutusu 5"/>
          <p:cNvSpPr txBox="1"/>
          <p:nvPr/>
        </p:nvSpPr>
        <p:spPr>
          <a:xfrm>
            <a:off x="2797344" y="1466379"/>
            <a:ext cx="360040" cy="369332"/>
          </a:xfrm>
          <a:prstGeom prst="rect">
            <a:avLst/>
          </a:prstGeom>
          <a:noFill/>
        </p:spPr>
        <p:txBody>
          <a:bodyPr wrap="square" rtlCol="0">
            <a:spAutoFit/>
          </a:bodyPr>
          <a:lstStyle/>
          <a:p>
            <a:pPr algn="ctr"/>
            <a:r>
              <a:rPr lang="tr-TR" b="1" dirty="0">
                <a:solidFill>
                  <a:srgbClr val="C00000"/>
                </a:solidFill>
              </a:rPr>
              <a:t>2</a:t>
            </a:r>
          </a:p>
        </p:txBody>
      </p:sp>
      <p:sp>
        <p:nvSpPr>
          <p:cNvPr id="7" name="Metin kutusu 6"/>
          <p:cNvSpPr txBox="1"/>
          <p:nvPr/>
        </p:nvSpPr>
        <p:spPr>
          <a:xfrm>
            <a:off x="2793054" y="2636912"/>
            <a:ext cx="360040" cy="369332"/>
          </a:xfrm>
          <a:prstGeom prst="rect">
            <a:avLst/>
          </a:prstGeom>
          <a:noFill/>
        </p:spPr>
        <p:txBody>
          <a:bodyPr wrap="square" rtlCol="0">
            <a:spAutoFit/>
          </a:bodyPr>
          <a:lstStyle/>
          <a:p>
            <a:pPr algn="ctr"/>
            <a:r>
              <a:rPr lang="tr-TR" b="1" dirty="0">
                <a:solidFill>
                  <a:srgbClr val="C00000"/>
                </a:solidFill>
              </a:rPr>
              <a:t>3</a:t>
            </a:r>
          </a:p>
        </p:txBody>
      </p:sp>
      <p:sp>
        <p:nvSpPr>
          <p:cNvPr id="8" name="Metin kutusu 7"/>
          <p:cNvSpPr txBox="1"/>
          <p:nvPr/>
        </p:nvSpPr>
        <p:spPr>
          <a:xfrm>
            <a:off x="5089862" y="2660384"/>
            <a:ext cx="360040" cy="369332"/>
          </a:xfrm>
          <a:prstGeom prst="rect">
            <a:avLst/>
          </a:prstGeom>
          <a:noFill/>
        </p:spPr>
        <p:txBody>
          <a:bodyPr wrap="square" rtlCol="0">
            <a:spAutoFit/>
          </a:bodyPr>
          <a:lstStyle/>
          <a:p>
            <a:pPr algn="ctr"/>
            <a:r>
              <a:rPr lang="tr-TR" b="1" dirty="0">
                <a:solidFill>
                  <a:srgbClr val="C00000"/>
                </a:solidFill>
              </a:rPr>
              <a:t>4</a:t>
            </a:r>
          </a:p>
        </p:txBody>
      </p:sp>
      <p:sp>
        <p:nvSpPr>
          <p:cNvPr id="9" name="Metin kutusu 8"/>
          <p:cNvSpPr txBox="1"/>
          <p:nvPr/>
        </p:nvSpPr>
        <p:spPr>
          <a:xfrm>
            <a:off x="5024488" y="5013176"/>
            <a:ext cx="360040" cy="369332"/>
          </a:xfrm>
          <a:prstGeom prst="rect">
            <a:avLst/>
          </a:prstGeom>
          <a:noFill/>
        </p:spPr>
        <p:txBody>
          <a:bodyPr wrap="square" rtlCol="0">
            <a:spAutoFit/>
          </a:bodyPr>
          <a:lstStyle/>
          <a:p>
            <a:pPr algn="ctr"/>
            <a:r>
              <a:rPr lang="tr-TR" b="1" dirty="0">
                <a:solidFill>
                  <a:srgbClr val="C00000"/>
                </a:solidFill>
              </a:rPr>
              <a:t>5</a:t>
            </a:r>
          </a:p>
        </p:txBody>
      </p:sp>
      <p:sp>
        <p:nvSpPr>
          <p:cNvPr id="10" name="Metin kutusu 9"/>
          <p:cNvSpPr txBox="1"/>
          <p:nvPr/>
        </p:nvSpPr>
        <p:spPr>
          <a:xfrm>
            <a:off x="7308304" y="2701092"/>
            <a:ext cx="360040" cy="369332"/>
          </a:xfrm>
          <a:prstGeom prst="rect">
            <a:avLst/>
          </a:prstGeom>
          <a:noFill/>
        </p:spPr>
        <p:txBody>
          <a:bodyPr wrap="square" rtlCol="0">
            <a:spAutoFit/>
          </a:bodyPr>
          <a:lstStyle/>
          <a:p>
            <a:pPr algn="ctr"/>
            <a:r>
              <a:rPr lang="tr-TR" b="1" dirty="0">
                <a:solidFill>
                  <a:srgbClr val="C00000"/>
                </a:solidFill>
              </a:rPr>
              <a:t>6</a:t>
            </a:r>
          </a:p>
        </p:txBody>
      </p:sp>
      <p:sp>
        <p:nvSpPr>
          <p:cNvPr id="11" name="Metin kutusu 10"/>
          <p:cNvSpPr txBox="1"/>
          <p:nvPr/>
        </p:nvSpPr>
        <p:spPr>
          <a:xfrm>
            <a:off x="7432575" y="1468586"/>
            <a:ext cx="360040" cy="369332"/>
          </a:xfrm>
          <a:prstGeom prst="rect">
            <a:avLst/>
          </a:prstGeom>
          <a:noFill/>
        </p:spPr>
        <p:txBody>
          <a:bodyPr wrap="square" rtlCol="0">
            <a:spAutoFit/>
          </a:bodyPr>
          <a:lstStyle/>
          <a:p>
            <a:pPr algn="ctr"/>
            <a:r>
              <a:rPr lang="tr-TR" b="1" dirty="0">
                <a:solidFill>
                  <a:srgbClr val="C00000"/>
                </a:solidFill>
              </a:rPr>
              <a:t>7</a:t>
            </a:r>
          </a:p>
        </p:txBody>
      </p:sp>
    </p:spTree>
    <p:extLst>
      <p:ext uri="{BB962C8B-B14F-4D97-AF65-F5344CB8AC3E}">
        <p14:creationId xmlns:p14="http://schemas.microsoft.com/office/powerpoint/2010/main" val="8061894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60648"/>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sp>
        <p:nvSpPr>
          <p:cNvPr id="4" name="Metin kutusu 3"/>
          <p:cNvSpPr txBox="1"/>
          <p:nvPr/>
        </p:nvSpPr>
        <p:spPr>
          <a:xfrm>
            <a:off x="467544" y="2077397"/>
            <a:ext cx="4680520"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Konum tercihi, </a:t>
            </a:r>
            <a:r>
              <a:rPr lang="tr-TR" dirty="0"/>
              <a:t>yükseköğretim sektörü içerisinde üniversitenin yerini belirlemesidir. Bu tercih, yeni kurulan ya da kurumsal gelişiminin başında olan üniversiteler için temel bir tercih olup bu üniversitelerin belirli alanlarda ihtisaslaşması için önemli bir fırsattır.</a:t>
            </a:r>
          </a:p>
          <a:p>
            <a:r>
              <a:rPr lang="tr-TR" dirty="0"/>
              <a:t> </a:t>
            </a:r>
            <a:r>
              <a:rPr lang="tr-TR" b="1" dirty="0">
                <a:solidFill>
                  <a:srgbClr val="0070C0"/>
                </a:solidFill>
              </a:rPr>
              <a:t>Bir üniversitenin seçebileceği üç konum tercihi söz konusudur:</a:t>
            </a:r>
          </a:p>
          <a:p>
            <a:pPr marL="342900" lvl="0" indent="-342900">
              <a:buFont typeface="+mj-lt"/>
              <a:buAutoNum type="arabicPeriod"/>
            </a:pPr>
            <a:r>
              <a:rPr lang="tr-TR" dirty="0"/>
              <a:t>Eğitim odaklılık</a:t>
            </a:r>
          </a:p>
          <a:p>
            <a:pPr marL="342900" lvl="0" indent="-342900">
              <a:buFont typeface="+mj-lt"/>
              <a:buAutoNum type="arabicPeriod"/>
            </a:pPr>
            <a:r>
              <a:rPr lang="tr-TR" dirty="0"/>
              <a:t>Araştırma odaklılık</a:t>
            </a:r>
            <a:r>
              <a:rPr lang="tr-TR" baseline="30000" dirty="0"/>
              <a:t> </a:t>
            </a:r>
            <a:endParaRPr lang="tr-TR" dirty="0"/>
          </a:p>
          <a:p>
            <a:pPr marL="342900" lvl="0" indent="-342900">
              <a:buFont typeface="+mj-lt"/>
              <a:buAutoNum type="arabicPeriod"/>
            </a:pPr>
            <a:r>
              <a:rPr lang="tr-TR" dirty="0"/>
              <a:t>Girişim odaklılık</a:t>
            </a:r>
          </a:p>
          <a:p>
            <a:r>
              <a:rPr lang="tr-TR" dirty="0"/>
              <a:t> </a:t>
            </a:r>
          </a:p>
        </p:txBody>
      </p:sp>
      <p:sp>
        <p:nvSpPr>
          <p:cNvPr id="5" name="Metin kutusu 4"/>
          <p:cNvSpPr txBox="1"/>
          <p:nvPr/>
        </p:nvSpPr>
        <p:spPr>
          <a:xfrm>
            <a:off x="5364088" y="2054194"/>
            <a:ext cx="3528392"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a:t>Üniversiteler, </a:t>
            </a:r>
            <a:r>
              <a:rPr lang="tr-TR" b="1" i="1" dirty="0">
                <a:solidFill>
                  <a:srgbClr val="00B050"/>
                </a:solidFill>
              </a:rPr>
              <a:t>hem eğitim hem araştırma hem de girişimcilik </a:t>
            </a:r>
            <a:r>
              <a:rPr lang="tr-TR" dirty="0"/>
              <a:t>faaliyetleri yapmakla birlikte konum tercihiyle bu faaliyetlerinden hangisine ağırlık vereceğini belirleyerek stratejik öncelik ve yaklaşımlarını buna göre geliştirir. </a:t>
            </a:r>
          </a:p>
        </p:txBody>
      </p:sp>
    </p:spTree>
    <p:extLst>
      <p:ext uri="{BB962C8B-B14F-4D97-AF65-F5344CB8AC3E}">
        <p14:creationId xmlns:p14="http://schemas.microsoft.com/office/powerpoint/2010/main" val="1387215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1772816"/>
            <a:ext cx="7632848" cy="3693319"/>
          </a:xfrm>
          <a:prstGeom prst="rect">
            <a:avLst/>
          </a:prstGeom>
          <a:noFill/>
        </p:spPr>
        <p:txBody>
          <a:bodyPr wrap="square" rtlCol="0">
            <a:spAutoFit/>
          </a:bodyPr>
          <a:lstStyle/>
          <a:p>
            <a:r>
              <a:rPr lang="tr-TR" dirty="0"/>
              <a:t>Üniversitenin konum tercihi gerekçeleri aşağıda belirtilen hususlar değerlendirilerek oluşturulur:</a:t>
            </a:r>
          </a:p>
          <a:p>
            <a:pPr marL="285750" lvl="0" indent="-285750">
              <a:buFont typeface="Arial" pitchFamily="34" charset="0"/>
              <a:buChar char="•"/>
            </a:pPr>
            <a:r>
              <a:rPr lang="tr-TR" dirty="0"/>
              <a:t>Yükseköğretim politikaları</a:t>
            </a:r>
          </a:p>
          <a:p>
            <a:pPr marL="285750" lvl="0" indent="-285750">
              <a:buFont typeface="Arial" pitchFamily="34" charset="0"/>
              <a:buChar char="•"/>
            </a:pPr>
            <a:r>
              <a:rPr lang="tr-TR" dirty="0"/>
              <a:t>Tarihsel nedenler</a:t>
            </a:r>
          </a:p>
          <a:p>
            <a:pPr marL="285750" lvl="0" indent="-285750">
              <a:buFont typeface="Arial" pitchFamily="34" charset="0"/>
              <a:buChar char="•"/>
            </a:pPr>
            <a:r>
              <a:rPr lang="tr-TR" dirty="0"/>
              <a:t>Ulusal/uluslararası eğilimler</a:t>
            </a:r>
          </a:p>
          <a:p>
            <a:pPr marL="285750" lvl="0" indent="-285750">
              <a:buFont typeface="Arial" pitchFamily="34" charset="0"/>
              <a:buChar char="•"/>
            </a:pPr>
            <a:r>
              <a:rPr lang="tr-TR" dirty="0"/>
              <a:t>Yerel/bölgesel özellikler</a:t>
            </a:r>
          </a:p>
          <a:p>
            <a:pPr marL="285750" lvl="0" indent="-285750">
              <a:buFont typeface="Arial" pitchFamily="34" charset="0"/>
              <a:buChar char="•"/>
            </a:pPr>
            <a:r>
              <a:rPr lang="tr-TR" dirty="0"/>
              <a:t>Yerel/bölgesel sanayi kümeleri</a:t>
            </a:r>
          </a:p>
          <a:p>
            <a:pPr marL="285750" lvl="0" indent="-285750">
              <a:buFont typeface="Arial" pitchFamily="34" charset="0"/>
              <a:buChar char="•"/>
            </a:pPr>
            <a:r>
              <a:rPr lang="tr-TR" dirty="0"/>
              <a:t>Yerel/bölgesel işgücü talebi eğilimleri</a:t>
            </a:r>
          </a:p>
          <a:p>
            <a:pPr marL="285750" lvl="0" indent="-285750">
              <a:buFont typeface="Arial" pitchFamily="34" charset="0"/>
              <a:buChar char="•"/>
            </a:pPr>
            <a:r>
              <a:rPr lang="tr-TR" dirty="0"/>
              <a:t>Kurumsal kapasite yetkinlikleri vb.</a:t>
            </a:r>
          </a:p>
          <a:p>
            <a:r>
              <a:rPr lang="tr-TR" dirty="0"/>
              <a:t> </a:t>
            </a:r>
          </a:p>
          <a:p>
            <a:r>
              <a:rPr lang="tr-TR" b="1" i="1" dirty="0">
                <a:solidFill>
                  <a:srgbClr val="C00000"/>
                </a:solidFill>
              </a:rPr>
              <a:t>Konumlandırma tercihi, kaynakların nerelere ve hangi önceliklere göre tahsis edileceğini belirleyerek kurumsal kaynakların geliştirilmesine referans teşkil eder.</a:t>
            </a:r>
          </a:p>
        </p:txBody>
      </p:sp>
      <p:sp>
        <p:nvSpPr>
          <p:cNvPr id="3" name="Metin kutusu 2"/>
          <p:cNvSpPr txBox="1"/>
          <p:nvPr/>
        </p:nvSpPr>
        <p:spPr>
          <a:xfrm>
            <a:off x="971600" y="260648"/>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spTree>
    <p:extLst>
      <p:ext uri="{BB962C8B-B14F-4D97-AF65-F5344CB8AC3E}">
        <p14:creationId xmlns:p14="http://schemas.microsoft.com/office/powerpoint/2010/main" val="2592613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graphicFrame>
        <p:nvGraphicFramePr>
          <p:cNvPr id="4" name="Tablo 3"/>
          <p:cNvGraphicFramePr>
            <a:graphicFrameLocks noGrp="1"/>
          </p:cNvGraphicFramePr>
          <p:nvPr>
            <p:extLst>
              <p:ext uri="{D42A27DB-BD31-4B8C-83A1-F6EECF244321}">
                <p14:modId xmlns:p14="http://schemas.microsoft.com/office/powerpoint/2010/main" val="1182945175"/>
              </p:ext>
            </p:extLst>
          </p:nvPr>
        </p:nvGraphicFramePr>
        <p:xfrm>
          <a:off x="539552" y="1370263"/>
          <a:ext cx="8406680" cy="5395876"/>
        </p:xfrm>
        <a:graphic>
          <a:graphicData uri="http://schemas.openxmlformats.org/drawingml/2006/table">
            <a:tbl>
              <a:tblPr firstRow="1" bandRow="1">
                <a:tableStyleId>{5C22544A-7EE6-4342-B048-85BDC9FD1C3A}</a:tableStyleId>
              </a:tblPr>
              <a:tblGrid>
                <a:gridCol w="8406680">
                  <a:extLst>
                    <a:ext uri="{9D8B030D-6E8A-4147-A177-3AD203B41FA5}">
                      <a16:colId xmlns="" xmlns:a16="http://schemas.microsoft.com/office/drawing/2014/main" val="20000"/>
                    </a:ext>
                  </a:extLst>
                </a:gridCol>
              </a:tblGrid>
              <a:tr h="357674">
                <a:tc>
                  <a:txBody>
                    <a:bodyPr/>
                    <a:lstStyle/>
                    <a:p>
                      <a:pPr algn="ctr"/>
                      <a:r>
                        <a:rPr lang="tr-TR" sz="1800" b="1" kern="1200" dirty="0">
                          <a:solidFill>
                            <a:schemeClr val="lt1"/>
                          </a:solidFill>
                          <a:effectLst/>
                          <a:latin typeface="+mn-lt"/>
                          <a:ea typeface="+mn-ea"/>
                          <a:cs typeface="+mn-cs"/>
                        </a:rPr>
                        <a:t>Konum Tercihi Belirlenirken Dikkat Edilmesi Gereken Hususlar</a:t>
                      </a:r>
                      <a:endParaRPr lang="tr-TR" dirty="0"/>
                    </a:p>
                  </a:txBody>
                  <a:tcPr/>
                </a:tc>
                <a:extLst>
                  <a:ext uri="{0D108BD9-81ED-4DB2-BD59-A6C34878D82A}">
                    <a16:rowId xmlns="" xmlns:a16="http://schemas.microsoft.com/office/drawing/2014/main" val="10000"/>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Üniversitenin mevcut konumu durum analizi bulgularıyla ortaya konulmalı ve konum değişikliğine gidilip gidilmeyeceği hususu netleştirilmelidir.</a:t>
                      </a:r>
                    </a:p>
                    <a:p>
                      <a:endParaRPr lang="tr-TR" sz="1500" b="0" dirty="0"/>
                    </a:p>
                  </a:txBody>
                  <a:tcPr/>
                </a:tc>
                <a:extLst>
                  <a:ext uri="{0D108BD9-81ED-4DB2-BD59-A6C34878D82A}">
                    <a16:rowId xmlns="" xmlns:a16="http://schemas.microsoft.com/office/drawing/2014/main" val="10001"/>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Alternatif konum stratejileri belirlenerek hangisinin tercih edileceği kararı alınmalıdır.</a:t>
                      </a:r>
                    </a:p>
                    <a:p>
                      <a:endParaRPr lang="tr-TR" sz="1500" b="0" dirty="0"/>
                    </a:p>
                  </a:txBody>
                  <a:tcPr/>
                </a:tc>
                <a:extLst>
                  <a:ext uri="{0D108BD9-81ED-4DB2-BD59-A6C34878D82A}">
                    <a16:rowId xmlns="" xmlns:a16="http://schemas.microsoft.com/office/drawing/2014/main" val="10002"/>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Yönetim tarzı ve örgüt yapısının sahip olmak istenilen konum tercihine uygunluğu araştırılarak konumu güçlendirmek için hangi yapısal, yönetsel ve idari değişikliklere gidileceği belirlenmelidir.</a:t>
                      </a:r>
                    </a:p>
                    <a:p>
                      <a:endParaRPr lang="tr-TR" sz="1500" b="0" dirty="0"/>
                    </a:p>
                  </a:txBody>
                  <a:tcPr/>
                </a:tc>
                <a:extLst>
                  <a:ext uri="{0D108BD9-81ED-4DB2-BD59-A6C34878D82A}">
                    <a16:rowId xmlns="" xmlns:a16="http://schemas.microsoft.com/office/drawing/2014/main" val="10003"/>
                  </a:ext>
                </a:extLst>
              </a:tr>
              <a:tr h="678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Temel ve destekleyici faaliyetleri konumumuzu destekleyecek şekilde nasıl yerine getirmeliyiz?</a:t>
                      </a:r>
                    </a:p>
                    <a:p>
                      <a:endParaRPr lang="tr-TR" sz="1500" b="0" dirty="0"/>
                    </a:p>
                  </a:txBody>
                  <a:tcPr/>
                </a:tc>
                <a:extLst>
                  <a:ext uri="{0D108BD9-81ED-4DB2-BD59-A6C34878D82A}">
                    <a16:rowId xmlns="" xmlns:a16="http://schemas.microsoft.com/office/drawing/2014/main" val="10004"/>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konumu güçlendirmek işbirliği olanakları tespit edilmelidir.</a:t>
                      </a:r>
                    </a:p>
                    <a:p>
                      <a:endParaRPr lang="tr-TR" sz="1500" b="0" dirty="0"/>
                    </a:p>
                  </a:txBody>
                  <a:tcPr/>
                </a:tc>
                <a:extLst>
                  <a:ext uri="{0D108BD9-81ED-4DB2-BD59-A6C34878D82A}">
                    <a16:rowId xmlns="" xmlns:a16="http://schemas.microsoft.com/office/drawing/2014/main" val="10005"/>
                  </a:ext>
                </a:extLst>
              </a:tr>
              <a:tr h="1043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 bağlamında akademik faaliyetler ve yükseköğretim sektörü analizi bulgularını kullanılarak üstün veya zayıf yönler tespit edilmeli; konumun nasıl güçlendirilebileceği ve konumu olumsuz etkileyecek zayıflıkların nasıl giderileceği huşuları ortaya konulmalıdır.</a:t>
                      </a:r>
                    </a:p>
                    <a:p>
                      <a:endParaRPr lang="tr-TR" sz="1500" b="0" dirty="0"/>
                    </a:p>
                  </a:txBody>
                  <a:tcPr/>
                </a:tc>
                <a:extLst>
                  <a:ext uri="{0D108BD9-81ED-4DB2-BD59-A6C34878D82A}">
                    <a16:rowId xmlns="" xmlns:a16="http://schemas.microsoft.com/office/drawing/2014/main" val="10006"/>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Konum tercihiyle elde etmek istenilen sonuçların neler olduğu belirlenerek stratejiler geliştirilmelidir.</a:t>
                      </a:r>
                    </a:p>
                    <a:p>
                      <a:endParaRPr lang="tr-TR" sz="1500" b="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863157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(Konum Tercihi)</a:t>
            </a:r>
          </a:p>
        </p:txBody>
      </p:sp>
      <p:graphicFrame>
        <p:nvGraphicFramePr>
          <p:cNvPr id="4" name="Tablo 3"/>
          <p:cNvGraphicFramePr>
            <a:graphicFrameLocks noGrp="1"/>
          </p:cNvGraphicFramePr>
          <p:nvPr>
            <p:extLst>
              <p:ext uri="{D42A27DB-BD31-4B8C-83A1-F6EECF244321}">
                <p14:modId xmlns:p14="http://schemas.microsoft.com/office/powerpoint/2010/main" val="1766596986"/>
              </p:ext>
            </p:extLst>
          </p:nvPr>
        </p:nvGraphicFramePr>
        <p:xfrm>
          <a:off x="539552" y="1370263"/>
          <a:ext cx="8406680" cy="5395876"/>
        </p:xfrm>
        <a:graphic>
          <a:graphicData uri="http://schemas.openxmlformats.org/drawingml/2006/table">
            <a:tbl>
              <a:tblPr firstRow="1" bandRow="1">
                <a:tableStyleId>{5C22544A-7EE6-4342-B048-85BDC9FD1C3A}</a:tableStyleId>
              </a:tblPr>
              <a:tblGrid>
                <a:gridCol w="8406680">
                  <a:extLst>
                    <a:ext uri="{9D8B030D-6E8A-4147-A177-3AD203B41FA5}">
                      <a16:colId xmlns="" xmlns:a16="http://schemas.microsoft.com/office/drawing/2014/main" val="20000"/>
                    </a:ext>
                  </a:extLst>
                </a:gridCol>
              </a:tblGrid>
              <a:tr h="357674">
                <a:tc>
                  <a:txBody>
                    <a:bodyPr/>
                    <a:lstStyle/>
                    <a:p>
                      <a:pPr algn="ctr"/>
                      <a:r>
                        <a:rPr lang="tr-TR" sz="1800" b="1" kern="1200" dirty="0">
                          <a:solidFill>
                            <a:schemeClr val="lt1"/>
                          </a:solidFill>
                          <a:effectLst/>
                          <a:latin typeface="+mn-lt"/>
                          <a:ea typeface="+mn-ea"/>
                          <a:cs typeface="+mn-cs"/>
                        </a:rPr>
                        <a:t>Konum Tercihi Belirlenirken Dikkat Edilmesi Gereken Hususlar</a:t>
                      </a:r>
                      <a:endParaRPr lang="tr-TR" dirty="0"/>
                    </a:p>
                  </a:txBody>
                  <a:tcPr/>
                </a:tc>
                <a:extLst>
                  <a:ext uri="{0D108BD9-81ED-4DB2-BD59-A6C34878D82A}">
                    <a16:rowId xmlns="" xmlns:a16="http://schemas.microsoft.com/office/drawing/2014/main" val="10000"/>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Üniversitenin mevcut konumu durum analizi bulgularıyla ortaya konulmalı ve konum değişikliğine gidilip gidilmeyeceği hususu netleştirilmelidir.</a:t>
                      </a:r>
                    </a:p>
                    <a:p>
                      <a:endParaRPr lang="tr-TR" sz="1500" b="0" dirty="0"/>
                    </a:p>
                  </a:txBody>
                  <a:tcPr/>
                </a:tc>
                <a:extLst>
                  <a:ext uri="{0D108BD9-81ED-4DB2-BD59-A6C34878D82A}">
                    <a16:rowId xmlns="" xmlns:a16="http://schemas.microsoft.com/office/drawing/2014/main" val="10001"/>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Alternatif konum stratejileri belirlenerek hangisinin tercih edileceği kararı alınmalıdır.</a:t>
                      </a:r>
                    </a:p>
                    <a:p>
                      <a:endParaRPr lang="tr-TR" sz="1500" b="0" dirty="0"/>
                    </a:p>
                  </a:txBody>
                  <a:tcPr/>
                </a:tc>
                <a:extLst>
                  <a:ext uri="{0D108BD9-81ED-4DB2-BD59-A6C34878D82A}">
                    <a16:rowId xmlns="" xmlns:a16="http://schemas.microsoft.com/office/drawing/2014/main" val="10002"/>
                  </a:ext>
                </a:extLst>
              </a:tr>
              <a:tr h="804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Yönetim tarzı ve örgüt yapısının sahip olmak istenilen konum tercihine uygunluğu araştırılarak konumu güçlendirmek için hangi yapısal, yönetsel ve idari değişikliklere gidileceği belirlenmelidir.</a:t>
                      </a:r>
                    </a:p>
                    <a:p>
                      <a:endParaRPr lang="tr-TR" sz="1500" b="0" dirty="0"/>
                    </a:p>
                  </a:txBody>
                  <a:tcPr/>
                </a:tc>
                <a:extLst>
                  <a:ext uri="{0D108BD9-81ED-4DB2-BD59-A6C34878D82A}">
                    <a16:rowId xmlns="" xmlns:a16="http://schemas.microsoft.com/office/drawing/2014/main" val="10003"/>
                  </a:ext>
                </a:extLst>
              </a:tr>
              <a:tr h="678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Temel ve destekleyici faaliyetleri konumumuzu destekleyecek şekilde nasıl yerine getirmeliyiz?</a:t>
                      </a:r>
                    </a:p>
                    <a:p>
                      <a:endParaRPr lang="tr-TR" sz="1500" b="0" dirty="0"/>
                    </a:p>
                  </a:txBody>
                  <a:tcPr/>
                </a:tc>
                <a:extLst>
                  <a:ext uri="{0D108BD9-81ED-4DB2-BD59-A6C34878D82A}">
                    <a16:rowId xmlns="" xmlns:a16="http://schemas.microsoft.com/office/drawing/2014/main" val="10004"/>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konumu güçlendirmek işbirliği olanakları tespit edilmelidir.</a:t>
                      </a:r>
                    </a:p>
                    <a:p>
                      <a:endParaRPr lang="tr-TR" sz="1500" b="0" dirty="0"/>
                    </a:p>
                  </a:txBody>
                  <a:tcPr/>
                </a:tc>
                <a:extLst>
                  <a:ext uri="{0D108BD9-81ED-4DB2-BD59-A6C34878D82A}">
                    <a16:rowId xmlns="" xmlns:a16="http://schemas.microsoft.com/office/drawing/2014/main" val="10005"/>
                  </a:ext>
                </a:extLst>
              </a:tr>
              <a:tr h="1043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Tercih edilen konum bağlamında akademik faaliyetler ve yükseköğretim sektörü analizi bulgularını kullanılarak üstün veya zayıf yönler tespit edilmeli; konumun nasıl güçlendirilebileceği ve konumu olumsuz etkileyecek zayıflıkların nasıl giderileceği huşuları ortaya konulmalıdır.</a:t>
                      </a:r>
                    </a:p>
                    <a:p>
                      <a:endParaRPr lang="tr-TR" sz="1500" b="0" dirty="0"/>
                    </a:p>
                  </a:txBody>
                  <a:tcPr/>
                </a:tc>
                <a:extLst>
                  <a:ext uri="{0D108BD9-81ED-4DB2-BD59-A6C34878D82A}">
                    <a16:rowId xmlns="" xmlns:a16="http://schemas.microsoft.com/office/drawing/2014/main" val="10006"/>
                  </a:ext>
                </a:extLst>
              </a:tr>
              <a:tr h="56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b="0" kern="1200" dirty="0">
                          <a:solidFill>
                            <a:schemeClr val="dk1"/>
                          </a:solidFill>
                          <a:effectLst/>
                          <a:latin typeface="+mn-lt"/>
                          <a:ea typeface="+mn-ea"/>
                          <a:cs typeface="+mn-cs"/>
                        </a:rPr>
                        <a:t>Konum tercihiyle elde etmek istenilen sonuçların neler olduğu belirlenerek stratejiler geliştirilmelidir.</a:t>
                      </a:r>
                    </a:p>
                    <a:p>
                      <a:endParaRPr lang="tr-TR" sz="1500" b="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35567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2" name="Metin kutusu 1"/>
          <p:cNvSpPr txBox="1"/>
          <p:nvPr/>
        </p:nvSpPr>
        <p:spPr>
          <a:xfrm>
            <a:off x="971600" y="1556792"/>
            <a:ext cx="6638542"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itchFamily="34" charset="0"/>
              <a:buChar char="•"/>
            </a:pPr>
            <a:r>
              <a:rPr lang="tr-TR" dirty="0"/>
              <a:t>Başarı bölgesi tercihiyle Üniversite, </a:t>
            </a:r>
            <a:r>
              <a:rPr lang="tr-TR" b="1" i="1" dirty="0">
                <a:solidFill>
                  <a:srgbClr val="C00000"/>
                </a:solidFill>
              </a:rPr>
              <a:t>tercih ettiği konum öncelikli olmak üzere </a:t>
            </a:r>
            <a:r>
              <a:rPr lang="tr-TR" dirty="0"/>
              <a:t>diğer konumlar içinde farklılaşma yoluna gider.</a:t>
            </a:r>
          </a:p>
          <a:p>
            <a:pPr marL="285750" indent="-285750">
              <a:buFont typeface="Arial" pitchFamily="34" charset="0"/>
              <a:buChar char="•"/>
            </a:pPr>
            <a:r>
              <a:rPr lang="tr-TR" dirty="0"/>
              <a:t> Üniversite, aynı konum tercihini (eğitim, araştırma veya girişimcilik) yapan üniversitelerle kendisini karşılaştırdığında hangi bakımdan farklılaşması gerektiğini belirler. </a:t>
            </a:r>
          </a:p>
          <a:p>
            <a:pPr marL="285750" indent="-285750">
              <a:buFont typeface="Arial" pitchFamily="34" charset="0"/>
              <a:buChar char="•"/>
            </a:pPr>
            <a:r>
              <a:rPr lang="tr-TR" dirty="0"/>
              <a:t>Üniversitenin tercih ettiği konum içerisinde yeterince iyi odaklanılmamış alt alanları tespit etmesi gerekir. Bu alt alan üniversitenin, aynı konumu benimsemiş üniversitelerden kendisini farklılaştıracak </a:t>
            </a:r>
            <a:r>
              <a:rPr lang="tr-TR" b="1" dirty="0">
                <a:solidFill>
                  <a:srgbClr val="0070C0"/>
                </a:solidFill>
              </a:rPr>
              <a:t>“başarı bölgesini” </a:t>
            </a:r>
            <a:r>
              <a:rPr lang="tr-TR" dirty="0"/>
              <a:t>oluşturur.</a:t>
            </a:r>
          </a:p>
        </p:txBody>
      </p:sp>
    </p:spTree>
    <p:extLst>
      <p:ext uri="{BB962C8B-B14F-4D97-AF65-F5344CB8AC3E}">
        <p14:creationId xmlns:p14="http://schemas.microsoft.com/office/powerpoint/2010/main" val="9132600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5" name="Metin kutusu 4"/>
          <p:cNvSpPr txBox="1"/>
          <p:nvPr/>
        </p:nvSpPr>
        <p:spPr>
          <a:xfrm>
            <a:off x="323528" y="1556792"/>
            <a:ext cx="424847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C00000"/>
                </a:solidFill>
              </a:rPr>
              <a:t>Başarı bölgesini belirlemek için şu sorular yönlendirici olabilir:</a:t>
            </a:r>
          </a:p>
          <a:p>
            <a:r>
              <a:rPr lang="tr-TR" dirty="0">
                <a:solidFill>
                  <a:prstClr val="black"/>
                </a:solidFill>
              </a:rPr>
              <a:t> </a:t>
            </a:r>
          </a:p>
          <a:p>
            <a:pPr marL="285750" indent="-285750">
              <a:buFont typeface="Wingdings" pitchFamily="2" charset="2"/>
              <a:buChar char="§"/>
            </a:pPr>
            <a:r>
              <a:rPr lang="tr-TR" dirty="0">
                <a:solidFill>
                  <a:prstClr val="black"/>
                </a:solidFill>
              </a:rPr>
              <a:t>Üniversite, henüz yeterince faydalanılmamış veya yeni gelişmeler ışığında ortaya çıkan fırsatlar göz önüne alındığında </a:t>
            </a:r>
            <a:r>
              <a:rPr lang="tr-TR" b="1" i="1" dirty="0">
                <a:solidFill>
                  <a:srgbClr val="0070C0"/>
                </a:solidFill>
              </a:rPr>
              <a:t>hangi alt alanlarda farklılaşarak </a:t>
            </a:r>
            <a:r>
              <a:rPr lang="tr-TR" dirty="0">
                <a:solidFill>
                  <a:prstClr val="black"/>
                </a:solidFill>
              </a:rPr>
              <a:t>aynı konumdaki üniversitelere üstünlük sağlayabilir?</a:t>
            </a:r>
          </a:p>
          <a:p>
            <a:pPr marL="285750" indent="-285750">
              <a:buFont typeface="Wingdings" pitchFamily="2" charset="2"/>
              <a:buChar char="§"/>
            </a:pPr>
            <a:r>
              <a:rPr lang="tr-TR" dirty="0">
                <a:solidFill>
                  <a:prstClr val="black"/>
                </a:solidFill>
              </a:rPr>
              <a:t>Üniversitenin </a:t>
            </a:r>
            <a:r>
              <a:rPr lang="tr-TR" b="1" i="1" dirty="0">
                <a:solidFill>
                  <a:srgbClr val="0070C0"/>
                </a:solidFill>
              </a:rPr>
              <a:t>öncelikli veya stratejik hedef kitlesi </a:t>
            </a:r>
            <a:r>
              <a:rPr lang="tr-TR" dirty="0">
                <a:solidFill>
                  <a:prstClr val="black"/>
                </a:solidFill>
              </a:rPr>
              <a:t>hangi çevrelerdir?</a:t>
            </a:r>
          </a:p>
          <a:p>
            <a:pPr marL="285750" indent="-285750">
              <a:buFont typeface="Wingdings" pitchFamily="2" charset="2"/>
              <a:buChar char="§"/>
            </a:pPr>
            <a:r>
              <a:rPr lang="tr-TR" dirty="0">
                <a:solidFill>
                  <a:prstClr val="black"/>
                </a:solidFill>
              </a:rPr>
              <a:t>Üniversite, hedef kitleye ve diğer üniversitelere göre </a:t>
            </a:r>
            <a:r>
              <a:rPr lang="tr-TR" b="1" i="1" dirty="0">
                <a:solidFill>
                  <a:srgbClr val="0070C0"/>
                </a:solidFill>
              </a:rPr>
              <a:t>daha iyi hizmet sunabilmek </a:t>
            </a:r>
            <a:r>
              <a:rPr lang="tr-TR" dirty="0">
                <a:solidFill>
                  <a:prstClr val="black"/>
                </a:solidFill>
              </a:rPr>
              <a:t>için nasıl farklılaşmalıdır?</a:t>
            </a:r>
          </a:p>
        </p:txBody>
      </p:sp>
      <p:sp>
        <p:nvSpPr>
          <p:cNvPr id="7" name="Metin kutusu 6"/>
          <p:cNvSpPr txBox="1"/>
          <p:nvPr/>
        </p:nvSpPr>
        <p:spPr>
          <a:xfrm>
            <a:off x="4724400" y="1556792"/>
            <a:ext cx="424847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C00000"/>
                </a:solidFill>
              </a:rPr>
              <a:t>Başarı Bölgesi Belirlenirken Dikkat Edilmesi Gereken Hususlar</a:t>
            </a:r>
          </a:p>
          <a:p>
            <a:pPr lvl="0"/>
            <a:endParaRPr lang="tr-TR" dirty="0"/>
          </a:p>
          <a:p>
            <a:pPr marL="285750" lvl="0" indent="-285750">
              <a:buFont typeface="Arial" pitchFamily="34" charset="0"/>
              <a:buChar char="•"/>
            </a:pPr>
            <a:r>
              <a:rPr lang="tr-TR" dirty="0"/>
              <a:t>Üniversite stratejik grubu veya konumu içerisinde </a:t>
            </a:r>
            <a:r>
              <a:rPr lang="tr-TR" b="1" i="1" dirty="0">
                <a:solidFill>
                  <a:srgbClr val="C00000"/>
                </a:solidFill>
              </a:rPr>
              <a:t>rekabet avantajı elde edebileceği bölgeleri </a:t>
            </a:r>
            <a:r>
              <a:rPr lang="tr-TR" dirty="0"/>
              <a:t>belirlemelidir.</a:t>
            </a:r>
          </a:p>
          <a:p>
            <a:pPr marL="285750" indent="-285750">
              <a:buFont typeface="Arial" pitchFamily="34" charset="0"/>
              <a:buChar char="•"/>
            </a:pPr>
            <a:r>
              <a:rPr lang="tr-TR" dirty="0"/>
              <a:t> Üniversitenin rekabet avantajını elde edebileceği </a:t>
            </a:r>
            <a:r>
              <a:rPr lang="tr-TR" b="1" i="1" dirty="0">
                <a:solidFill>
                  <a:srgbClr val="C00000"/>
                </a:solidFill>
              </a:rPr>
              <a:t>stratejik önceliğe sahip hususlar </a:t>
            </a:r>
            <a:r>
              <a:rPr lang="tr-TR" dirty="0"/>
              <a:t>(fakülteler, bölümler, öğrenci çevreleri, iş dünyası çevreleri vs.) tespit edilmelidir.</a:t>
            </a:r>
          </a:p>
          <a:p>
            <a:pPr marL="285750" indent="-285750">
              <a:buFont typeface="Arial" pitchFamily="34" charset="0"/>
              <a:buChar char="•"/>
            </a:pPr>
            <a:r>
              <a:rPr lang="tr-TR" dirty="0"/>
              <a:t> Bu başarı bölgesinde paydaş niteliğindeki çevrelerin </a:t>
            </a:r>
            <a:r>
              <a:rPr lang="tr-TR" b="1" i="1" dirty="0">
                <a:solidFill>
                  <a:srgbClr val="C00000"/>
                </a:solidFill>
              </a:rPr>
              <a:t>beklenti, öneri ve şikâyetleri </a:t>
            </a:r>
            <a:r>
              <a:rPr lang="tr-TR" dirty="0"/>
              <a:t>dikkate alınmalıdır.</a:t>
            </a:r>
          </a:p>
        </p:txBody>
      </p:sp>
    </p:spTree>
    <p:extLst>
      <p:ext uri="{BB962C8B-B14F-4D97-AF65-F5344CB8AC3E}">
        <p14:creationId xmlns:p14="http://schemas.microsoft.com/office/powerpoint/2010/main" val="1830981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(Başarı Bölgesi Tercihi)</a:t>
            </a:r>
          </a:p>
        </p:txBody>
      </p:sp>
      <p:sp>
        <p:nvSpPr>
          <p:cNvPr id="6" name="Metin kutusu 5"/>
          <p:cNvSpPr txBox="1"/>
          <p:nvPr/>
        </p:nvSpPr>
        <p:spPr>
          <a:xfrm>
            <a:off x="611560" y="1390562"/>
            <a:ext cx="8208912"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1" dirty="0">
                <a:solidFill>
                  <a:srgbClr val="0070C0"/>
                </a:solidFill>
              </a:rPr>
              <a:t>Bu sorulara cevap verebilmek için üniversite, konum tercihini esas alarak aşağıdaki hususlarda </a:t>
            </a:r>
            <a:r>
              <a:rPr lang="tr-TR" b="1" i="1" dirty="0" err="1">
                <a:solidFill>
                  <a:srgbClr val="0070C0"/>
                </a:solidFill>
              </a:rPr>
              <a:t>önceliklendirme</a:t>
            </a:r>
            <a:r>
              <a:rPr lang="tr-TR" b="1" i="1" dirty="0">
                <a:solidFill>
                  <a:srgbClr val="0070C0"/>
                </a:solidFill>
              </a:rPr>
              <a:t> yapar:</a:t>
            </a:r>
          </a:p>
          <a:p>
            <a:r>
              <a:rPr lang="tr-TR" dirty="0">
                <a:solidFill>
                  <a:prstClr val="black"/>
                </a:solidFill>
              </a:rPr>
              <a:t> </a:t>
            </a:r>
          </a:p>
          <a:p>
            <a:pPr marL="285750" indent="-285750">
              <a:buFont typeface="Arial" pitchFamily="34" charset="0"/>
              <a:buChar char="•"/>
            </a:pPr>
            <a:r>
              <a:rPr lang="tr-TR" b="1" dirty="0">
                <a:solidFill>
                  <a:srgbClr val="C00000"/>
                </a:solidFill>
              </a:rPr>
              <a:t>Akademik birim </a:t>
            </a:r>
            <a:r>
              <a:rPr lang="tr-TR" b="1" dirty="0" err="1">
                <a:solidFill>
                  <a:srgbClr val="C00000"/>
                </a:solidFill>
              </a:rPr>
              <a:t>önceliklendirme</a:t>
            </a:r>
            <a:r>
              <a:rPr lang="tr-TR" dirty="0">
                <a:solidFill>
                  <a:srgbClr val="C00000"/>
                </a:solidFill>
              </a:rPr>
              <a:t>: </a:t>
            </a:r>
            <a:r>
              <a:rPr lang="tr-TR" dirty="0">
                <a:solidFill>
                  <a:prstClr val="black"/>
                </a:solidFill>
              </a:rPr>
              <a:t>Belirli fakülte veya bölümler öncelikli hale getirilebilir.</a:t>
            </a:r>
          </a:p>
          <a:p>
            <a:pPr marL="285750" indent="-285750">
              <a:buFont typeface="Arial" pitchFamily="34" charset="0"/>
              <a:buChar char="•"/>
            </a:pPr>
            <a:r>
              <a:rPr lang="tr-TR" b="1" dirty="0">
                <a:solidFill>
                  <a:srgbClr val="C00000"/>
                </a:solidFill>
              </a:rPr>
              <a:t>Hedef öğrenci kitlesini </a:t>
            </a:r>
            <a:r>
              <a:rPr lang="tr-TR" b="1" dirty="0" err="1">
                <a:solidFill>
                  <a:srgbClr val="C00000"/>
                </a:solidFill>
              </a:rPr>
              <a:t>önceliklendirme</a:t>
            </a:r>
            <a:r>
              <a:rPr lang="tr-TR" b="1" dirty="0">
                <a:solidFill>
                  <a:srgbClr val="C00000"/>
                </a:solidFill>
              </a:rPr>
              <a:t>: </a:t>
            </a:r>
            <a:r>
              <a:rPr lang="tr-TR" dirty="0">
                <a:solidFill>
                  <a:prstClr val="black"/>
                </a:solidFill>
              </a:rPr>
              <a:t>Başarıya en fazla katkı sağlayacağı düşünülen öğrenci kitlesi </a:t>
            </a:r>
            <a:r>
              <a:rPr lang="tr-TR" dirty="0" err="1">
                <a:solidFill>
                  <a:prstClr val="black"/>
                </a:solidFill>
              </a:rPr>
              <a:t>önceliklendirilebilir</a:t>
            </a:r>
            <a:r>
              <a:rPr lang="tr-TR" dirty="0">
                <a:solidFill>
                  <a:prstClr val="black"/>
                </a:solidFill>
              </a:rPr>
              <a:t>.</a:t>
            </a:r>
          </a:p>
          <a:p>
            <a:pPr marL="285750" indent="-285750">
              <a:buFont typeface="Arial" pitchFamily="34" charset="0"/>
              <a:buChar char="•"/>
            </a:pPr>
            <a:r>
              <a:rPr lang="tr-TR" b="1" dirty="0">
                <a:solidFill>
                  <a:srgbClr val="C00000"/>
                </a:solidFill>
              </a:rPr>
              <a:t>Eğitim, araştırma ve girişimciliğe yönelik alt alanları </a:t>
            </a:r>
            <a:r>
              <a:rPr lang="tr-TR" b="1" dirty="0" err="1">
                <a:solidFill>
                  <a:srgbClr val="C00000"/>
                </a:solidFill>
              </a:rPr>
              <a:t>önceliklendirme</a:t>
            </a:r>
            <a:r>
              <a:rPr lang="tr-TR" b="1" dirty="0">
                <a:solidFill>
                  <a:srgbClr val="C00000"/>
                </a:solidFill>
              </a:rPr>
              <a:t>: </a:t>
            </a:r>
            <a:r>
              <a:rPr lang="tr-TR" dirty="0">
                <a:solidFill>
                  <a:prstClr val="black"/>
                </a:solidFill>
              </a:rPr>
              <a:t>Eğitimde mesleki eğitim, araştırmada genetik bilimleri, girişimcilikte de medikal </a:t>
            </a:r>
            <a:r>
              <a:rPr lang="tr-TR" dirty="0" err="1">
                <a:solidFill>
                  <a:prstClr val="black"/>
                </a:solidFill>
              </a:rPr>
              <a:t>teknolojilergibi</a:t>
            </a:r>
            <a:r>
              <a:rPr lang="tr-TR" dirty="0">
                <a:solidFill>
                  <a:prstClr val="black"/>
                </a:solidFill>
              </a:rPr>
              <a:t> belirli alt alanlar öne çıkarılabilir.</a:t>
            </a:r>
          </a:p>
          <a:p>
            <a:pPr marL="285750" indent="-285750">
              <a:buFont typeface="Arial" pitchFamily="34" charset="0"/>
              <a:buChar char="•"/>
            </a:pPr>
            <a:r>
              <a:rPr lang="tr-TR" b="1" dirty="0">
                <a:solidFill>
                  <a:srgbClr val="C00000"/>
                </a:solidFill>
              </a:rPr>
              <a:t>Yenilikçi entegre alan tanımlama ve </a:t>
            </a:r>
            <a:r>
              <a:rPr lang="tr-TR" b="1" dirty="0" err="1">
                <a:solidFill>
                  <a:srgbClr val="C00000"/>
                </a:solidFill>
              </a:rPr>
              <a:t>önceliklendirme</a:t>
            </a:r>
            <a:r>
              <a:rPr lang="tr-TR" b="1" dirty="0">
                <a:solidFill>
                  <a:srgbClr val="C00000"/>
                </a:solidFill>
              </a:rPr>
              <a:t>: </a:t>
            </a:r>
            <a:r>
              <a:rPr lang="tr-TR" dirty="0">
                <a:solidFill>
                  <a:prstClr val="black"/>
                </a:solidFill>
              </a:rPr>
              <a:t>Çok disiplinli yaklaşımlar belirlenerek bölümler arası entegrasyon desteklenebilir.</a:t>
            </a:r>
          </a:p>
          <a:p>
            <a:pPr marL="285750" indent="-285750">
              <a:buFont typeface="Arial" pitchFamily="34" charset="0"/>
              <a:buChar char="•"/>
            </a:pPr>
            <a:r>
              <a:rPr lang="tr-TR" b="1" dirty="0">
                <a:solidFill>
                  <a:srgbClr val="C00000"/>
                </a:solidFill>
              </a:rPr>
              <a:t>Yerel imkânları </a:t>
            </a:r>
            <a:r>
              <a:rPr lang="tr-TR" b="1" dirty="0" err="1">
                <a:solidFill>
                  <a:srgbClr val="C00000"/>
                </a:solidFill>
              </a:rPr>
              <a:t>önceliklendirme</a:t>
            </a:r>
            <a:r>
              <a:rPr lang="tr-TR" b="1" dirty="0">
                <a:solidFill>
                  <a:srgbClr val="C00000"/>
                </a:solidFill>
              </a:rPr>
              <a:t>:</a:t>
            </a:r>
            <a:r>
              <a:rPr lang="tr-TR" dirty="0">
                <a:solidFill>
                  <a:prstClr val="black"/>
                </a:solidFill>
              </a:rPr>
              <a:t> Turizm bölgesinde turizm fakültelerine öncelik verilmesi gibi bulunulan bölgenin özellikleri dikkate alınarak belirli alanlarda </a:t>
            </a:r>
            <a:r>
              <a:rPr lang="tr-TR" dirty="0" err="1">
                <a:solidFill>
                  <a:prstClr val="black"/>
                </a:solidFill>
              </a:rPr>
              <a:t>ihtisaslaşılabilir</a:t>
            </a:r>
            <a:r>
              <a:rPr lang="tr-TR" dirty="0">
                <a:solidFill>
                  <a:prstClr val="black"/>
                </a:solidFill>
              </a:rPr>
              <a:t>.</a:t>
            </a:r>
          </a:p>
          <a:p>
            <a:pPr marL="285750" indent="-285750">
              <a:buFont typeface="Arial" pitchFamily="34" charset="0"/>
              <a:buChar char="•"/>
            </a:pPr>
            <a:r>
              <a:rPr lang="tr-TR" b="1" dirty="0">
                <a:solidFill>
                  <a:srgbClr val="C00000"/>
                </a:solidFill>
              </a:rPr>
              <a:t>Yönelim </a:t>
            </a:r>
            <a:r>
              <a:rPr lang="tr-TR" b="1" dirty="0" err="1">
                <a:solidFill>
                  <a:srgbClr val="C00000"/>
                </a:solidFill>
              </a:rPr>
              <a:t>önceliklendirme</a:t>
            </a:r>
            <a:r>
              <a:rPr lang="tr-TR" b="1" dirty="0">
                <a:solidFill>
                  <a:srgbClr val="C00000"/>
                </a:solidFill>
              </a:rPr>
              <a:t>: </a:t>
            </a:r>
            <a:r>
              <a:rPr lang="tr-TR" dirty="0">
                <a:solidFill>
                  <a:prstClr val="black"/>
                </a:solidFill>
              </a:rPr>
              <a:t>Konumunu kuvvetlendirecek bir biçimde ulusal ya da uluslararası pazar hedefini </a:t>
            </a:r>
            <a:r>
              <a:rPr lang="tr-TR" dirty="0" err="1">
                <a:solidFill>
                  <a:prstClr val="black"/>
                </a:solidFill>
              </a:rPr>
              <a:t>önceliklendirebilir</a:t>
            </a:r>
            <a:r>
              <a:rPr lang="tr-TR" dirty="0">
                <a:solidFill>
                  <a:prstClr val="black"/>
                </a:solidFill>
              </a:rPr>
              <a:t>.</a:t>
            </a:r>
          </a:p>
          <a:p>
            <a:pPr marL="285750" indent="-285750">
              <a:buFont typeface="Arial" pitchFamily="34" charset="0"/>
              <a:buChar char="•"/>
            </a:pPr>
            <a:endParaRPr lang="tr-TR" dirty="0">
              <a:solidFill>
                <a:prstClr val="black"/>
              </a:solidFill>
            </a:endParaRPr>
          </a:p>
        </p:txBody>
      </p:sp>
    </p:spTree>
    <p:extLst>
      <p:ext uri="{BB962C8B-B14F-4D97-AF65-F5344CB8AC3E}">
        <p14:creationId xmlns:p14="http://schemas.microsoft.com/office/powerpoint/2010/main" val="631718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556792"/>
            <a:ext cx="820891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Üniversiteler konum ile başarı bölgesi tercihini belirledikten sonra; hizmet sunumuna değer katmak için </a:t>
            </a:r>
            <a:r>
              <a:rPr lang="tr-TR" b="1" i="1" dirty="0">
                <a:solidFill>
                  <a:srgbClr val="C00000"/>
                </a:solidFill>
              </a:rPr>
              <a:t>başarılı öğrencileri destekleme, özel sektörle işbirlikleri geliştirme, </a:t>
            </a:r>
          </a:p>
          <a:p>
            <a:r>
              <a:rPr lang="tr-TR" b="1" i="1" dirty="0">
                <a:solidFill>
                  <a:srgbClr val="C00000"/>
                </a:solidFill>
              </a:rPr>
              <a:t>proje yönetimi </a:t>
            </a:r>
            <a:r>
              <a:rPr lang="tr-TR" dirty="0"/>
              <a:t>gibi birtakım faktörleri ön plana çıkarak konum ve başarı bölgesi tercihlerini dinamik olarak yönetir. </a:t>
            </a:r>
          </a:p>
          <a:p>
            <a:r>
              <a:rPr lang="tr-TR" dirty="0"/>
              <a:t>Bu faktörlerin ağırlıkları plan dönemindeki tercihlere göre artırılabilir, azaltılabilir; bazı faktörlerden vazgeçilebilir ya da hizmet sunumu için yeni faktörler eklenebilir. Bu farklılaşma stratejisi </a:t>
            </a:r>
            <a:r>
              <a:rPr lang="tr-TR" b="1" dirty="0">
                <a:solidFill>
                  <a:srgbClr val="0070C0"/>
                </a:solidFill>
              </a:rPr>
              <a:t>“değer sunumu tercihi”</a:t>
            </a:r>
            <a:r>
              <a:rPr lang="tr-TR" dirty="0"/>
              <a:t> olarak tanımlanır.</a:t>
            </a:r>
            <a:endParaRPr lang="tr-TR" dirty="0">
              <a:solidFill>
                <a:prstClr val="black"/>
              </a:solidFill>
            </a:endParaRPr>
          </a:p>
        </p:txBody>
      </p:sp>
      <p:sp>
        <p:nvSpPr>
          <p:cNvPr id="2" name="Metin kutusu 1"/>
          <p:cNvSpPr txBox="1"/>
          <p:nvPr/>
        </p:nvSpPr>
        <p:spPr>
          <a:xfrm>
            <a:off x="1151620" y="4341183"/>
            <a:ext cx="712879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a:t>Üniversiteler yeni plan döneminde değer sunumu tercihlerinden bir tanesini kullanabileceği gibi konum ve başarı bölgesi ile uyumlu, birbirini tamamlayıcı ve destekleyici bir şekilde birden fazla değer sunumu tercihini de kullanabilir.</a:t>
            </a:r>
            <a:endParaRPr lang="en-US" dirty="0"/>
          </a:p>
        </p:txBody>
      </p:sp>
    </p:spTree>
    <p:extLst>
      <p:ext uri="{BB962C8B-B14F-4D97-AF65-F5344CB8AC3E}">
        <p14:creationId xmlns:p14="http://schemas.microsoft.com/office/powerpoint/2010/main" val="7716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a:extLst>
              <a:ext uri="{FF2B5EF4-FFF2-40B4-BE49-F238E27FC236}">
                <a16:creationId xmlns="" xmlns:a16="http://schemas.microsoft.com/office/drawing/2014/main" id="{9E9105BA-53F7-466B-AF33-E642AC8420F4}"/>
              </a:ext>
            </a:extLst>
          </p:cNvPr>
          <p:cNvSpPr>
            <a:spLocks noGrp="1"/>
          </p:cNvSpPr>
          <p:nvPr>
            <p:ph idx="1"/>
          </p:nvPr>
        </p:nvSpPr>
        <p:spPr>
          <a:xfrm>
            <a:off x="1763713" y="981075"/>
            <a:ext cx="7380287" cy="5688013"/>
          </a:xfrm>
        </p:spPr>
        <p:txBody>
          <a:bodyPr/>
          <a:lstStyle/>
          <a:p>
            <a:pPr eaLnBrk="1" hangingPunct="1"/>
            <a:endParaRPr lang="tr-TR" altLang="tr-TR" sz="2400"/>
          </a:p>
          <a:p>
            <a:pPr eaLnBrk="1" hangingPunct="1"/>
            <a:endParaRPr lang="tr-TR" altLang="tr-TR" sz="2000"/>
          </a:p>
          <a:p>
            <a:pPr eaLnBrk="1" hangingPunct="1"/>
            <a:endParaRPr lang="tr-TR" altLang="tr-TR" sz="2200"/>
          </a:p>
          <a:p>
            <a:pPr eaLnBrk="1" hangingPunct="1"/>
            <a:endParaRPr lang="tr-TR" altLang="tr-TR" sz="2200"/>
          </a:p>
          <a:p>
            <a:pPr eaLnBrk="1" hangingPunct="1">
              <a:buFont typeface="Arial" panose="020B0604020202020204" pitchFamily="34" charset="0"/>
              <a:buNone/>
            </a:pPr>
            <a:endParaRPr lang="tr-TR" altLang="tr-TR"/>
          </a:p>
          <a:p>
            <a:pPr eaLnBrk="1" hangingPunct="1">
              <a:buFont typeface="Arial" panose="020B0604020202020204" pitchFamily="34" charset="0"/>
              <a:buNone/>
            </a:pPr>
            <a:endParaRPr lang="tr-TR" altLang="tr-TR"/>
          </a:p>
          <a:p>
            <a:pPr eaLnBrk="1" hangingPunct="1">
              <a:buFont typeface="Arial" panose="020B0604020202020204" pitchFamily="34" charset="0"/>
              <a:buNone/>
            </a:pPr>
            <a:endParaRPr lang="fr-CA" altLang="tr-TR"/>
          </a:p>
        </p:txBody>
      </p:sp>
      <p:sp>
        <p:nvSpPr>
          <p:cNvPr id="12291" name="1 Başlık">
            <a:extLst>
              <a:ext uri="{FF2B5EF4-FFF2-40B4-BE49-F238E27FC236}">
                <a16:creationId xmlns="" xmlns:a16="http://schemas.microsoft.com/office/drawing/2014/main" id="{B8D1A2F9-C5A2-451B-8AA2-A80A562D59F6}"/>
              </a:ext>
            </a:extLst>
          </p:cNvPr>
          <p:cNvSpPr>
            <a:spLocks noGrp="1"/>
          </p:cNvSpPr>
          <p:nvPr>
            <p:ph type="title"/>
          </p:nvPr>
        </p:nvSpPr>
        <p:spPr>
          <a:xfrm>
            <a:off x="2143125" y="274638"/>
            <a:ext cx="7000875" cy="633412"/>
          </a:xfrm>
        </p:spPr>
        <p:txBody>
          <a:bodyPr/>
          <a:lstStyle/>
          <a:p>
            <a:pPr eaLnBrk="1" hangingPunct="1"/>
            <a:r>
              <a:rPr lang="tr-TR" altLang="tr-TR"/>
              <a:t>STRATEJİK PLANLAMA NEDİR?</a:t>
            </a:r>
          </a:p>
        </p:txBody>
      </p:sp>
      <p:sp>
        <p:nvSpPr>
          <p:cNvPr id="8" name="AutoShape 3">
            <a:extLst>
              <a:ext uri="{FF2B5EF4-FFF2-40B4-BE49-F238E27FC236}">
                <a16:creationId xmlns="" xmlns:a16="http://schemas.microsoft.com/office/drawing/2014/main" id="{F270B550-7075-496E-91A3-E27D9EB1EE35}"/>
              </a:ext>
            </a:extLst>
          </p:cNvPr>
          <p:cNvSpPr txBox="1">
            <a:spLocks noChangeAspect="1" noChangeArrowheads="1"/>
          </p:cNvSpPr>
          <p:nvPr/>
        </p:nvSpPr>
        <p:spPr bwMode="auto">
          <a:xfrm>
            <a:off x="2195513" y="1341438"/>
            <a:ext cx="6769100" cy="5183187"/>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Sonuçların planlanmasıdır.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Değişimin planlanmasıdır.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Gerçekçidir.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Kaliteli yönetimin aracıdır.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Hesap verme sorumluluğuna temel oluşturur.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Katılımcı bir yaklaşımdır.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Günü kurtarmaya yönelik değildir.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Bir şablon değildir.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Salt bir belge değildir.</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Sadece bütçeye dönük değildir. </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tr-TR"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Bütçenin planı değil, planın bütçeyi yönlendirmesi gerekir.</a:t>
            </a:r>
            <a:endParaRPr kumimoji="0" lang="tr-T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772816"/>
            <a:ext cx="8208912"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Değer sunumu tercihi aşağıdaki hususlar çerçevesinde belirlenir:</a:t>
            </a:r>
            <a:endParaRPr lang="en-US" b="1" dirty="0">
              <a:solidFill>
                <a:srgbClr val="C00000"/>
              </a:solidFill>
            </a:endParaRPr>
          </a:p>
          <a:p>
            <a:r>
              <a:rPr lang="tr-TR" b="1" dirty="0">
                <a:solidFill>
                  <a:srgbClr val="C00000"/>
                </a:solidFill>
              </a:rPr>
              <a:t> </a:t>
            </a:r>
            <a:endParaRPr lang="en-US" b="1" dirty="0">
              <a:solidFill>
                <a:srgbClr val="C00000"/>
              </a:solidFill>
            </a:endParaRPr>
          </a:p>
          <a:p>
            <a:pPr lvl="0"/>
            <a:r>
              <a:rPr lang="tr-TR" b="1" dirty="0">
                <a:solidFill>
                  <a:srgbClr val="00B050"/>
                </a:solidFill>
              </a:rPr>
              <a:t>Yok et: </a:t>
            </a:r>
            <a:r>
              <a:rPr lang="tr-TR" dirty="0"/>
              <a:t>Üniversitenin şimdiye kadar farklılaşmak için başvurduğu hangi değer sunumu</a:t>
            </a:r>
            <a:r>
              <a:rPr lang="tr-TR" b="1" dirty="0"/>
              <a:t> </a:t>
            </a:r>
            <a:r>
              <a:rPr lang="tr-TR" dirty="0"/>
              <a:t>faktörlerini </a:t>
            </a:r>
            <a:r>
              <a:rPr lang="tr-TR" b="1" i="1" dirty="0">
                <a:solidFill>
                  <a:srgbClr val="0070C0"/>
                </a:solidFill>
              </a:rPr>
              <a:t>yeni plan döneminde kullanmayacağını</a:t>
            </a:r>
            <a:r>
              <a:rPr lang="tr-TR" dirty="0"/>
              <a:t> ifade eder. Üniversite bu tercihiyle rekabet gücünü ve uzmanlaşmasını artıracak, verimsiz yapı ve işleyişlerden vazgeçecektir. Örneğin, üniversite bazı yüksek lisans, doktora, sertifika vb. programlarını sonlandırabilir.</a:t>
            </a:r>
            <a:endParaRPr lang="en-US" dirty="0"/>
          </a:p>
          <a:p>
            <a:r>
              <a:rPr lang="tr-TR" b="1" dirty="0"/>
              <a:t> </a:t>
            </a:r>
            <a:endParaRPr lang="en-US" dirty="0"/>
          </a:p>
          <a:p>
            <a:r>
              <a:rPr lang="tr-TR" b="1" dirty="0">
                <a:solidFill>
                  <a:srgbClr val="00B050"/>
                </a:solidFill>
              </a:rPr>
              <a:t>Azalt: </a:t>
            </a:r>
            <a:r>
              <a:rPr lang="tr-TR" dirty="0"/>
              <a:t>Üniversitenin</a:t>
            </a:r>
            <a:r>
              <a:rPr lang="tr-TR" b="1" dirty="0"/>
              <a:t> </a:t>
            </a:r>
            <a:r>
              <a:rPr lang="tr-TR" dirty="0"/>
              <a:t>şimdiye kadar farklılaşmak için başvurduğu hangi değer</a:t>
            </a:r>
            <a:r>
              <a:rPr lang="tr-TR" b="1" dirty="0"/>
              <a:t> </a:t>
            </a:r>
            <a:r>
              <a:rPr lang="tr-TR" dirty="0"/>
              <a:t>sunumu</a:t>
            </a:r>
            <a:r>
              <a:rPr lang="tr-TR" b="1" dirty="0"/>
              <a:t> </a:t>
            </a:r>
            <a:r>
              <a:rPr lang="tr-TR" dirty="0"/>
              <a:t>faktörlerini </a:t>
            </a:r>
            <a:r>
              <a:rPr lang="tr-TR" b="1" i="1" dirty="0">
                <a:solidFill>
                  <a:srgbClr val="0070C0"/>
                </a:solidFill>
              </a:rPr>
              <a:t>yeni plan döneminde azaltarak sürdüreceğini </a:t>
            </a:r>
            <a:r>
              <a:rPr lang="tr-TR" dirty="0"/>
              <a:t>ifade eder. Üniversite, başarısına katkısı düşük olmakla birlikte çeşitli nedenlerden dolayı tamamen vazgeçmeyi uygun görmediği hizmetleri belirleyerek azaltma yoluna gidebilir. Örneğin, üniversiteye </a:t>
            </a:r>
            <a:r>
              <a:rPr lang="tr-TR" dirty="0" err="1"/>
              <a:t>katkısıaz</a:t>
            </a:r>
            <a:r>
              <a:rPr lang="tr-TR" dirty="0"/>
              <a:t> olan projelere başvurular sınırlandırılabilir; yararı tartışılır toplumsal veya bilimsel aktivitelere destek azaltılabilir.</a:t>
            </a:r>
            <a:endParaRPr lang="en-US" dirty="0"/>
          </a:p>
          <a:p>
            <a:endParaRPr lang="tr-TR" dirty="0">
              <a:solidFill>
                <a:prstClr val="black"/>
              </a:solidFill>
            </a:endParaRPr>
          </a:p>
        </p:txBody>
      </p:sp>
    </p:spTree>
    <p:extLst>
      <p:ext uri="{BB962C8B-B14F-4D97-AF65-F5344CB8AC3E}">
        <p14:creationId xmlns:p14="http://schemas.microsoft.com/office/powerpoint/2010/main" val="528403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
        <p:nvSpPr>
          <p:cNvPr id="6" name="Metin kutusu 5"/>
          <p:cNvSpPr txBox="1"/>
          <p:nvPr/>
        </p:nvSpPr>
        <p:spPr>
          <a:xfrm>
            <a:off x="611560" y="1772816"/>
            <a:ext cx="8208912"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dirty="0">
                <a:solidFill>
                  <a:srgbClr val="C00000"/>
                </a:solidFill>
              </a:rPr>
              <a:t>Değer sunumu tercihi aşağıdaki hususlar çerçevesinde belirlenir:</a:t>
            </a:r>
            <a:endParaRPr lang="en-US" b="1" dirty="0">
              <a:solidFill>
                <a:srgbClr val="C00000"/>
              </a:solidFill>
            </a:endParaRPr>
          </a:p>
          <a:p>
            <a:r>
              <a:rPr lang="tr-TR" b="1" dirty="0">
                <a:solidFill>
                  <a:srgbClr val="C00000"/>
                </a:solidFill>
              </a:rPr>
              <a:t> </a:t>
            </a:r>
            <a:endParaRPr lang="en-US" b="1" dirty="0">
              <a:solidFill>
                <a:srgbClr val="C00000"/>
              </a:solidFill>
            </a:endParaRPr>
          </a:p>
          <a:p>
            <a:pPr lvl="0"/>
            <a:r>
              <a:rPr lang="tr-TR" b="1" dirty="0">
                <a:solidFill>
                  <a:srgbClr val="00B050"/>
                </a:solidFill>
              </a:rPr>
              <a:t>Artır: </a:t>
            </a:r>
            <a:r>
              <a:rPr lang="tr-TR" dirty="0"/>
              <a:t>Üniversitenin</a:t>
            </a:r>
            <a:r>
              <a:rPr lang="tr-TR" b="1" dirty="0"/>
              <a:t> </a:t>
            </a:r>
            <a:r>
              <a:rPr lang="tr-TR" dirty="0"/>
              <a:t>şimdiye kadar farklılaşmak için başvurduğu hangi değer sunumu</a:t>
            </a:r>
            <a:r>
              <a:rPr lang="tr-TR" b="1" dirty="0"/>
              <a:t> </a:t>
            </a:r>
            <a:r>
              <a:rPr lang="tr-TR" dirty="0"/>
              <a:t>faktörlerini </a:t>
            </a:r>
            <a:r>
              <a:rPr lang="tr-TR" b="1" i="1" dirty="0">
                <a:solidFill>
                  <a:srgbClr val="0070C0"/>
                </a:solidFill>
              </a:rPr>
              <a:t>yeni plan döneminde artırarak devam edeceğini </a:t>
            </a:r>
            <a:r>
              <a:rPr lang="tr-TR" dirty="0"/>
              <a:t>ifade eder. Üniversite bu tercihiyle yararlandığı faktörlerden daha fazla katma değer elde etme yoluna gider. Örneğin, üniversite iş dünyasıyla işbirliğini geliştirebilir; öğrenci ve öğretim elemanları düzeyinde daha fazla girişimcilik </a:t>
            </a:r>
            <a:r>
              <a:rPr lang="tr-TR" dirty="0" err="1"/>
              <a:t>teşviği</a:t>
            </a:r>
            <a:r>
              <a:rPr lang="tr-TR" dirty="0"/>
              <a:t> verebilir.</a:t>
            </a:r>
            <a:endParaRPr lang="en-US" dirty="0"/>
          </a:p>
          <a:p>
            <a:r>
              <a:rPr lang="tr-TR" b="1" dirty="0"/>
              <a:t> </a:t>
            </a:r>
            <a:endParaRPr lang="en-US" dirty="0">
              <a:solidFill>
                <a:srgbClr val="00B050"/>
              </a:solidFill>
            </a:endParaRPr>
          </a:p>
          <a:p>
            <a:r>
              <a:rPr lang="tr-TR" b="1" dirty="0">
                <a:solidFill>
                  <a:srgbClr val="00B050"/>
                </a:solidFill>
              </a:rPr>
              <a:t>Yenilik yap: </a:t>
            </a:r>
            <a:r>
              <a:rPr lang="tr-TR" dirty="0"/>
              <a:t>Üniversitenin</a:t>
            </a:r>
            <a:r>
              <a:rPr lang="tr-TR" b="1" dirty="0"/>
              <a:t> </a:t>
            </a:r>
            <a:r>
              <a:rPr lang="tr-TR" dirty="0"/>
              <a:t>şimdiye kadar başvurmadığı ancak </a:t>
            </a:r>
            <a:r>
              <a:rPr lang="tr-TR" b="1" i="1" dirty="0">
                <a:solidFill>
                  <a:srgbClr val="0070C0"/>
                </a:solidFill>
              </a:rPr>
              <a:t>yeni plan döneminde hangi değer sunumu faktörlerini devreye sokacağını </a:t>
            </a:r>
            <a:r>
              <a:rPr lang="tr-TR" dirty="0"/>
              <a:t>belirler. Örneğin, üniversite eğitim ve araştırmalara konu edilebilecek disiplinler arası yeni alanları belirleyebilir, bulunduğu bölgenin sunduğu fırsatlardan yararlanarak öncülük yapabileceği araştırma merkezleri kurabilir.</a:t>
            </a:r>
            <a:endParaRPr lang="tr-TR" dirty="0">
              <a:solidFill>
                <a:prstClr val="black"/>
              </a:solidFill>
            </a:endParaRPr>
          </a:p>
        </p:txBody>
      </p:sp>
    </p:spTree>
    <p:extLst>
      <p:ext uri="{BB962C8B-B14F-4D97-AF65-F5344CB8AC3E}">
        <p14:creationId xmlns:p14="http://schemas.microsoft.com/office/powerpoint/2010/main" val="39476210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87650504"/>
              </p:ext>
            </p:extLst>
          </p:nvPr>
        </p:nvGraphicFramePr>
        <p:xfrm>
          <a:off x="467542" y="1628800"/>
          <a:ext cx="8208915" cy="4541520"/>
        </p:xfrm>
        <a:graphic>
          <a:graphicData uri="http://schemas.openxmlformats.org/drawingml/2006/table">
            <a:tbl>
              <a:tblPr firstRow="1" bandRow="1">
                <a:tableStyleId>{5C22544A-7EE6-4342-B048-85BDC9FD1C3A}</a:tableStyleId>
              </a:tblPr>
              <a:tblGrid>
                <a:gridCol w="1641783">
                  <a:extLst>
                    <a:ext uri="{9D8B030D-6E8A-4147-A177-3AD203B41FA5}">
                      <a16:colId xmlns="" xmlns:a16="http://schemas.microsoft.com/office/drawing/2014/main" val="20000"/>
                    </a:ext>
                  </a:extLst>
                </a:gridCol>
                <a:gridCol w="1641783">
                  <a:extLst>
                    <a:ext uri="{9D8B030D-6E8A-4147-A177-3AD203B41FA5}">
                      <a16:colId xmlns="" xmlns:a16="http://schemas.microsoft.com/office/drawing/2014/main" val="20001"/>
                    </a:ext>
                  </a:extLst>
                </a:gridCol>
                <a:gridCol w="1641783">
                  <a:extLst>
                    <a:ext uri="{9D8B030D-6E8A-4147-A177-3AD203B41FA5}">
                      <a16:colId xmlns="" xmlns:a16="http://schemas.microsoft.com/office/drawing/2014/main" val="20002"/>
                    </a:ext>
                  </a:extLst>
                </a:gridCol>
                <a:gridCol w="1641783">
                  <a:extLst>
                    <a:ext uri="{9D8B030D-6E8A-4147-A177-3AD203B41FA5}">
                      <a16:colId xmlns="" xmlns:a16="http://schemas.microsoft.com/office/drawing/2014/main" val="20003"/>
                    </a:ext>
                  </a:extLst>
                </a:gridCol>
                <a:gridCol w="1641783">
                  <a:extLst>
                    <a:ext uri="{9D8B030D-6E8A-4147-A177-3AD203B41FA5}">
                      <a16:colId xmlns="" xmlns:a16="http://schemas.microsoft.com/office/drawing/2014/main" val="20004"/>
                    </a:ext>
                  </a:extLst>
                </a:gridCol>
              </a:tblGrid>
              <a:tr h="370840">
                <a:tc>
                  <a:txBody>
                    <a:bodyPr/>
                    <a:lstStyle/>
                    <a:p>
                      <a:pPr algn="ctr"/>
                      <a:r>
                        <a:rPr lang="tr-TR" sz="1600" dirty="0"/>
                        <a:t>Tercihler/Faktörler</a:t>
                      </a:r>
                      <a:endParaRPr lang="en-US" sz="1600" dirty="0"/>
                    </a:p>
                  </a:txBody>
                  <a:tcPr/>
                </a:tc>
                <a:tc>
                  <a:txBody>
                    <a:bodyPr/>
                    <a:lstStyle/>
                    <a:p>
                      <a:pPr algn="ctr"/>
                      <a:r>
                        <a:rPr lang="tr-TR" sz="1600" dirty="0"/>
                        <a:t>Yok Et</a:t>
                      </a:r>
                      <a:endParaRPr lang="en-US" sz="1600" dirty="0"/>
                    </a:p>
                  </a:txBody>
                  <a:tcPr/>
                </a:tc>
                <a:tc>
                  <a:txBody>
                    <a:bodyPr/>
                    <a:lstStyle/>
                    <a:p>
                      <a:pPr algn="ctr"/>
                      <a:r>
                        <a:rPr lang="tr-TR" sz="1600" dirty="0"/>
                        <a:t>Azalt</a:t>
                      </a:r>
                      <a:endParaRPr lang="en-US" sz="1600" dirty="0"/>
                    </a:p>
                  </a:txBody>
                  <a:tcPr/>
                </a:tc>
                <a:tc>
                  <a:txBody>
                    <a:bodyPr/>
                    <a:lstStyle/>
                    <a:p>
                      <a:pPr algn="ctr"/>
                      <a:r>
                        <a:rPr lang="tr-TR" sz="1600" dirty="0"/>
                        <a:t>Artır</a:t>
                      </a:r>
                      <a:endParaRPr lang="en-US" sz="1600" dirty="0"/>
                    </a:p>
                  </a:txBody>
                  <a:tcPr/>
                </a:tc>
                <a:tc>
                  <a:txBody>
                    <a:bodyPr/>
                    <a:lstStyle/>
                    <a:p>
                      <a:pPr algn="ctr"/>
                      <a:r>
                        <a:rPr lang="tr-TR" sz="1600" dirty="0"/>
                        <a:t>Yenilik Yap</a:t>
                      </a:r>
                      <a:endParaRPr lang="en-US" sz="1600" dirty="0"/>
                    </a:p>
                  </a:txBody>
                  <a:tcPr/>
                </a:tc>
                <a:extLst>
                  <a:ext uri="{0D108BD9-81ED-4DB2-BD59-A6C34878D82A}">
                    <a16:rowId xmlns="" xmlns:a16="http://schemas.microsoft.com/office/drawing/2014/main" val="10000"/>
                  </a:ext>
                </a:extLst>
              </a:tr>
              <a:tr h="370840">
                <a:tc>
                  <a:txBody>
                    <a:bodyPr/>
                    <a:lstStyle/>
                    <a:p>
                      <a:r>
                        <a:rPr lang="tr-TR" sz="1600" dirty="0"/>
                        <a:t>Sosyal İmkânlar</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 xmlns:a16="http://schemas.microsoft.com/office/drawing/2014/main" val="10001"/>
                  </a:ext>
                </a:extLst>
              </a:tr>
              <a:tr h="370840">
                <a:tc>
                  <a:txBody>
                    <a:bodyPr/>
                    <a:lstStyle/>
                    <a:p>
                      <a:r>
                        <a:rPr lang="tr-TR" sz="1600" dirty="0"/>
                        <a:t>Destekler/Burslar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2"/>
                  </a:ext>
                </a:extLst>
              </a:tr>
              <a:tr h="370840">
                <a:tc>
                  <a:txBody>
                    <a:bodyPr/>
                    <a:lstStyle/>
                    <a:p>
                      <a:r>
                        <a:rPr lang="tr-TR" sz="1600" dirty="0"/>
                        <a:t>Eğitim</a:t>
                      </a:r>
                      <a:r>
                        <a:rPr lang="tr-TR" sz="1600" baseline="0" dirty="0"/>
                        <a:t> Yöntemleri</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 xmlns:a16="http://schemas.microsoft.com/office/drawing/2014/main" val="10003"/>
                  </a:ext>
                </a:extLst>
              </a:tr>
              <a:tr h="370840">
                <a:tc>
                  <a:txBody>
                    <a:bodyPr/>
                    <a:lstStyle/>
                    <a:p>
                      <a:r>
                        <a:rPr lang="tr-TR" sz="1600" dirty="0"/>
                        <a:t>Eğitim Programları</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4"/>
                  </a:ext>
                </a:extLst>
              </a:tr>
              <a:tr h="370840">
                <a:tc>
                  <a:txBody>
                    <a:bodyPr/>
                    <a:lstStyle/>
                    <a:p>
                      <a:r>
                        <a:rPr lang="tr-TR" sz="1600" dirty="0"/>
                        <a:t>İşbirlikleri</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5"/>
                  </a:ext>
                </a:extLst>
              </a:tr>
              <a:tr h="370840">
                <a:tc>
                  <a:txBody>
                    <a:bodyPr/>
                    <a:lstStyle/>
                    <a:p>
                      <a:r>
                        <a:rPr lang="tr-TR" sz="1600" dirty="0"/>
                        <a:t>Projeler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6"/>
                  </a:ext>
                </a:extLst>
              </a:tr>
              <a:tr h="370840">
                <a:tc>
                  <a:txBody>
                    <a:bodyPr/>
                    <a:lstStyle/>
                    <a:p>
                      <a:r>
                        <a:rPr lang="tr-TR" sz="1600" dirty="0"/>
                        <a:t>Kurumsal Kimlik ve Markalaşma</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7"/>
                  </a:ext>
                </a:extLst>
              </a:tr>
              <a:tr h="370840">
                <a:tc>
                  <a:txBody>
                    <a:bodyPr/>
                    <a:lstStyle/>
                    <a:p>
                      <a:r>
                        <a:rPr lang="tr-TR" sz="1600" dirty="0"/>
                        <a:t>Yayın</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 xmlns:a16="http://schemas.microsoft.com/office/drawing/2014/main" val="10008"/>
                  </a:ext>
                </a:extLst>
              </a:tr>
              <a:tr h="370840">
                <a:tc>
                  <a:txBody>
                    <a:bodyPr/>
                    <a:lstStyle/>
                    <a:p>
                      <a:r>
                        <a:rPr lang="tr-TR" sz="1600" dirty="0"/>
                        <a:t>Patent/</a:t>
                      </a:r>
                      <a:r>
                        <a:rPr lang="tr-TR" sz="1600" dirty="0" err="1"/>
                        <a:t>İnovasyon</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 xmlns:a16="http://schemas.microsoft.com/office/drawing/2014/main" val="10009"/>
                  </a:ext>
                </a:extLst>
              </a:tr>
            </a:tbl>
          </a:graphicData>
        </a:graphic>
      </p:graphicFrame>
      <p:sp>
        <p:nvSpPr>
          <p:cNvPr id="4" name="Metin kutusu 3"/>
          <p:cNvSpPr txBox="1"/>
          <p:nvPr/>
        </p:nvSpPr>
        <p:spPr>
          <a:xfrm>
            <a:off x="971600" y="251789"/>
            <a:ext cx="7200800" cy="1138773"/>
          </a:xfrm>
          <a:prstGeom prst="rect">
            <a:avLst/>
          </a:prstGeom>
          <a:noFill/>
        </p:spPr>
        <p:txBody>
          <a:bodyPr wrap="square" rtlCol="0">
            <a:spAutoFit/>
          </a:bodyPr>
          <a:lstStyle/>
          <a:p>
            <a:pPr algn="ctr"/>
            <a:r>
              <a:rPr lang="tr-TR" sz="3600" b="1" dirty="0">
                <a:solidFill>
                  <a:prstClr val="black"/>
                </a:solidFill>
              </a:rPr>
              <a:t>IV. FARKLILAŞMA STRATEJİSİ </a:t>
            </a:r>
            <a:r>
              <a:rPr lang="tr-TR" sz="3200" b="1" dirty="0">
                <a:solidFill>
                  <a:prstClr val="black"/>
                </a:solidFill>
              </a:rPr>
              <a:t>(Değer </a:t>
            </a:r>
            <a:r>
              <a:rPr lang="tr-TR" sz="3200" b="1" dirty="0" err="1">
                <a:solidFill>
                  <a:prstClr val="black"/>
                </a:solidFill>
              </a:rPr>
              <a:t>SunumuTercihi</a:t>
            </a:r>
            <a:r>
              <a:rPr lang="tr-TR" sz="3200" b="1" dirty="0">
                <a:solidFill>
                  <a:prstClr val="black"/>
                </a:solidFill>
              </a:rPr>
              <a:t>)</a:t>
            </a:r>
          </a:p>
        </p:txBody>
      </p:sp>
    </p:spTree>
    <p:extLst>
      <p:ext uri="{BB962C8B-B14F-4D97-AF65-F5344CB8AC3E}">
        <p14:creationId xmlns:p14="http://schemas.microsoft.com/office/powerpoint/2010/main" val="1043020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yetki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53" y="894932"/>
            <a:ext cx="3696047" cy="186399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71600" y="251789"/>
            <a:ext cx="7200800" cy="954107"/>
          </a:xfrm>
          <a:prstGeom prst="rect">
            <a:avLst/>
          </a:prstGeom>
          <a:noFill/>
        </p:spPr>
        <p:txBody>
          <a:bodyPr wrap="square" rtlCol="0">
            <a:spAutoFit/>
          </a:bodyPr>
          <a:lstStyle/>
          <a:p>
            <a:pPr algn="ctr"/>
            <a:r>
              <a:rPr lang="tr-TR" sz="2800" b="1" dirty="0">
                <a:solidFill>
                  <a:prstClr val="black"/>
                </a:solidFill>
              </a:rPr>
              <a:t>IV. FARKLILAŞMA STRATEJİSİ (Temel </a:t>
            </a:r>
            <a:r>
              <a:rPr lang="tr-TR" sz="2800" b="1" dirty="0" err="1">
                <a:solidFill>
                  <a:prstClr val="black"/>
                </a:solidFill>
              </a:rPr>
              <a:t>YetkinlikTercihi</a:t>
            </a:r>
            <a:r>
              <a:rPr lang="tr-TR" sz="2800" b="1" dirty="0">
                <a:solidFill>
                  <a:prstClr val="black"/>
                </a:solidFill>
              </a:rPr>
              <a:t>)</a:t>
            </a:r>
          </a:p>
        </p:txBody>
      </p:sp>
      <p:sp>
        <p:nvSpPr>
          <p:cNvPr id="3" name="Metin kutusu 2"/>
          <p:cNvSpPr txBox="1"/>
          <p:nvPr/>
        </p:nvSpPr>
        <p:spPr>
          <a:xfrm>
            <a:off x="875953" y="2725762"/>
            <a:ext cx="3744416"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b="1" dirty="0">
                <a:solidFill>
                  <a:srgbClr val="C00000"/>
                </a:solidFill>
              </a:rPr>
              <a:t>Temel yetkinlik tercihi, </a:t>
            </a:r>
            <a:r>
              <a:rPr lang="tr-TR" dirty="0"/>
              <a:t>dış çevredeki bu tercihlerin devamı niteliğinde olup iç çevredeki kurumsal yetkinliklerin geliştirilmesine yöneliktir. </a:t>
            </a:r>
          </a:p>
          <a:p>
            <a:pPr marL="285750" indent="-285750">
              <a:buFont typeface="Arial" pitchFamily="34" charset="0"/>
              <a:buChar char="•"/>
            </a:pPr>
            <a:r>
              <a:rPr lang="tr-TR" dirty="0"/>
              <a:t>Bu çerçevede kurumsal yetkinlikler ile konum, başarı bölgesi ve değer sunumu tercihleri birbirleriyle uyumlu, tamamlayıcı ve destekleyici olmalıdır. </a:t>
            </a:r>
          </a:p>
          <a:p>
            <a:pPr marL="285750" indent="-285750">
              <a:buFont typeface="Arial" pitchFamily="34" charset="0"/>
              <a:buChar char="•"/>
            </a:pPr>
            <a:r>
              <a:rPr lang="tr-TR" dirty="0"/>
              <a:t>Temel yetkinlik tercihi oluşturulurken durum analizi bulgularından yararlanılır.</a:t>
            </a:r>
          </a:p>
        </p:txBody>
      </p:sp>
      <p:sp>
        <p:nvSpPr>
          <p:cNvPr id="6" name="Metin kutusu 5"/>
          <p:cNvSpPr txBox="1"/>
          <p:nvPr/>
        </p:nvSpPr>
        <p:spPr>
          <a:xfrm>
            <a:off x="4620369" y="1340768"/>
            <a:ext cx="4032448" cy="48013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solidFill>
                  <a:srgbClr val="0070C0"/>
                </a:solidFill>
              </a:rPr>
              <a:t>Temel yetkinlik tercihi için şu adımlar atılır:</a:t>
            </a:r>
          </a:p>
          <a:p>
            <a:r>
              <a:rPr lang="tr-TR" dirty="0"/>
              <a:t> </a:t>
            </a:r>
          </a:p>
          <a:p>
            <a:pPr marL="285750" lvl="0" indent="-285750">
              <a:buFont typeface="Arial" pitchFamily="34" charset="0"/>
              <a:buChar char="•"/>
            </a:pPr>
            <a:r>
              <a:rPr lang="tr-TR" dirty="0"/>
              <a:t>Üniversitenin mevcut durumda sahip olduğu kurumsal kaynak ve kabiliyetlerine ilişkin değerlendirmede bulunulur.</a:t>
            </a:r>
            <a:r>
              <a:rPr lang="tr-TR" baseline="30000" dirty="0"/>
              <a:t> </a:t>
            </a:r>
          </a:p>
          <a:p>
            <a:pPr lvl="0"/>
            <a:endParaRPr lang="tr-TR" dirty="0"/>
          </a:p>
          <a:p>
            <a:pPr marL="285750" lvl="0" indent="-285750">
              <a:buFont typeface="Arial" pitchFamily="34" charset="0"/>
              <a:buChar char="•"/>
            </a:pPr>
            <a:r>
              <a:rPr lang="tr-TR" dirty="0"/>
              <a:t>Üniversitenin vizyon, konum, başarı bölgesi ve değer sunumu tercihleri göz önünde bulundurularak yetkinlik açığı tanımlanır.</a:t>
            </a:r>
          </a:p>
          <a:p>
            <a:pPr lvl="0"/>
            <a:endParaRPr lang="tr-TR" dirty="0"/>
          </a:p>
          <a:p>
            <a:pPr marL="285750" lvl="0" indent="-285750">
              <a:buFont typeface="Arial" pitchFamily="34" charset="0"/>
              <a:buChar char="•"/>
            </a:pPr>
            <a:r>
              <a:rPr lang="tr-TR" dirty="0"/>
              <a:t>Söz konusu yetkinlik açığını gidermek ve mevcut kaynak ve kabiliyetleri iyileştirmek için hangi alanlara yatırım yapılacağı belirlenir.</a:t>
            </a:r>
          </a:p>
        </p:txBody>
      </p:sp>
    </p:spTree>
    <p:extLst>
      <p:ext uri="{BB962C8B-B14F-4D97-AF65-F5344CB8AC3E}">
        <p14:creationId xmlns:p14="http://schemas.microsoft.com/office/powerpoint/2010/main" val="6454132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71600" y="260648"/>
            <a:ext cx="7200800" cy="954107"/>
          </a:xfrm>
          <a:prstGeom prst="rect">
            <a:avLst/>
          </a:prstGeom>
          <a:noFill/>
        </p:spPr>
        <p:txBody>
          <a:bodyPr wrap="square" rtlCol="0">
            <a:spAutoFit/>
          </a:bodyPr>
          <a:lstStyle/>
          <a:p>
            <a:pPr algn="ctr"/>
            <a:r>
              <a:rPr lang="tr-TR" sz="2800" b="1" dirty="0">
                <a:solidFill>
                  <a:prstClr val="black"/>
                </a:solidFill>
              </a:rPr>
              <a:t>IV. FARKLILAŞMA STRATEJİSİ                (Temel </a:t>
            </a:r>
            <a:r>
              <a:rPr lang="tr-TR" sz="2800" b="1" dirty="0" err="1">
                <a:solidFill>
                  <a:prstClr val="black"/>
                </a:solidFill>
              </a:rPr>
              <a:t>YetkinlikTercihi</a:t>
            </a:r>
            <a:r>
              <a:rPr lang="tr-TR" sz="2800" b="1" dirty="0">
                <a:solidFill>
                  <a:prstClr val="black"/>
                </a:solidFill>
              </a:rPr>
              <a:t>)</a:t>
            </a:r>
          </a:p>
        </p:txBody>
      </p:sp>
      <p:pic>
        <p:nvPicPr>
          <p:cNvPr id="1026" name="Picture 2" descr="yetki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23" y="4437112"/>
            <a:ext cx="3744416" cy="22574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3182709901"/>
              </p:ext>
            </p:extLst>
          </p:nvPr>
        </p:nvGraphicFramePr>
        <p:xfrm>
          <a:off x="143508" y="1214755"/>
          <a:ext cx="8856984" cy="5582920"/>
        </p:xfrm>
        <a:graphic>
          <a:graphicData uri="http://schemas.openxmlformats.org/drawingml/2006/table">
            <a:tbl>
              <a:tblPr firstRow="1" bandRow="1">
                <a:tableStyleId>{5C22544A-7EE6-4342-B048-85BDC9FD1C3A}</a:tableStyleId>
              </a:tblPr>
              <a:tblGrid>
                <a:gridCol w="8856984">
                  <a:extLst>
                    <a:ext uri="{9D8B030D-6E8A-4147-A177-3AD203B41FA5}">
                      <a16:colId xmlns=""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lt1"/>
                          </a:solidFill>
                          <a:effectLst/>
                          <a:latin typeface="+mn-lt"/>
                          <a:ea typeface="+mn-ea"/>
                          <a:cs typeface="+mn-cs"/>
                        </a:rPr>
                        <a:t>Temel Yetkinlik Belirlenirken Dikkat Edilmesi Gereken Hususlar </a:t>
                      </a:r>
                      <a:endParaRPr lang="tr-TR" sz="1400" b="0" dirty="0"/>
                    </a:p>
                  </a:txBody>
                  <a:tcPr/>
                </a:tc>
                <a:extLst>
                  <a:ext uri="{0D108BD9-81ED-4DB2-BD59-A6C34878D82A}">
                    <a16:rowId xmlns="" xmlns:a16="http://schemas.microsoft.com/office/drawing/2014/main" val="10000"/>
                  </a:ext>
                </a:extLst>
              </a:tr>
              <a:tr h="370840">
                <a:tc>
                  <a:txBody>
                    <a:bodyPr/>
                    <a:lstStyle/>
                    <a:p>
                      <a:r>
                        <a:rPr lang="tr-TR" sz="1400" b="0" kern="1200" dirty="0">
                          <a:solidFill>
                            <a:schemeClr val="dk1"/>
                          </a:solidFill>
                          <a:effectLst/>
                          <a:latin typeface="+mn-lt"/>
                          <a:ea typeface="+mn-ea"/>
                          <a:cs typeface="+mn-cs"/>
                        </a:rPr>
                        <a:t>Üniversitenin vizyonunu başarıyla yerine getirmek için kazanması ve/veya geliştirmesi gereken en önemli yetkinlik, kabiliyet ve beceriler belirlenmelidir</a:t>
                      </a:r>
                      <a:endParaRPr lang="tr-TR" sz="1400" b="0" dirty="0"/>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Üniversiteyi diğer üniversitelerden farklılaştıracak, üniversitenin konumunu (eğitim, araştırma, girişimcilik) kuvvetlendirecek ve başarı bölgesi tercihinde sürdürülebilir rekabet üstünlüğü sağlayabilecek temel yetkinlik alanları tespit edilmelidir.</a:t>
                      </a:r>
                    </a:p>
                    <a:p>
                      <a:endParaRPr lang="tr-TR" sz="1400" b="0" dirty="0"/>
                    </a:p>
                  </a:txBody>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Sunulan ana hizmetlerde (eğitim, araştırma-yayın yolu ile bilimsel bilgi üretimi, topluma katkı, girişimcilik vb.) rakiplere üstünlük sağlamak için hangi stratejik yeteneklerin geliştirilebileceği belirlenmelidir.</a:t>
                      </a:r>
                    </a:p>
                    <a:p>
                      <a:endParaRPr lang="tr-TR" sz="1400" b="0" dirty="0"/>
                    </a:p>
                  </a:txBody>
                  <a:tcPr/>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Bu yetkinliği/becerileri edinmeye ve/veya geliştirmeye götürecek akademik insan kaynağı yatırımları, geliştirilmesi gereken kurumsal pratikler, motivasyon sistemleri, yöntemler, teknolojik altyapı gibi unsurlar dikkate alınmalıdır.</a:t>
                      </a:r>
                    </a:p>
                    <a:p>
                      <a:endParaRPr lang="tr-TR" sz="1400" b="0" dirty="0"/>
                    </a:p>
                  </a:txBody>
                  <a:tcPr/>
                </a:tc>
                <a:extLst>
                  <a:ext uri="{0D108BD9-81ED-4DB2-BD59-A6C34878D82A}">
                    <a16:rowId xmlns=""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Belirlenen yetkinlikleri inşa etmek için kimlerle ne tür işbirlikleri kurulabileceği ortaya çıkarılmalıdır.</a:t>
                      </a:r>
                    </a:p>
                    <a:p>
                      <a:endParaRPr lang="tr-TR" sz="1400" b="0" dirty="0"/>
                    </a:p>
                  </a:txBody>
                  <a:tcPr/>
                </a:tc>
                <a:extLst>
                  <a:ext uri="{0D108BD9-81ED-4DB2-BD59-A6C34878D82A}">
                    <a16:rowId xmlns=""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Mevcut ve olması gereken yetkinlikler arasındaki boşluklar tespit edilmelidir.</a:t>
                      </a:r>
                    </a:p>
                    <a:p>
                      <a:endParaRPr lang="tr-TR" sz="1400" b="0" dirty="0"/>
                    </a:p>
                  </a:txBody>
                  <a:tcPr/>
                </a:tc>
                <a:extLst>
                  <a:ext uri="{0D108BD9-81ED-4DB2-BD59-A6C34878D82A}">
                    <a16:rowId xmlns=""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Yeni temel yetkinliklerin geliştirilip geliştirilmeyeceği kararı verilmelidir.</a:t>
                      </a:r>
                    </a:p>
                    <a:p>
                      <a:endParaRPr lang="tr-TR" sz="1400" b="0" dirty="0"/>
                    </a:p>
                  </a:txBody>
                  <a:tcPr/>
                </a:tc>
                <a:extLst>
                  <a:ext uri="{0D108BD9-81ED-4DB2-BD59-A6C34878D82A}">
                    <a16:rowId xmlns=""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dk1"/>
                          </a:solidFill>
                          <a:effectLst/>
                          <a:latin typeface="+mn-lt"/>
                          <a:ea typeface="+mn-ea"/>
                          <a:cs typeface="+mn-cs"/>
                        </a:rPr>
                        <a:t>Temel yetkinlikler üniversitenin tüm birimlerine genişletilmeli ve temel yetkinliklerden yararlanılarak potansiyel alanlar araştırılmalıdır.</a:t>
                      </a:r>
                    </a:p>
                    <a:p>
                      <a:endParaRPr lang="tr-TR" sz="1400" b="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010627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208912" cy="4415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44700" y="332656"/>
            <a:ext cx="6408712" cy="2369880"/>
          </a:xfrm>
          <a:prstGeom prst="rect">
            <a:avLst/>
          </a:prstGeom>
          <a:noFill/>
        </p:spPr>
        <p:txBody>
          <a:bodyPr wrap="square" rtlCol="0">
            <a:spAutoFit/>
          </a:bodyPr>
          <a:lstStyle/>
          <a:p>
            <a:pPr lvl="0" algn="ctr"/>
            <a:r>
              <a:rPr lang="tr-TR" sz="3200" b="1" dirty="0">
                <a:solidFill>
                  <a:prstClr val="black"/>
                </a:solidFill>
              </a:rPr>
              <a:t>V. </a:t>
            </a:r>
            <a:r>
              <a:rPr lang="tr-TR" sz="3200" b="1" dirty="0"/>
              <a:t>STRATEJİ  GELİŞTİRME:  </a:t>
            </a:r>
            <a:r>
              <a:rPr lang="tr-TR" sz="2800" b="1" dirty="0"/>
              <a:t>AMAÇ,  HEDEF  VE  STRATEJİLERİN</a:t>
            </a:r>
            <a:endParaRPr lang="tr-TR" sz="2800" dirty="0"/>
          </a:p>
          <a:p>
            <a:pPr algn="ctr"/>
            <a:r>
              <a:rPr lang="tr-TR" sz="2800" b="1" dirty="0"/>
              <a:t>BELİRLENMESİ</a:t>
            </a:r>
            <a:endParaRPr lang="tr-TR" sz="2800" dirty="0"/>
          </a:p>
          <a:p>
            <a:pPr algn="ctr"/>
            <a:endParaRPr lang="tr-TR" sz="3200" b="1" dirty="0">
              <a:solidFill>
                <a:prstClr val="black"/>
              </a:solidFill>
            </a:endParaRPr>
          </a:p>
        </p:txBody>
      </p:sp>
    </p:spTree>
    <p:extLst>
      <p:ext uri="{BB962C8B-B14F-4D97-AF65-F5344CB8AC3E}">
        <p14:creationId xmlns:p14="http://schemas.microsoft.com/office/powerpoint/2010/main" val="35112006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p>
        </p:txBody>
      </p:sp>
      <p:sp>
        <p:nvSpPr>
          <p:cNvPr id="4" name="Metin kutusu 3"/>
          <p:cNvSpPr txBox="1"/>
          <p:nvPr/>
        </p:nvSpPr>
        <p:spPr>
          <a:xfrm>
            <a:off x="1187624" y="1268760"/>
            <a:ext cx="651672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a:t>Strateji geliştirme, üniversitenin geleceğe yönelik </a:t>
            </a:r>
            <a:r>
              <a:rPr lang="tr-TR" b="1" i="1" dirty="0">
                <a:solidFill>
                  <a:srgbClr val="C00000"/>
                </a:solidFill>
              </a:rPr>
              <a:t>“ideal” ve “ortak” bakışını</a:t>
            </a:r>
            <a:r>
              <a:rPr lang="tr-TR" dirty="0"/>
              <a:t> yansıtır. </a:t>
            </a:r>
          </a:p>
          <a:p>
            <a:r>
              <a:rPr lang="tr-TR" dirty="0"/>
              <a:t>Üniversitenin vizyonuna ulaşmak için durum analizinde ortaya çıkan ihtiyaçları ile konum, başarı bölgesi, değer sunumu ve temel yetkinlik tercihlerinden oluşan farklılaşma stratejisi dikkate alınarak </a:t>
            </a:r>
            <a:r>
              <a:rPr lang="tr-TR" b="1" i="1" dirty="0">
                <a:solidFill>
                  <a:srgbClr val="0070C0"/>
                </a:solidFill>
              </a:rPr>
              <a:t>amaçlar ve bu amaçları gerçekleştirmeye yönelik hedefler</a:t>
            </a:r>
            <a:r>
              <a:rPr lang="tr-TR" dirty="0"/>
              <a:t> belirlenir.</a:t>
            </a:r>
          </a:p>
        </p:txBody>
      </p:sp>
      <p:sp>
        <p:nvSpPr>
          <p:cNvPr id="5" name="Metin kutusu 4"/>
          <p:cNvSpPr txBox="1"/>
          <p:nvPr/>
        </p:nvSpPr>
        <p:spPr>
          <a:xfrm>
            <a:off x="1187624" y="3429000"/>
            <a:ext cx="654126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Amaç ve hedeflere ilişkin taslak çalışmalar </a:t>
            </a:r>
            <a:r>
              <a:rPr lang="tr-TR" b="1" i="1" dirty="0">
                <a:solidFill>
                  <a:srgbClr val="00B050"/>
                </a:solidFill>
              </a:rPr>
              <a:t>Stratejik Planlama ekibinin koordinasyonunda</a:t>
            </a:r>
            <a:r>
              <a:rPr lang="tr-TR" b="1" i="1" dirty="0">
                <a:solidFill>
                  <a:srgbClr val="C00000"/>
                </a:solidFill>
              </a:rPr>
              <a:t> harcama birimlerinin katılımıyla </a:t>
            </a:r>
            <a:r>
              <a:rPr lang="tr-TR" dirty="0"/>
              <a:t>yürütülür. </a:t>
            </a:r>
          </a:p>
          <a:p>
            <a:r>
              <a:rPr lang="tr-TR" dirty="0"/>
              <a:t>Bu çalışmalar çerçevesinde, harcama birimlerince sorumlu oldukları her bir hedef için </a:t>
            </a:r>
            <a:r>
              <a:rPr lang="tr-TR" b="1" dirty="0">
                <a:solidFill>
                  <a:srgbClr val="0070C0"/>
                </a:solidFill>
              </a:rPr>
              <a:t>hedef kartları </a:t>
            </a:r>
            <a:r>
              <a:rPr lang="tr-TR" dirty="0"/>
              <a:t>oluşturulur. Hazırlanan taslak hedef kartları Strateji Geliştirme Daire Başkanlığı tarafından konsolide edilerek Yönlendirme Kurulunun uygun görüşüyle Rektörün onayına sunulur.</a:t>
            </a:r>
          </a:p>
        </p:txBody>
      </p:sp>
    </p:spTree>
    <p:extLst>
      <p:ext uri="{BB962C8B-B14F-4D97-AF65-F5344CB8AC3E}">
        <p14:creationId xmlns:p14="http://schemas.microsoft.com/office/powerpoint/2010/main" val="3624640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p:cNvGraphicFramePr>
            <a:graphicFrameLocks noChangeAspect="1"/>
          </p:cNvGraphicFramePr>
          <p:nvPr>
            <p:extLst>
              <p:ext uri="{D42A27DB-BD31-4B8C-83A1-F6EECF244321}">
                <p14:modId xmlns:p14="http://schemas.microsoft.com/office/powerpoint/2010/main" val="4182886070"/>
              </p:ext>
            </p:extLst>
          </p:nvPr>
        </p:nvGraphicFramePr>
        <p:xfrm>
          <a:off x="422945" y="737701"/>
          <a:ext cx="8064896" cy="5400600"/>
        </p:xfrm>
        <a:graphic>
          <a:graphicData uri="http://schemas.openxmlformats.org/presentationml/2006/ole">
            <mc:AlternateContent xmlns:mc="http://schemas.openxmlformats.org/markup-compatibility/2006">
              <mc:Choice xmlns:v="urn:schemas-microsoft-com:vml" Requires="v">
                <p:oleObj spid="_x0000_s5174" name="Çalışma Sayfası" r:id="rId3" imgW="9972624" imgH="8143851" progId="Excel.Sheet.12">
                  <p:embed/>
                </p:oleObj>
              </mc:Choice>
              <mc:Fallback>
                <p:oleObj name="Çalışma Sayfası" r:id="rId3" imgW="9972624" imgH="8143851" progId="Excel.Sheet.12">
                  <p:embed/>
                  <p:pic>
                    <p:nvPicPr>
                      <p:cNvPr id="0" name=""/>
                      <p:cNvPicPr/>
                      <p:nvPr/>
                    </p:nvPicPr>
                    <p:blipFill>
                      <a:blip r:embed="rId4"/>
                      <a:stretch>
                        <a:fillRect/>
                      </a:stretch>
                    </p:blipFill>
                    <p:spPr>
                      <a:xfrm>
                        <a:off x="422945" y="737701"/>
                        <a:ext cx="8064896" cy="5400600"/>
                      </a:xfrm>
                      <a:prstGeom prst="rect">
                        <a:avLst/>
                      </a:prstGeom>
                    </p:spPr>
                  </p:pic>
                </p:oleObj>
              </mc:Fallback>
            </mc:AlternateContent>
          </a:graphicData>
        </a:graphic>
      </p:graphicFrame>
      <p:sp>
        <p:nvSpPr>
          <p:cNvPr id="3" name="Metin kutusu 2"/>
          <p:cNvSpPr txBox="1"/>
          <p:nvPr/>
        </p:nvSpPr>
        <p:spPr>
          <a:xfrm>
            <a:off x="1649264" y="260647"/>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p:nvSpPr>
        <p:spPr>
          <a:xfrm>
            <a:off x="395536" y="368369"/>
            <a:ext cx="1512168" cy="369332"/>
          </a:xfrm>
          <a:prstGeom prst="rect">
            <a:avLst/>
          </a:prstGeom>
          <a:noFill/>
        </p:spPr>
        <p:txBody>
          <a:bodyPr wrap="square" rtlCol="0">
            <a:spAutoFit/>
          </a:bodyPr>
          <a:lstStyle/>
          <a:p>
            <a:r>
              <a:rPr lang="tr-TR" b="1" dirty="0">
                <a:solidFill>
                  <a:srgbClr val="FF0000"/>
                </a:solidFill>
              </a:rPr>
              <a:t>Hedef Kartı</a:t>
            </a:r>
          </a:p>
        </p:txBody>
      </p:sp>
    </p:spTree>
    <p:extLst>
      <p:ext uri="{BB962C8B-B14F-4D97-AF65-F5344CB8AC3E}">
        <p14:creationId xmlns:p14="http://schemas.microsoft.com/office/powerpoint/2010/main" val="33368141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4328" y="404664"/>
            <a:ext cx="6408712" cy="584775"/>
          </a:xfrm>
          <a:prstGeom prst="rect">
            <a:avLst/>
          </a:prstGeom>
          <a:noFill/>
        </p:spPr>
        <p:txBody>
          <a:bodyPr wrap="square" rtlCol="0">
            <a:spAutoFit/>
          </a:bodyPr>
          <a:lstStyle/>
          <a:p>
            <a:pPr algn="ctr"/>
            <a:r>
              <a:rPr lang="tr-TR" sz="3200" b="1" dirty="0">
                <a:solidFill>
                  <a:prstClr val="black"/>
                </a:solidFill>
              </a:rPr>
              <a:t>V. STRATEJİ  GELİŞTİRME:</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268760"/>
            <a:ext cx="8280920" cy="546941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588544" y="907792"/>
            <a:ext cx="3071688" cy="369332"/>
          </a:xfrm>
          <a:prstGeom prst="rect">
            <a:avLst/>
          </a:prstGeom>
          <a:noFill/>
        </p:spPr>
        <p:txBody>
          <a:bodyPr wrap="square" rtlCol="0">
            <a:spAutoFit/>
          </a:bodyPr>
          <a:lstStyle/>
          <a:p>
            <a:pPr algn="ctr"/>
            <a:r>
              <a:rPr lang="tr-TR" b="1" dirty="0">
                <a:solidFill>
                  <a:srgbClr val="C00000"/>
                </a:solidFill>
              </a:rPr>
              <a:t>Strateji Geliştirme Süreci</a:t>
            </a:r>
          </a:p>
        </p:txBody>
      </p:sp>
      <p:sp>
        <p:nvSpPr>
          <p:cNvPr id="8" name="Metin kutusu 7"/>
          <p:cNvSpPr txBox="1"/>
          <p:nvPr/>
        </p:nvSpPr>
        <p:spPr>
          <a:xfrm>
            <a:off x="1584363" y="4581128"/>
            <a:ext cx="360040" cy="369332"/>
          </a:xfrm>
          <a:prstGeom prst="rect">
            <a:avLst/>
          </a:prstGeom>
          <a:noFill/>
        </p:spPr>
        <p:txBody>
          <a:bodyPr wrap="square" rtlCol="0">
            <a:spAutoFit/>
          </a:bodyPr>
          <a:lstStyle/>
          <a:p>
            <a:pPr algn="ctr"/>
            <a:r>
              <a:rPr lang="tr-TR" b="1" dirty="0">
                <a:solidFill>
                  <a:srgbClr val="C00000"/>
                </a:solidFill>
              </a:rPr>
              <a:t>1</a:t>
            </a:r>
          </a:p>
        </p:txBody>
      </p:sp>
      <p:sp>
        <p:nvSpPr>
          <p:cNvPr id="9" name="Metin kutusu 8"/>
          <p:cNvSpPr txBox="1"/>
          <p:nvPr/>
        </p:nvSpPr>
        <p:spPr>
          <a:xfrm>
            <a:off x="3023828" y="4581128"/>
            <a:ext cx="360040" cy="369332"/>
          </a:xfrm>
          <a:prstGeom prst="rect">
            <a:avLst/>
          </a:prstGeom>
          <a:noFill/>
        </p:spPr>
        <p:txBody>
          <a:bodyPr wrap="square" rtlCol="0">
            <a:spAutoFit/>
          </a:bodyPr>
          <a:lstStyle/>
          <a:p>
            <a:pPr algn="ctr"/>
            <a:r>
              <a:rPr lang="tr-TR" b="1" dirty="0">
                <a:solidFill>
                  <a:srgbClr val="C00000"/>
                </a:solidFill>
              </a:rPr>
              <a:t>2</a:t>
            </a:r>
          </a:p>
        </p:txBody>
      </p:sp>
      <p:sp>
        <p:nvSpPr>
          <p:cNvPr id="10" name="Metin kutusu 9"/>
          <p:cNvSpPr txBox="1"/>
          <p:nvPr/>
        </p:nvSpPr>
        <p:spPr>
          <a:xfrm>
            <a:off x="2840968" y="5661248"/>
            <a:ext cx="360040" cy="369332"/>
          </a:xfrm>
          <a:prstGeom prst="rect">
            <a:avLst/>
          </a:prstGeom>
          <a:noFill/>
        </p:spPr>
        <p:txBody>
          <a:bodyPr wrap="square" rtlCol="0">
            <a:spAutoFit/>
          </a:bodyPr>
          <a:lstStyle/>
          <a:p>
            <a:pPr algn="ctr"/>
            <a:r>
              <a:rPr lang="tr-TR" b="1" dirty="0">
                <a:solidFill>
                  <a:srgbClr val="C00000"/>
                </a:solidFill>
              </a:rPr>
              <a:t>3</a:t>
            </a:r>
          </a:p>
        </p:txBody>
      </p:sp>
      <p:sp>
        <p:nvSpPr>
          <p:cNvPr id="11" name="Metin kutusu 10"/>
          <p:cNvSpPr txBox="1"/>
          <p:nvPr/>
        </p:nvSpPr>
        <p:spPr>
          <a:xfrm>
            <a:off x="4499992" y="5589240"/>
            <a:ext cx="360040" cy="369332"/>
          </a:xfrm>
          <a:prstGeom prst="rect">
            <a:avLst/>
          </a:prstGeom>
          <a:noFill/>
        </p:spPr>
        <p:txBody>
          <a:bodyPr wrap="square" rtlCol="0">
            <a:spAutoFit/>
          </a:bodyPr>
          <a:lstStyle/>
          <a:p>
            <a:pPr algn="ctr"/>
            <a:r>
              <a:rPr lang="tr-TR" b="1" dirty="0">
                <a:solidFill>
                  <a:srgbClr val="C00000"/>
                </a:solidFill>
              </a:rPr>
              <a:t>4</a:t>
            </a:r>
          </a:p>
        </p:txBody>
      </p:sp>
      <p:sp>
        <p:nvSpPr>
          <p:cNvPr id="12" name="Metin kutusu 11"/>
          <p:cNvSpPr txBox="1"/>
          <p:nvPr/>
        </p:nvSpPr>
        <p:spPr>
          <a:xfrm>
            <a:off x="5940152" y="4950460"/>
            <a:ext cx="360040" cy="369332"/>
          </a:xfrm>
          <a:prstGeom prst="rect">
            <a:avLst/>
          </a:prstGeom>
          <a:noFill/>
        </p:spPr>
        <p:txBody>
          <a:bodyPr wrap="square" rtlCol="0">
            <a:spAutoFit/>
          </a:bodyPr>
          <a:lstStyle/>
          <a:p>
            <a:pPr algn="ctr"/>
            <a:r>
              <a:rPr lang="tr-TR" b="1" dirty="0">
                <a:solidFill>
                  <a:srgbClr val="C00000"/>
                </a:solidFill>
              </a:rPr>
              <a:t>5</a:t>
            </a:r>
          </a:p>
        </p:txBody>
      </p:sp>
      <p:sp>
        <p:nvSpPr>
          <p:cNvPr id="13" name="Metin kutusu 12"/>
          <p:cNvSpPr txBox="1"/>
          <p:nvPr/>
        </p:nvSpPr>
        <p:spPr>
          <a:xfrm>
            <a:off x="7128284" y="5645596"/>
            <a:ext cx="360040" cy="369332"/>
          </a:xfrm>
          <a:prstGeom prst="rect">
            <a:avLst/>
          </a:prstGeom>
          <a:noFill/>
        </p:spPr>
        <p:txBody>
          <a:bodyPr wrap="square" rtlCol="0">
            <a:spAutoFit/>
          </a:bodyPr>
          <a:lstStyle/>
          <a:p>
            <a:pPr algn="ctr"/>
            <a:r>
              <a:rPr lang="tr-TR" b="1" dirty="0">
                <a:solidFill>
                  <a:srgbClr val="C00000"/>
                </a:solidFill>
              </a:rPr>
              <a:t>6</a:t>
            </a:r>
          </a:p>
        </p:txBody>
      </p:sp>
      <p:sp>
        <p:nvSpPr>
          <p:cNvPr id="14" name="Metin kutusu 13"/>
          <p:cNvSpPr txBox="1"/>
          <p:nvPr/>
        </p:nvSpPr>
        <p:spPr>
          <a:xfrm>
            <a:off x="7873020" y="4595693"/>
            <a:ext cx="360040" cy="369332"/>
          </a:xfrm>
          <a:prstGeom prst="rect">
            <a:avLst/>
          </a:prstGeom>
          <a:noFill/>
        </p:spPr>
        <p:txBody>
          <a:bodyPr wrap="square" rtlCol="0">
            <a:spAutoFit/>
          </a:bodyPr>
          <a:lstStyle/>
          <a:p>
            <a:pPr algn="ctr"/>
            <a:r>
              <a:rPr lang="tr-TR" b="1" dirty="0">
                <a:solidFill>
                  <a:srgbClr val="C00000"/>
                </a:solidFill>
              </a:rPr>
              <a:t>7</a:t>
            </a:r>
          </a:p>
        </p:txBody>
      </p:sp>
      <p:sp>
        <p:nvSpPr>
          <p:cNvPr id="15" name="Metin kutusu 14"/>
          <p:cNvSpPr txBox="1"/>
          <p:nvPr/>
        </p:nvSpPr>
        <p:spPr>
          <a:xfrm>
            <a:off x="5885495" y="3818800"/>
            <a:ext cx="360040" cy="369332"/>
          </a:xfrm>
          <a:prstGeom prst="rect">
            <a:avLst/>
          </a:prstGeom>
          <a:noFill/>
        </p:spPr>
        <p:txBody>
          <a:bodyPr wrap="square" rtlCol="0">
            <a:spAutoFit/>
          </a:bodyPr>
          <a:lstStyle/>
          <a:p>
            <a:pPr algn="ctr"/>
            <a:r>
              <a:rPr lang="tr-TR" b="1" dirty="0">
                <a:solidFill>
                  <a:srgbClr val="C00000"/>
                </a:solidFill>
              </a:rPr>
              <a:t>8</a:t>
            </a:r>
          </a:p>
        </p:txBody>
      </p:sp>
      <p:sp>
        <p:nvSpPr>
          <p:cNvPr id="16" name="Metin kutusu 15"/>
          <p:cNvSpPr txBox="1"/>
          <p:nvPr/>
        </p:nvSpPr>
        <p:spPr>
          <a:xfrm>
            <a:off x="5940152" y="3140968"/>
            <a:ext cx="360040" cy="369332"/>
          </a:xfrm>
          <a:prstGeom prst="rect">
            <a:avLst/>
          </a:prstGeom>
          <a:noFill/>
        </p:spPr>
        <p:txBody>
          <a:bodyPr wrap="square" rtlCol="0">
            <a:spAutoFit/>
          </a:bodyPr>
          <a:lstStyle/>
          <a:p>
            <a:pPr algn="ctr"/>
            <a:r>
              <a:rPr lang="tr-TR" b="1" dirty="0">
                <a:solidFill>
                  <a:srgbClr val="C00000"/>
                </a:solidFill>
              </a:rPr>
              <a:t>9</a:t>
            </a:r>
          </a:p>
        </p:txBody>
      </p:sp>
      <p:sp>
        <p:nvSpPr>
          <p:cNvPr id="17" name="Metin kutusu 16"/>
          <p:cNvSpPr txBox="1"/>
          <p:nvPr/>
        </p:nvSpPr>
        <p:spPr>
          <a:xfrm>
            <a:off x="5940152" y="2286164"/>
            <a:ext cx="504056" cy="369332"/>
          </a:xfrm>
          <a:prstGeom prst="rect">
            <a:avLst/>
          </a:prstGeom>
          <a:noFill/>
        </p:spPr>
        <p:txBody>
          <a:bodyPr wrap="square" rtlCol="0">
            <a:spAutoFit/>
          </a:bodyPr>
          <a:lstStyle/>
          <a:p>
            <a:pPr algn="ctr"/>
            <a:r>
              <a:rPr lang="tr-TR" b="1" dirty="0">
                <a:solidFill>
                  <a:srgbClr val="C00000"/>
                </a:solidFill>
              </a:rPr>
              <a:t>10</a:t>
            </a:r>
          </a:p>
        </p:txBody>
      </p:sp>
    </p:spTree>
    <p:extLst>
      <p:ext uri="{BB962C8B-B14F-4D97-AF65-F5344CB8AC3E}">
        <p14:creationId xmlns:p14="http://schemas.microsoft.com/office/powerpoint/2010/main" val="2895277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49264" y="404664"/>
            <a:ext cx="6408712" cy="1077218"/>
          </a:xfrm>
          <a:prstGeom prst="rect">
            <a:avLst/>
          </a:prstGeom>
          <a:noFill/>
        </p:spPr>
        <p:txBody>
          <a:bodyPr wrap="square" rtlCol="0">
            <a:spAutoFit/>
          </a:bodyPr>
          <a:lstStyle/>
          <a:p>
            <a:pPr algn="ctr"/>
            <a:r>
              <a:rPr lang="tr-TR" sz="3200" b="1" dirty="0">
                <a:solidFill>
                  <a:prstClr val="black"/>
                </a:solidFill>
              </a:rPr>
              <a:t>V. STRATEJİ  GELİŞTİRME</a:t>
            </a:r>
          </a:p>
          <a:p>
            <a:pPr algn="ctr"/>
            <a:r>
              <a:rPr lang="tr-TR" sz="3200" b="1" dirty="0">
                <a:solidFill>
                  <a:prstClr val="black"/>
                </a:solidFill>
              </a:rPr>
              <a:t>AMAÇLAR</a:t>
            </a:r>
          </a:p>
        </p:txBody>
      </p:sp>
      <p:sp>
        <p:nvSpPr>
          <p:cNvPr id="2" name="Metin kutusu 1"/>
          <p:cNvSpPr txBox="1"/>
          <p:nvPr/>
        </p:nvSpPr>
        <p:spPr>
          <a:xfrm>
            <a:off x="1115616" y="1916832"/>
            <a:ext cx="4176464" cy="369332"/>
          </a:xfrm>
          <a:prstGeom prst="rect">
            <a:avLst/>
          </a:prstGeom>
          <a:noFill/>
        </p:spPr>
        <p:txBody>
          <a:bodyPr wrap="square" rtlCol="0">
            <a:spAutoFit/>
          </a:bodyPr>
          <a:lstStyle/>
          <a:p>
            <a:endParaRPr lang="tr-TR" dirty="0">
              <a:solidFill>
                <a:prstClr val="black"/>
              </a:solidFill>
            </a:endParaRPr>
          </a:p>
        </p:txBody>
      </p:sp>
      <p:sp>
        <p:nvSpPr>
          <p:cNvPr id="4" name="Metin kutusu 3"/>
          <p:cNvSpPr txBox="1"/>
          <p:nvPr/>
        </p:nvSpPr>
        <p:spPr>
          <a:xfrm>
            <a:off x="395536" y="1772816"/>
            <a:ext cx="4242060" cy="3785652"/>
          </a:xfrm>
          <a:prstGeom prst="rect">
            <a:avLst/>
          </a:prstGeom>
          <a:noFill/>
        </p:spPr>
        <p:txBody>
          <a:bodyPr wrap="square" rtlCol="0">
            <a:spAutoFit/>
          </a:bodyPr>
          <a:lstStyle/>
          <a:p>
            <a:r>
              <a:rPr lang="tr-TR" sz="2000" b="1" dirty="0">
                <a:solidFill>
                  <a:srgbClr val="C00000"/>
                </a:solidFill>
              </a:rPr>
              <a:t>Amaçlar, </a:t>
            </a:r>
            <a:r>
              <a:rPr lang="tr-TR" sz="2000" dirty="0"/>
              <a:t>üniversitenin hizmetlerine ilişkin politikaların uygulanmasıyla elde edilecek sonuçların kavramsal ifadesidir. </a:t>
            </a:r>
          </a:p>
          <a:p>
            <a:r>
              <a:rPr lang="tr-TR" sz="2000" dirty="0"/>
              <a:t>Amaçlar, aynı faaliyet alanında hizmet sunsalar da üniversiteyi, diğer üniversitelerden farklılaştıran bir </a:t>
            </a:r>
            <a:r>
              <a:rPr lang="tr-TR" sz="2000" b="1" i="1" dirty="0">
                <a:solidFill>
                  <a:srgbClr val="00B050"/>
                </a:solidFill>
              </a:rPr>
              <a:t>yönlendirme ve odaklanma </a:t>
            </a:r>
            <a:r>
              <a:rPr lang="tr-TR" sz="2000" dirty="0"/>
              <a:t>sağlar. Amaçlar, genel olarak, doğrudan veya dolaylı olarak makro ölçekte </a:t>
            </a:r>
            <a:r>
              <a:rPr lang="tr-TR" sz="2000" b="1" i="1" dirty="0" err="1">
                <a:solidFill>
                  <a:srgbClr val="0070C0"/>
                </a:solidFill>
              </a:rPr>
              <a:t>sosyo</a:t>
            </a:r>
            <a:r>
              <a:rPr lang="tr-TR" sz="2000" b="1" i="1" dirty="0">
                <a:solidFill>
                  <a:srgbClr val="0070C0"/>
                </a:solidFill>
              </a:rPr>
              <a:t>-ekonomik yarar sağlama</a:t>
            </a:r>
            <a:r>
              <a:rPr lang="tr-TR" sz="2000" dirty="0"/>
              <a:t> ile ilişkilendirilir.</a:t>
            </a:r>
          </a:p>
        </p:txBody>
      </p:sp>
      <p:pic>
        <p:nvPicPr>
          <p:cNvPr id="8194" name="Picture 2" descr="AMAÇ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620" y="1772816"/>
            <a:ext cx="4155558" cy="439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66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14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3482</TotalTime>
  <Words>6831</Words>
  <Application>Microsoft Office PowerPoint</Application>
  <PresentationFormat>Ekran Gösterisi (4:3)</PresentationFormat>
  <Paragraphs>1176</Paragraphs>
  <Slides>119</Slides>
  <Notes>1</Notes>
  <HiddenSlides>0</HiddenSlides>
  <MMClips>0</MMClips>
  <ScaleCrop>false</ScaleCrop>
  <HeadingPairs>
    <vt:vector size="6" baseType="variant">
      <vt:variant>
        <vt:lpstr>Tema</vt:lpstr>
      </vt:variant>
      <vt:variant>
        <vt:i4>5</vt:i4>
      </vt:variant>
      <vt:variant>
        <vt:lpstr>Katıştırılmış OLE Hizmet Programları</vt:lpstr>
      </vt:variant>
      <vt:variant>
        <vt:i4>1</vt:i4>
      </vt:variant>
      <vt:variant>
        <vt:lpstr>Slayt Başlıkları</vt:lpstr>
      </vt:variant>
      <vt:variant>
        <vt:i4>119</vt:i4>
      </vt:variant>
    </vt:vector>
  </HeadingPairs>
  <TitlesOfParts>
    <vt:vector size="125" baseType="lpstr">
      <vt:lpstr>NewsPrint</vt:lpstr>
      <vt:lpstr>Ofis Teması</vt:lpstr>
      <vt:lpstr>Duman</vt:lpstr>
      <vt:lpstr>146</vt:lpstr>
      <vt:lpstr>1_Ofis Teması</vt:lpstr>
      <vt:lpstr>Çalışma Sayfası</vt:lpstr>
      <vt:lpstr>2021-2025 STRATEJİK PLANI HAZIRLIK ÇALIŞMALARI</vt:lpstr>
      <vt:lpstr>     NEDEN BURADAYIZ?</vt:lpstr>
      <vt:lpstr>Strateji Nedir?</vt:lpstr>
      <vt:lpstr>STRATEJİ NEDİR?</vt:lpstr>
      <vt:lpstr>Stratejik Planlama </vt:lpstr>
      <vt:lpstr>Dayanak</vt:lpstr>
      <vt:lpstr>PowerPoint Sunusu</vt:lpstr>
      <vt:lpstr>STRATEJİK PLANIN ÖNEMİ</vt:lpstr>
      <vt:lpstr>STRATEJİK PLANLAMA NEDİR?</vt:lpstr>
      <vt:lpstr>Stratejik Planların Süresi, Güncelleştirilmesi ve Yenilenmesi</vt:lpstr>
      <vt:lpstr>Stratejik Planların Süresi, Güncelleştirilmesi ve Yenilenmesi</vt:lpstr>
      <vt:lpstr>Stratejik Planlama Nedir?</vt:lpstr>
      <vt:lpstr>PowerPoint Sunusu</vt:lpstr>
      <vt:lpstr>Stratejik Yönetim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2019-2023 STRATEJİK PLANI HAZIRLIK ÇALIŞMALARI</dc:title>
  <dc:creator>Gülsen</dc:creator>
  <cp:lastModifiedBy>lenovoe530</cp:lastModifiedBy>
  <cp:revision>257</cp:revision>
  <dcterms:created xsi:type="dcterms:W3CDTF">2016-11-22T12:38:43Z</dcterms:created>
  <dcterms:modified xsi:type="dcterms:W3CDTF">2019-10-10T09:09:24Z</dcterms:modified>
</cp:coreProperties>
</file>