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5"/>
  </p:notesMasterIdLst>
  <p:sldIdLst>
    <p:sldId id="256" r:id="rId2"/>
    <p:sldId id="257" r:id="rId3"/>
    <p:sldId id="259" r:id="rId4"/>
    <p:sldId id="261" r:id="rId5"/>
    <p:sldId id="262" r:id="rId6"/>
    <p:sldId id="29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3" r:id="rId27"/>
    <p:sldId id="284" r:id="rId28"/>
    <p:sldId id="281" r:id="rId29"/>
    <p:sldId id="287" r:id="rId30"/>
    <p:sldId id="288" r:id="rId31"/>
    <p:sldId id="289" r:id="rId32"/>
    <p:sldId id="290" r:id="rId33"/>
    <p:sldId id="285"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45" autoAdjust="0"/>
  </p:normalViewPr>
  <p:slideViewPr>
    <p:cSldViewPr snapToGrid="0">
      <p:cViewPr varScale="1">
        <p:scale>
          <a:sx n="104" d="100"/>
          <a:sy n="104" d="100"/>
        </p:scale>
        <p:origin x="834"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D8C55-9354-45B3-A538-AA44193BC427}" type="datetimeFigureOut">
              <a:rPr lang="tr-TR" smtClean="0"/>
              <a:t>25.09.2024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FBCEBD-25DB-437D-A525-63091E4EFE41}" type="slidenum">
              <a:rPr lang="tr-TR" smtClean="0"/>
              <a:t>‹#›</a:t>
            </a:fld>
            <a:endParaRPr lang="tr-TR"/>
          </a:p>
        </p:txBody>
      </p:sp>
    </p:spTree>
    <p:extLst>
      <p:ext uri="{BB962C8B-B14F-4D97-AF65-F5344CB8AC3E}">
        <p14:creationId xmlns:p14="http://schemas.microsoft.com/office/powerpoint/2010/main" val="618272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4FBCEBD-25DB-437D-A525-63091E4EFE41}" type="slidenum">
              <a:rPr lang="tr-TR" smtClean="0"/>
              <a:t>2</a:t>
            </a:fld>
            <a:endParaRPr lang="tr-TR"/>
          </a:p>
        </p:txBody>
      </p:sp>
    </p:spTree>
    <p:extLst>
      <p:ext uri="{BB962C8B-B14F-4D97-AF65-F5344CB8AC3E}">
        <p14:creationId xmlns:p14="http://schemas.microsoft.com/office/powerpoint/2010/main" val="1879001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4FBCEBD-25DB-437D-A525-63091E4EFE41}" type="slidenum">
              <a:rPr lang="tr-TR" smtClean="0"/>
              <a:t>29</a:t>
            </a:fld>
            <a:endParaRPr lang="tr-TR"/>
          </a:p>
        </p:txBody>
      </p:sp>
    </p:spTree>
    <p:extLst>
      <p:ext uri="{BB962C8B-B14F-4D97-AF65-F5344CB8AC3E}">
        <p14:creationId xmlns:p14="http://schemas.microsoft.com/office/powerpoint/2010/main" val="950551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490472"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490472" y="3943232"/>
            <a:ext cx="9144000" cy="1655762"/>
          </a:xfrm>
        </p:spPr>
        <p:txBody>
          <a:bodyPr>
            <a:normAutofit/>
          </a:bodyPr>
          <a:lstStyle>
            <a:lvl1pPr marL="0" indent="0" algn="ctr">
              <a:lnSpc>
                <a:spcPct val="1100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13">
            <a:extLst>
              <a:ext uri="{FF2B5EF4-FFF2-40B4-BE49-F238E27FC236}">
                <a16:creationId xmlns:a16="http://schemas.microsoft.com/office/drawing/2014/main" id="{46538D75-00C2-DE73-4C65-FE94AC658370}"/>
              </a:ext>
            </a:extLst>
          </p:cNvPr>
          <p:cNvSpPr>
            <a:spLocks noGrp="1"/>
          </p:cNvSpPr>
          <p:nvPr>
            <p:ph type="dt" sz="half" idx="10"/>
          </p:nvPr>
        </p:nvSpPr>
        <p:spPr/>
        <p:txBody>
          <a:bodyPr/>
          <a:lstStyle/>
          <a:p>
            <a:fld id="{17F50B8E-A176-49F2-A3C1-FEDA0200170B}" type="datetime2">
              <a:rPr lang="en-US" smtClean="0"/>
              <a:t>Wednesday, September 25, 2024</a:t>
            </a:fld>
            <a:endParaRPr lang="en-US" dirty="0"/>
          </a:p>
        </p:txBody>
      </p:sp>
      <p:sp>
        <p:nvSpPr>
          <p:cNvPr id="16" name="Footer Placeholder 15">
            <a:extLst>
              <a:ext uri="{FF2B5EF4-FFF2-40B4-BE49-F238E27FC236}">
                <a16:creationId xmlns:a16="http://schemas.microsoft.com/office/drawing/2014/main" id="{6B601B81-68C1-B63A-105C-EC637DF56CB7}"/>
              </a:ext>
            </a:extLst>
          </p:cNvPr>
          <p:cNvSpPr>
            <a:spLocks noGrp="1"/>
          </p:cNvSpPr>
          <p:nvPr>
            <p:ph type="ftr" sz="quarter" idx="11"/>
          </p:nvPr>
        </p:nvSpPr>
        <p:spPr/>
        <p:txBody>
          <a:bodyPr/>
          <a:lstStyle/>
          <a:p>
            <a:r>
              <a:rPr lang="en-US"/>
              <a:t>Sample Footer Text</a:t>
            </a:r>
          </a:p>
        </p:txBody>
      </p:sp>
      <p:sp>
        <p:nvSpPr>
          <p:cNvPr id="17" name="Slide Number Placeholder 16">
            <a:extLst>
              <a:ext uri="{FF2B5EF4-FFF2-40B4-BE49-F238E27FC236}">
                <a16:creationId xmlns:a16="http://schemas.microsoft.com/office/drawing/2014/main" id="{E9F3E495-0415-392A-9A07-34555BBC7F4C}"/>
              </a:ext>
            </a:extLst>
          </p:cNvPr>
          <p:cNvSpPr>
            <a:spLocks noGrp="1"/>
          </p:cNvSpPr>
          <p:nvPr>
            <p:ph type="sldNum" sz="quarter" idx="12"/>
          </p:nvPr>
        </p:nvSpPr>
        <p:spPr/>
        <p:txBody>
          <a:bodyPr/>
          <a:lstStyle/>
          <a:p>
            <a:fld id="{7BE69E03-4804-4553-A1EC-F089884EF50F}" type="slidenum">
              <a:rPr lang="en-US" smtClean="0"/>
              <a:t>‹#›</a:t>
            </a:fld>
            <a:endParaRPr lang="en-US"/>
          </a:p>
        </p:txBody>
      </p:sp>
    </p:spTree>
    <p:extLst>
      <p:ext uri="{BB962C8B-B14F-4D97-AF65-F5344CB8AC3E}">
        <p14:creationId xmlns:p14="http://schemas.microsoft.com/office/powerpoint/2010/main" val="2687761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2268C47-2910-B99C-EC67-F6649ADC29A4}"/>
              </a:ext>
            </a:extLst>
          </p:cNvPr>
          <p:cNvSpPr>
            <a:spLocks noGrp="1"/>
          </p:cNvSpPr>
          <p:nvPr>
            <p:ph type="dt" sz="half" idx="10"/>
          </p:nvPr>
        </p:nvSpPr>
        <p:spPr/>
        <p:txBody>
          <a:bodyPr/>
          <a:lstStyle/>
          <a:p>
            <a:fld id="{0512A49D-4A7C-4944-9802-8EE0B5A6CEDD}" type="datetime2">
              <a:rPr lang="en-US" smtClean="0"/>
              <a:t>Wednesday, September 25, 2024</a:t>
            </a:fld>
            <a:endParaRPr lang="en-US"/>
          </a:p>
        </p:txBody>
      </p:sp>
      <p:sp>
        <p:nvSpPr>
          <p:cNvPr id="8" name="Footer Placeholder 7">
            <a:extLst>
              <a:ext uri="{FF2B5EF4-FFF2-40B4-BE49-F238E27FC236}">
                <a16:creationId xmlns:a16="http://schemas.microsoft.com/office/drawing/2014/main" id="{D8019515-4A04-FBE0-E89C-86ECBB7E98A8}"/>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C3D9C272-2490-C827-9BE5-9CEE41850423}"/>
              </a:ext>
            </a:extLst>
          </p:cNvPr>
          <p:cNvSpPr>
            <a:spLocks noGrp="1"/>
          </p:cNvSpPr>
          <p:nvPr>
            <p:ph type="sldNum" sz="quarter" idx="12"/>
          </p:nvPr>
        </p:nvSpPr>
        <p:spPr/>
        <p:txBody>
          <a:bodyPr/>
          <a:lstStyle/>
          <a:p>
            <a:fld id="{7BE69E03-4804-4553-A1EC-F089884EF50F}" type="slidenum">
              <a:rPr lang="en-US" smtClean="0"/>
              <a:t>‹#›</a:t>
            </a:fld>
            <a:endParaRPr lang="en-US"/>
          </a:p>
        </p:txBody>
      </p:sp>
    </p:spTree>
    <p:extLst>
      <p:ext uri="{BB962C8B-B14F-4D97-AF65-F5344CB8AC3E}">
        <p14:creationId xmlns:p14="http://schemas.microsoft.com/office/powerpoint/2010/main" val="2802443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832613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43943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BFF68BE-C313-C839-B719-0339AC3444DF}"/>
              </a:ext>
            </a:extLst>
          </p:cNvPr>
          <p:cNvSpPr>
            <a:spLocks noGrp="1"/>
          </p:cNvSpPr>
          <p:nvPr>
            <p:ph type="dt" sz="half" idx="10"/>
          </p:nvPr>
        </p:nvSpPr>
        <p:spPr/>
        <p:txBody>
          <a:bodyPr/>
          <a:lstStyle/>
          <a:p>
            <a:fld id="{5D689DDD-3B11-4150-8B39-3662C10D8BF9}" type="datetime2">
              <a:rPr lang="en-US" smtClean="0"/>
              <a:t>Wednesday, September 25, 2024</a:t>
            </a:fld>
            <a:endParaRPr lang="en-US"/>
          </a:p>
        </p:txBody>
      </p:sp>
      <p:sp>
        <p:nvSpPr>
          <p:cNvPr id="8" name="Footer Placeholder 7">
            <a:extLst>
              <a:ext uri="{FF2B5EF4-FFF2-40B4-BE49-F238E27FC236}">
                <a16:creationId xmlns:a16="http://schemas.microsoft.com/office/drawing/2014/main" id="{A14F4E5F-FFF4-F934-3DD9-134F8D24262D}"/>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6CFE0F82-88EB-FAE2-FC02-99D5EE30110A}"/>
              </a:ext>
            </a:extLst>
          </p:cNvPr>
          <p:cNvSpPr>
            <a:spLocks noGrp="1"/>
          </p:cNvSpPr>
          <p:nvPr>
            <p:ph type="sldNum" sz="quarter" idx="12"/>
          </p:nvPr>
        </p:nvSpPr>
        <p:spPr/>
        <p:txBody>
          <a:bodyPr/>
          <a:lstStyle/>
          <a:p>
            <a:fld id="{7BE69E03-4804-4553-A1EC-F089884EF50F}" type="slidenum">
              <a:rPr lang="en-US" smtClean="0"/>
              <a:t>‹#›</a:t>
            </a:fld>
            <a:endParaRPr lang="en-US"/>
          </a:p>
        </p:txBody>
      </p:sp>
    </p:spTree>
    <p:extLst>
      <p:ext uri="{BB962C8B-B14F-4D97-AF65-F5344CB8AC3E}">
        <p14:creationId xmlns:p14="http://schemas.microsoft.com/office/powerpoint/2010/main" val="339983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p:txBody>
          <a:bodyPr>
            <a:normAutofit/>
          </a:bodyPr>
          <a:lstStyle>
            <a:lvl1pPr>
              <a:lnSpc>
                <a:spcPct val="90000"/>
              </a:lnSpc>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4" y="1825625"/>
            <a:ext cx="10515600" cy="4206383"/>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A25CBB87-BE9B-82CE-8A24-F21EEA0366C3}"/>
              </a:ext>
            </a:extLst>
          </p:cNvPr>
          <p:cNvSpPr>
            <a:spLocks noGrp="1"/>
          </p:cNvSpPr>
          <p:nvPr>
            <p:ph type="dt" sz="half" idx="10"/>
          </p:nvPr>
        </p:nvSpPr>
        <p:spPr/>
        <p:txBody>
          <a:bodyPr/>
          <a:lstStyle/>
          <a:p>
            <a:fld id="{57997BA6-BEF8-495F-ACCD-8D19769E4FC6}" type="datetime2">
              <a:rPr lang="en-US" smtClean="0"/>
              <a:t>Wednesday, September 25, 2024</a:t>
            </a:fld>
            <a:endParaRPr lang="en-US" dirty="0"/>
          </a:p>
        </p:txBody>
      </p:sp>
      <p:sp>
        <p:nvSpPr>
          <p:cNvPr id="12" name="Footer Placeholder 11">
            <a:extLst>
              <a:ext uri="{FF2B5EF4-FFF2-40B4-BE49-F238E27FC236}">
                <a16:creationId xmlns:a16="http://schemas.microsoft.com/office/drawing/2014/main" id="{B2131628-C033-9728-C4CF-90CDBCB89F7F}"/>
              </a:ext>
            </a:extLst>
          </p:cNvPr>
          <p:cNvSpPr>
            <a:spLocks noGrp="1"/>
          </p:cNvSpPr>
          <p:nvPr>
            <p:ph type="ftr" sz="quarter" idx="11"/>
          </p:nvPr>
        </p:nvSpPr>
        <p:spPr/>
        <p:txBody>
          <a:bodyPr/>
          <a:lstStyle/>
          <a:p>
            <a:r>
              <a:rPr lang="en-US" dirty="0"/>
              <a:t>Sample Footer Text</a:t>
            </a:r>
          </a:p>
        </p:txBody>
      </p:sp>
      <p:sp>
        <p:nvSpPr>
          <p:cNvPr id="13" name="Slide Number Placeholder 12">
            <a:extLst>
              <a:ext uri="{FF2B5EF4-FFF2-40B4-BE49-F238E27FC236}">
                <a16:creationId xmlns:a16="http://schemas.microsoft.com/office/drawing/2014/main" id="{B67216CA-9A26-BBE7-68A3-9237D22CDFC8}"/>
              </a:ext>
            </a:extLst>
          </p:cNvPr>
          <p:cNvSpPr>
            <a:spLocks noGrp="1"/>
          </p:cNvSpPr>
          <p:nvPr>
            <p:ph type="sldNum" sz="quarter" idx="12"/>
          </p:nvPr>
        </p:nvSpPr>
        <p:spPr/>
        <p:txBody>
          <a:bodyPr/>
          <a:lstStyle/>
          <a:p>
            <a:fld id="{7BE69E03-4804-4553-A1EC-F089884EF50F}" type="slidenum">
              <a:rPr lang="en-US" smtClean="0"/>
              <a:t>‹#›</a:t>
            </a:fld>
            <a:endParaRPr lang="en-US"/>
          </a:p>
        </p:txBody>
      </p:sp>
    </p:spTree>
    <p:extLst>
      <p:ext uri="{BB962C8B-B14F-4D97-AF65-F5344CB8AC3E}">
        <p14:creationId xmlns:p14="http://schemas.microsoft.com/office/powerpoint/2010/main" val="719522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15600" cy="1500187"/>
          </a:xfrm>
        </p:spPr>
        <p:txBody>
          <a:bodyPr>
            <a:norm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9">
            <a:extLst>
              <a:ext uri="{FF2B5EF4-FFF2-40B4-BE49-F238E27FC236}">
                <a16:creationId xmlns:a16="http://schemas.microsoft.com/office/drawing/2014/main" id="{6B034DD9-4A61-318F-88CF-79721B55AC5B}"/>
              </a:ext>
            </a:extLst>
          </p:cNvPr>
          <p:cNvSpPr>
            <a:spLocks noGrp="1"/>
          </p:cNvSpPr>
          <p:nvPr>
            <p:ph type="dt" sz="half" idx="10"/>
          </p:nvPr>
        </p:nvSpPr>
        <p:spPr/>
        <p:txBody>
          <a:bodyPr/>
          <a:lstStyle/>
          <a:p>
            <a:fld id="{4857292D-4609-4E55-92E3-C12C6A1234E8}" type="datetime2">
              <a:rPr lang="en-US" smtClean="0"/>
              <a:t>Wednesday, September 25, 2024</a:t>
            </a:fld>
            <a:endParaRPr lang="en-US" dirty="0"/>
          </a:p>
        </p:txBody>
      </p:sp>
      <p:sp>
        <p:nvSpPr>
          <p:cNvPr id="11" name="Footer Placeholder 10">
            <a:extLst>
              <a:ext uri="{FF2B5EF4-FFF2-40B4-BE49-F238E27FC236}">
                <a16:creationId xmlns:a16="http://schemas.microsoft.com/office/drawing/2014/main" id="{D496DA99-E916-9F7C-9E88-AA06046AE94C}"/>
              </a:ext>
            </a:extLst>
          </p:cNvPr>
          <p:cNvSpPr>
            <a:spLocks noGrp="1"/>
          </p:cNvSpPr>
          <p:nvPr>
            <p:ph type="ftr" sz="quarter" idx="11"/>
          </p:nvPr>
        </p:nvSpPr>
        <p:spPr/>
        <p:txBody>
          <a:bodyPr/>
          <a:lstStyle/>
          <a:p>
            <a:r>
              <a:rPr lang="en-US"/>
              <a:t>Sample Footer Text</a:t>
            </a:r>
          </a:p>
        </p:txBody>
      </p:sp>
      <p:sp>
        <p:nvSpPr>
          <p:cNvPr id="12" name="Slide Number Placeholder 11">
            <a:extLst>
              <a:ext uri="{FF2B5EF4-FFF2-40B4-BE49-F238E27FC236}">
                <a16:creationId xmlns:a16="http://schemas.microsoft.com/office/drawing/2014/main" id="{21CC86B5-B6B3-4633-0D90-AACB44D0D409}"/>
              </a:ext>
            </a:extLst>
          </p:cNvPr>
          <p:cNvSpPr>
            <a:spLocks noGrp="1"/>
          </p:cNvSpPr>
          <p:nvPr>
            <p:ph type="sldNum" sz="quarter" idx="12"/>
          </p:nvPr>
        </p:nvSpPr>
        <p:spPr/>
        <p:txBody>
          <a:bodyPr/>
          <a:lstStyle/>
          <a:p>
            <a:fld id="{7BE69E03-4804-4553-A1EC-F089884EF50F}" type="slidenum">
              <a:rPr lang="en-US" smtClean="0"/>
              <a:t>‹#›</a:t>
            </a:fld>
            <a:endParaRPr lang="en-US"/>
          </a:p>
        </p:txBody>
      </p:sp>
    </p:spTree>
    <p:extLst>
      <p:ext uri="{BB962C8B-B14F-4D97-AF65-F5344CB8AC3E}">
        <p14:creationId xmlns:p14="http://schemas.microsoft.com/office/powerpoint/2010/main" val="2638591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8F7F10-35F6-E392-D41B-3CD300D5CCF8}"/>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181600" cy="4206382"/>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buChar char="¬"/>
            </a:pPr>
            <a:r>
              <a:rPr lang="en-US"/>
              <a:t>Click to edit Master text styles</a:t>
            </a:r>
          </a:p>
          <a:p>
            <a:pPr lvl="1">
              <a:buChar char="¬"/>
            </a:pPr>
            <a:r>
              <a:rPr lang="en-US"/>
              <a:t>Second level</a:t>
            </a:r>
          </a:p>
          <a:p>
            <a:pPr lvl="2">
              <a:buChar char="¬"/>
            </a:pPr>
            <a:r>
              <a:rPr lang="en-US"/>
              <a:t>Third level</a:t>
            </a:r>
          </a:p>
          <a:p>
            <a:pPr lvl="3">
              <a:buChar char="¬"/>
            </a:pPr>
            <a:r>
              <a:rPr lang="en-US"/>
              <a:t>Fourth level</a:t>
            </a:r>
          </a:p>
          <a:p>
            <a:pPr lvl="4">
              <a:buChar char="¬"/>
            </a:pPr>
            <a:r>
              <a:rPr lang="en-US"/>
              <a:t>Fifth level</a:t>
            </a:r>
            <a:endParaRPr lang="en-US" dirty="0"/>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5756178" y="1825625"/>
            <a:ext cx="518004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35274CEC-210E-BC97-9B79-A7D801E4B5F6}"/>
              </a:ext>
            </a:extLst>
          </p:cNvPr>
          <p:cNvSpPr>
            <a:spLocks noGrp="1"/>
          </p:cNvSpPr>
          <p:nvPr>
            <p:ph type="dt" sz="half" idx="10"/>
          </p:nvPr>
        </p:nvSpPr>
        <p:spPr/>
        <p:txBody>
          <a:bodyPr/>
          <a:lstStyle/>
          <a:p>
            <a:fld id="{003E0E29-2C79-4A2A-B61C-A21B8362A50A}" type="datetime2">
              <a:rPr lang="en-US" smtClean="0"/>
              <a:t>Wednesday, September 25, 2024</a:t>
            </a:fld>
            <a:endParaRPr lang="en-US"/>
          </a:p>
        </p:txBody>
      </p:sp>
      <p:sp>
        <p:nvSpPr>
          <p:cNvPr id="16" name="Footer Placeholder 15">
            <a:extLst>
              <a:ext uri="{FF2B5EF4-FFF2-40B4-BE49-F238E27FC236}">
                <a16:creationId xmlns:a16="http://schemas.microsoft.com/office/drawing/2014/main" id="{486B3D53-F805-C08E-2359-498218FC6898}"/>
              </a:ext>
            </a:extLst>
          </p:cNvPr>
          <p:cNvSpPr>
            <a:spLocks noGrp="1"/>
          </p:cNvSpPr>
          <p:nvPr>
            <p:ph type="ftr" sz="quarter" idx="11"/>
          </p:nvPr>
        </p:nvSpPr>
        <p:spPr/>
        <p:txBody>
          <a:bodyPr/>
          <a:lstStyle/>
          <a:p>
            <a:r>
              <a:rPr lang="en-US"/>
              <a:t>Sample Footer Text</a:t>
            </a:r>
          </a:p>
        </p:txBody>
      </p:sp>
      <p:sp>
        <p:nvSpPr>
          <p:cNvPr id="17" name="Slide Number Placeholder 16">
            <a:extLst>
              <a:ext uri="{FF2B5EF4-FFF2-40B4-BE49-F238E27FC236}">
                <a16:creationId xmlns:a16="http://schemas.microsoft.com/office/drawing/2014/main" id="{61C4695B-D7BD-45F7-EB23-6FDAF2410BB2}"/>
              </a:ext>
            </a:extLst>
          </p:cNvPr>
          <p:cNvSpPr>
            <a:spLocks noGrp="1"/>
          </p:cNvSpPr>
          <p:nvPr>
            <p:ph type="sldNum" sz="quarter" idx="12"/>
          </p:nvPr>
        </p:nvSpPr>
        <p:spPr/>
        <p:txBody>
          <a:bodyPr/>
          <a:lstStyle/>
          <a:p>
            <a:fld id="{7BE69E03-4804-4553-A1EC-F089884EF50F}" type="slidenum">
              <a:rPr lang="en-US" smtClean="0"/>
              <a:t>‹#›</a:t>
            </a:fld>
            <a:endParaRPr lang="en-US"/>
          </a:p>
        </p:txBody>
      </p:sp>
    </p:spTree>
    <p:extLst>
      <p:ext uri="{BB962C8B-B14F-4D97-AF65-F5344CB8AC3E}">
        <p14:creationId xmlns:p14="http://schemas.microsoft.com/office/powerpoint/2010/main" val="4126624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1F52B7-5271-53AA-8260-0CF50FF8DA3C}"/>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2178" y="365125"/>
            <a:ext cx="10515600"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2178" y="1681163"/>
            <a:ext cx="515778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2178" y="2505075"/>
            <a:ext cx="515778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754590" y="1681163"/>
            <a:ext cx="5183188"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754590" y="2505075"/>
            <a:ext cx="5183188"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7198C3F1-4E77-7888-CDB8-CF9406E4A2E0}"/>
              </a:ext>
            </a:extLst>
          </p:cNvPr>
          <p:cNvSpPr>
            <a:spLocks noGrp="1"/>
          </p:cNvSpPr>
          <p:nvPr>
            <p:ph type="dt" sz="half" idx="10"/>
          </p:nvPr>
        </p:nvSpPr>
        <p:spPr/>
        <p:txBody>
          <a:bodyPr/>
          <a:lstStyle/>
          <a:p>
            <a:fld id="{B0CA0177-5432-41AC-9593-8EC96BFF4F82}" type="datetime2">
              <a:rPr lang="en-US" smtClean="0"/>
              <a:t>Wednesday, September 25, 2024</a:t>
            </a:fld>
            <a:endParaRPr lang="en-US" dirty="0"/>
          </a:p>
        </p:txBody>
      </p:sp>
      <p:sp>
        <p:nvSpPr>
          <p:cNvPr id="11" name="Footer Placeholder 10">
            <a:extLst>
              <a:ext uri="{FF2B5EF4-FFF2-40B4-BE49-F238E27FC236}">
                <a16:creationId xmlns:a16="http://schemas.microsoft.com/office/drawing/2014/main" id="{493561D3-90F6-AD82-BCFE-90F9427D867B}"/>
              </a:ext>
            </a:extLst>
          </p:cNvPr>
          <p:cNvSpPr>
            <a:spLocks noGrp="1"/>
          </p:cNvSpPr>
          <p:nvPr>
            <p:ph type="ftr" sz="quarter" idx="11"/>
          </p:nvPr>
        </p:nvSpPr>
        <p:spPr/>
        <p:txBody>
          <a:bodyPr/>
          <a:lstStyle/>
          <a:p>
            <a:r>
              <a:rPr lang="en-US"/>
              <a:t>Sample Footer Text</a:t>
            </a:r>
          </a:p>
        </p:txBody>
      </p:sp>
      <p:sp>
        <p:nvSpPr>
          <p:cNvPr id="12" name="Slide Number Placeholder 11">
            <a:extLst>
              <a:ext uri="{FF2B5EF4-FFF2-40B4-BE49-F238E27FC236}">
                <a16:creationId xmlns:a16="http://schemas.microsoft.com/office/drawing/2014/main" id="{932F9B33-3FA7-526F-7B45-342EB64A1CDB}"/>
              </a:ext>
            </a:extLst>
          </p:cNvPr>
          <p:cNvSpPr>
            <a:spLocks noGrp="1"/>
          </p:cNvSpPr>
          <p:nvPr>
            <p:ph type="sldNum" sz="quarter" idx="12"/>
          </p:nvPr>
        </p:nvSpPr>
        <p:spPr/>
        <p:txBody>
          <a:bodyPr/>
          <a:lstStyle/>
          <a:p>
            <a:fld id="{7BE69E03-4804-4553-A1EC-F089884EF50F}" type="slidenum">
              <a:rPr lang="en-US" smtClean="0"/>
              <a:t>‹#›</a:t>
            </a:fld>
            <a:endParaRPr lang="en-US"/>
          </a:p>
        </p:txBody>
      </p:sp>
    </p:spTree>
    <p:extLst>
      <p:ext uri="{BB962C8B-B14F-4D97-AF65-F5344CB8AC3E}">
        <p14:creationId xmlns:p14="http://schemas.microsoft.com/office/powerpoint/2010/main" val="2805908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15600" cy="1325563"/>
          </a:xfrm>
        </p:spPr>
        <p:txBody>
          <a:bodyPr>
            <a:normAutofit/>
          </a:bodyPr>
          <a:lstStyle>
            <a:lvl1pPr>
              <a:defRPr sz="5200"/>
            </a:lvl1pPr>
          </a:lstStyle>
          <a:p>
            <a:r>
              <a:rPr lang="en-US"/>
              <a:t>Click to edit Master title style</a:t>
            </a:r>
            <a:endParaRPr lang="en-US" dirty="0"/>
          </a:p>
        </p:txBody>
      </p:sp>
      <p:sp>
        <p:nvSpPr>
          <p:cNvPr id="8" name="Date Placeholder 7">
            <a:extLst>
              <a:ext uri="{FF2B5EF4-FFF2-40B4-BE49-F238E27FC236}">
                <a16:creationId xmlns:a16="http://schemas.microsoft.com/office/drawing/2014/main" id="{A9328E63-E075-39E2-BAA7-30CCAE2E779E}"/>
              </a:ext>
            </a:extLst>
          </p:cNvPr>
          <p:cNvSpPr>
            <a:spLocks noGrp="1"/>
          </p:cNvSpPr>
          <p:nvPr>
            <p:ph type="dt" sz="half" idx="10"/>
          </p:nvPr>
        </p:nvSpPr>
        <p:spPr/>
        <p:txBody>
          <a:bodyPr/>
          <a:lstStyle/>
          <a:p>
            <a:fld id="{EED29A7B-B2F1-41A3-B969-4E25F618B967}" type="datetime2">
              <a:rPr lang="en-US" smtClean="0"/>
              <a:t>Wednesday, September 25, 2024</a:t>
            </a:fld>
            <a:endParaRPr lang="en-US" dirty="0"/>
          </a:p>
        </p:txBody>
      </p:sp>
      <p:sp>
        <p:nvSpPr>
          <p:cNvPr id="9" name="Footer Placeholder 8">
            <a:extLst>
              <a:ext uri="{FF2B5EF4-FFF2-40B4-BE49-F238E27FC236}">
                <a16:creationId xmlns:a16="http://schemas.microsoft.com/office/drawing/2014/main" id="{2A5894A5-0E01-F43E-C68A-2EFAB2EB89D8}"/>
              </a:ext>
            </a:extLst>
          </p:cNvPr>
          <p:cNvSpPr>
            <a:spLocks noGrp="1"/>
          </p:cNvSpPr>
          <p:nvPr>
            <p:ph type="ftr" sz="quarter" idx="11"/>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7250128C-CE40-2B40-1B89-7E9AAAAC4393}"/>
              </a:ext>
            </a:extLst>
          </p:cNvPr>
          <p:cNvSpPr>
            <a:spLocks noGrp="1"/>
          </p:cNvSpPr>
          <p:nvPr>
            <p:ph type="sldNum" sz="quarter" idx="12"/>
          </p:nvPr>
        </p:nvSpPr>
        <p:spPr/>
        <p:txBody>
          <a:bodyPr/>
          <a:lstStyle/>
          <a:p>
            <a:fld id="{7BE69E03-4804-4553-A1EC-F089884EF50F}" type="slidenum">
              <a:rPr lang="en-US" smtClean="0"/>
              <a:t>‹#›</a:t>
            </a:fld>
            <a:endParaRPr lang="en-US"/>
          </a:p>
        </p:txBody>
      </p:sp>
    </p:spTree>
    <p:extLst>
      <p:ext uri="{BB962C8B-B14F-4D97-AF65-F5344CB8AC3E}">
        <p14:creationId xmlns:p14="http://schemas.microsoft.com/office/powerpoint/2010/main" val="385540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281B99-C6A0-F92A-BDD3-BB362196501C}"/>
              </a:ext>
            </a:extLst>
          </p:cNvPr>
          <p:cNvSpPr/>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a16="http://schemas.microsoft.com/office/drawing/2014/main" id="{3EB8367C-67E1-A50A-1584-F859A6FED9C9}"/>
              </a:ext>
            </a:extLst>
          </p:cNvPr>
          <p:cNvSpPr/>
          <p:nvPr/>
        </p:nvSpPr>
        <p:spPr>
          <a:xfrm>
            <a:off x="0"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Date Placeholder 4">
            <a:extLst>
              <a:ext uri="{FF2B5EF4-FFF2-40B4-BE49-F238E27FC236}">
                <a16:creationId xmlns:a16="http://schemas.microsoft.com/office/drawing/2014/main" id="{2ABB8861-51D7-741E-6B2C-25412D40E5BD}"/>
              </a:ext>
            </a:extLst>
          </p:cNvPr>
          <p:cNvSpPr>
            <a:spLocks noGrp="1"/>
          </p:cNvSpPr>
          <p:nvPr>
            <p:ph type="dt" sz="half" idx="10"/>
          </p:nvPr>
        </p:nvSpPr>
        <p:spPr/>
        <p:txBody>
          <a:bodyPr/>
          <a:lstStyle/>
          <a:p>
            <a:fld id="{4EE98B79-F222-4FD1-8713-07459E1B5004}" type="datetime2">
              <a:rPr lang="en-US" smtClean="0"/>
              <a:t>Wednesday, September 25, 2024</a:t>
            </a:fld>
            <a:endParaRPr lang="en-US"/>
          </a:p>
        </p:txBody>
      </p:sp>
      <p:sp>
        <p:nvSpPr>
          <p:cNvPr id="6" name="Footer Placeholder 5">
            <a:extLst>
              <a:ext uri="{FF2B5EF4-FFF2-40B4-BE49-F238E27FC236}">
                <a16:creationId xmlns:a16="http://schemas.microsoft.com/office/drawing/2014/main" id="{63D69A2F-0657-B33B-8334-C458A9538368}"/>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EB4FC84-48ED-0480-2497-FCD84C1276C6}"/>
              </a:ext>
            </a:extLst>
          </p:cNvPr>
          <p:cNvSpPr>
            <a:spLocks noGrp="1"/>
          </p:cNvSpPr>
          <p:nvPr>
            <p:ph type="sldNum" sz="quarter" idx="12"/>
          </p:nvPr>
        </p:nvSpPr>
        <p:spPr/>
        <p:txBody>
          <a:bodyPr/>
          <a:lstStyle/>
          <a:p>
            <a:fld id="{7BE69E03-4804-4553-A1EC-F089884EF50F}" type="slidenum">
              <a:rPr lang="en-US" smtClean="0"/>
              <a:t>‹#›</a:t>
            </a:fld>
            <a:endParaRPr lang="en-US"/>
          </a:p>
        </p:txBody>
      </p:sp>
    </p:spTree>
    <p:extLst>
      <p:ext uri="{BB962C8B-B14F-4D97-AF65-F5344CB8AC3E}">
        <p14:creationId xmlns:p14="http://schemas.microsoft.com/office/powerpoint/2010/main" val="1660590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12425" cy="1600200"/>
          </a:xfrm>
        </p:spPr>
        <p:txBody>
          <a:bodyPr anchor="b">
            <a:normAutofit/>
          </a:bodyPr>
          <a:lstStyle>
            <a:lvl1pPr>
              <a:defRPr sz="5200">
                <a:latin typeface="Dante (Headings)2"/>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4782830" y="2199340"/>
            <a:ext cx="6172200"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23F37370-7C05-0AAE-A0C3-9EE620A84EBB}"/>
              </a:ext>
            </a:extLst>
          </p:cNvPr>
          <p:cNvSpPr>
            <a:spLocks noGrp="1"/>
          </p:cNvSpPr>
          <p:nvPr>
            <p:ph type="dt" sz="half" idx="10"/>
          </p:nvPr>
        </p:nvSpPr>
        <p:spPr/>
        <p:txBody>
          <a:bodyPr/>
          <a:lstStyle/>
          <a:p>
            <a:fld id="{792630FD-0818-4065-B5FE-410552D9B1BC}" type="datetime2">
              <a:rPr lang="en-US" smtClean="0"/>
              <a:t>Wednesday, September 25, 2024</a:t>
            </a:fld>
            <a:endParaRPr lang="en-US"/>
          </a:p>
        </p:txBody>
      </p:sp>
      <p:sp>
        <p:nvSpPr>
          <p:cNvPr id="9" name="Footer Placeholder 8">
            <a:extLst>
              <a:ext uri="{FF2B5EF4-FFF2-40B4-BE49-F238E27FC236}">
                <a16:creationId xmlns:a16="http://schemas.microsoft.com/office/drawing/2014/main" id="{0900B8E3-39E6-A88A-BBFB-717596EB347E}"/>
              </a:ext>
            </a:extLst>
          </p:cNvPr>
          <p:cNvSpPr>
            <a:spLocks noGrp="1"/>
          </p:cNvSpPr>
          <p:nvPr>
            <p:ph type="ftr" sz="quarter" idx="11"/>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348E340D-1840-D987-3EEA-963BDDE31400}"/>
              </a:ext>
            </a:extLst>
          </p:cNvPr>
          <p:cNvSpPr>
            <a:spLocks noGrp="1"/>
          </p:cNvSpPr>
          <p:nvPr>
            <p:ph type="sldNum" sz="quarter" idx="12"/>
          </p:nvPr>
        </p:nvSpPr>
        <p:spPr/>
        <p:txBody>
          <a:bodyPr/>
          <a:lstStyle/>
          <a:p>
            <a:fld id="{7BE69E03-4804-4553-A1EC-F089884EF50F}" type="slidenum">
              <a:rPr lang="en-US" smtClean="0"/>
              <a:t>‹#›</a:t>
            </a:fld>
            <a:endParaRPr lang="en-US"/>
          </a:p>
        </p:txBody>
      </p:sp>
    </p:spTree>
    <p:extLst>
      <p:ext uri="{BB962C8B-B14F-4D97-AF65-F5344CB8AC3E}">
        <p14:creationId xmlns:p14="http://schemas.microsoft.com/office/powerpoint/2010/main" val="94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3932237" cy="1600200"/>
          </a:xfrm>
        </p:spPr>
        <p:txBody>
          <a:bodyPr anchor="b">
            <a:norm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4781276"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0F28E44-58BB-553B-BBD0-F292C66CCA94}"/>
              </a:ext>
            </a:extLst>
          </p:cNvPr>
          <p:cNvSpPr>
            <a:spLocks noGrp="1"/>
          </p:cNvSpPr>
          <p:nvPr>
            <p:ph type="dt" sz="half" idx="10"/>
          </p:nvPr>
        </p:nvSpPr>
        <p:spPr/>
        <p:txBody>
          <a:bodyPr/>
          <a:lstStyle/>
          <a:p>
            <a:fld id="{93C2D289-0EBF-40C7-B6E8-60285281F180}" type="datetime2">
              <a:rPr lang="en-US" smtClean="0"/>
              <a:t>Wednesday, September 25, 2024</a:t>
            </a:fld>
            <a:endParaRPr lang="en-US"/>
          </a:p>
        </p:txBody>
      </p:sp>
      <p:sp>
        <p:nvSpPr>
          <p:cNvPr id="10" name="Footer Placeholder 9">
            <a:extLst>
              <a:ext uri="{FF2B5EF4-FFF2-40B4-BE49-F238E27FC236}">
                <a16:creationId xmlns:a16="http://schemas.microsoft.com/office/drawing/2014/main" id="{8F22D156-E5FE-F118-0553-B401F19652DE}"/>
              </a:ext>
            </a:extLst>
          </p:cNvPr>
          <p:cNvSpPr>
            <a:spLocks noGrp="1"/>
          </p:cNvSpPr>
          <p:nvPr>
            <p:ph type="ftr" sz="quarter" idx="11"/>
          </p:nvPr>
        </p:nvSpPr>
        <p:spPr/>
        <p:txBody>
          <a:bodyPr/>
          <a:lstStyle/>
          <a:p>
            <a:r>
              <a:rPr lang="en-US"/>
              <a:t>Sample Footer Text</a:t>
            </a:r>
          </a:p>
        </p:txBody>
      </p:sp>
      <p:sp>
        <p:nvSpPr>
          <p:cNvPr id="11" name="Slide Number Placeholder 10">
            <a:extLst>
              <a:ext uri="{FF2B5EF4-FFF2-40B4-BE49-F238E27FC236}">
                <a16:creationId xmlns:a16="http://schemas.microsoft.com/office/drawing/2014/main" id="{88AEE0A6-6120-9BA2-5751-E0E2D8CF0F58}"/>
              </a:ext>
            </a:extLst>
          </p:cNvPr>
          <p:cNvSpPr>
            <a:spLocks noGrp="1"/>
          </p:cNvSpPr>
          <p:nvPr>
            <p:ph type="sldNum" sz="quarter" idx="12"/>
          </p:nvPr>
        </p:nvSpPr>
        <p:spPr/>
        <p:txBody>
          <a:bodyPr/>
          <a:lstStyle/>
          <a:p>
            <a:fld id="{7BE69E03-4804-4553-A1EC-F089884EF50F}" type="slidenum">
              <a:rPr lang="en-US" smtClean="0"/>
              <a:t>‹#›</a:t>
            </a:fld>
            <a:endParaRPr lang="en-US"/>
          </a:p>
        </p:txBody>
      </p:sp>
    </p:spTree>
    <p:extLst>
      <p:ext uri="{BB962C8B-B14F-4D97-AF65-F5344CB8AC3E}">
        <p14:creationId xmlns:p14="http://schemas.microsoft.com/office/powerpoint/2010/main" val="3903351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B53B4F-080C-8523-03AD-871CC3B8D168}"/>
              </a:ext>
            </a:extLst>
          </p:cNvPr>
          <p:cNvSpPr/>
          <p:nvPr/>
        </p:nvSpPr>
        <p:spPr>
          <a:xfrm>
            <a:off x="1524"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D53B790B-70BD-FD52-2540-F1DA4882170E}"/>
              </a:ext>
            </a:extLst>
          </p:cNvPr>
          <p:cNvSpPr/>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descr="Tag=AccentColor&#10;Flavor=Light&#10;Target=Line">
            <a:extLst>
              <a:ext uri="{FF2B5EF4-FFF2-40B4-BE49-F238E27FC236}">
                <a16:creationId xmlns:a16="http://schemas.microsoft.com/office/drawing/2014/main" id="{7D4FC5F0-CBD6-AEEB-4902-28D624068890}"/>
              </a:ext>
            </a:extLst>
          </p:cNvPr>
          <p:cNvCxnSpPr>
            <a:cxnSpLocks/>
          </p:cNvCxnSpPr>
          <p:nvPr/>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descr="Tag=AccentColor&#10;Flavor=Light&#10;Target=Line">
            <a:extLst>
              <a:ext uri="{FF2B5EF4-FFF2-40B4-BE49-F238E27FC236}">
                <a16:creationId xmlns:a16="http://schemas.microsoft.com/office/drawing/2014/main" id="{FA9EB4DB-DDA5-1A45-7D87-B2BF67D2D1C3}"/>
              </a:ext>
            </a:extLst>
          </p:cNvPr>
          <p:cNvCxnSpPr>
            <a:cxnSpLocks/>
          </p:cNvCxnSpPr>
          <p:nvPr/>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000">
                <a:solidFill>
                  <a:schemeClr val="tx2"/>
                </a:solidFill>
              </a:defRPr>
            </a:lvl1pPr>
          </a:lstStyle>
          <a:p>
            <a:fld id="{94CDC665-7415-4DAF-AE09-B9BBC1907393}" type="datetime2">
              <a:rPr lang="en-US" smtClean="0"/>
              <a:t>Wednesday, September 25, 2024</a:t>
            </a:fld>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000">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18288"/>
            <a:ext cx="685800" cy="685800"/>
          </a:xfrm>
          <a:prstGeom prst="rect">
            <a:avLst/>
          </a:prstGeom>
        </p:spPr>
        <p:txBody>
          <a:bodyPr vert="horz" lIns="91440" tIns="45720" rIns="91440" bIns="45720" rtlCol="0" anchor="ctr"/>
          <a:lstStyle>
            <a:lvl1pPr algn="ctr">
              <a:defRPr sz="1000">
                <a:solidFill>
                  <a:schemeClr val="tx2"/>
                </a:solidFill>
              </a:defRPr>
            </a:lvl1pPr>
          </a:lstStyle>
          <a:p>
            <a:fld id="{7BE69E03-4804-4553-A1EC-F089884EF50F}" type="slidenum">
              <a:rPr lang="en-US" smtClean="0"/>
              <a:t>‹#›</a:t>
            </a:fld>
            <a:endParaRPr lang="en-US"/>
          </a:p>
        </p:txBody>
      </p:sp>
    </p:spTree>
    <p:extLst>
      <p:ext uri="{BB962C8B-B14F-4D97-AF65-F5344CB8AC3E}">
        <p14:creationId xmlns:p14="http://schemas.microsoft.com/office/powerpoint/2010/main" val="58765723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Wingdings 2" panose="05020102010507070707" pitchFamily="18" charset="2"/>
        <a:buChar char=""/>
        <a:defRPr sz="20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BB3B2C43-5E36-4768-8319-6752D24B4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0">
            <a:extLst>
              <a:ext uri="{FF2B5EF4-FFF2-40B4-BE49-F238E27FC236}">
                <a16:creationId xmlns:a16="http://schemas.microsoft.com/office/drawing/2014/main" id="{B044326E-7BB3-4929-BE33-05CA64DBB2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731CF4E0-AA2D-43CA-A528-C52FB1582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800BCC3-6FB7-36D2-6E55-7ECEA7B43156}"/>
              </a:ext>
            </a:extLst>
          </p:cNvPr>
          <p:cNvSpPr>
            <a:spLocks noGrp="1"/>
          </p:cNvSpPr>
          <p:nvPr>
            <p:ph type="ctrTitle"/>
          </p:nvPr>
        </p:nvSpPr>
        <p:spPr>
          <a:xfrm>
            <a:off x="5989319" y="576263"/>
            <a:ext cx="5054196" cy="2967606"/>
          </a:xfrm>
        </p:spPr>
        <p:txBody>
          <a:bodyPr anchor="b">
            <a:normAutofit/>
          </a:bodyPr>
          <a:lstStyle/>
          <a:p>
            <a:pPr algn="l"/>
            <a:r>
              <a:rPr lang="tr-TR" sz="4800"/>
              <a:t>Karabük Üniversitesi </a:t>
            </a:r>
          </a:p>
        </p:txBody>
      </p:sp>
      <p:sp>
        <p:nvSpPr>
          <p:cNvPr id="3" name="Alt Başlık 2">
            <a:extLst>
              <a:ext uri="{FF2B5EF4-FFF2-40B4-BE49-F238E27FC236}">
                <a16:creationId xmlns:a16="http://schemas.microsoft.com/office/drawing/2014/main" id="{95EAA69E-6A51-4468-902A-932502DEAFE4}"/>
              </a:ext>
            </a:extLst>
          </p:cNvPr>
          <p:cNvSpPr>
            <a:spLocks noGrp="1"/>
          </p:cNvSpPr>
          <p:nvPr>
            <p:ph type="subTitle" idx="1"/>
          </p:nvPr>
        </p:nvSpPr>
        <p:spPr>
          <a:xfrm>
            <a:off x="5989318" y="3764975"/>
            <a:ext cx="5512309" cy="2192683"/>
          </a:xfrm>
        </p:spPr>
        <p:txBody>
          <a:bodyPr>
            <a:normAutofit fontScale="77500" lnSpcReduction="20000"/>
          </a:bodyPr>
          <a:lstStyle/>
          <a:p>
            <a:pPr algn="l"/>
            <a:r>
              <a:rPr lang="tr-TR" sz="2200" b="1" dirty="0"/>
              <a:t>2026-2030 Stratejik Plan Hazırlıkları</a:t>
            </a:r>
          </a:p>
          <a:p>
            <a:pPr algn="l"/>
            <a:r>
              <a:rPr lang="tr-TR" sz="2200" b="1" dirty="0"/>
              <a:t>DURUM ANALİZİ ÇALIŞMALARI</a:t>
            </a:r>
          </a:p>
          <a:p>
            <a:pPr algn="l"/>
            <a:endParaRPr lang="tr-TR" sz="2200" dirty="0"/>
          </a:p>
          <a:p>
            <a:pPr algn="l"/>
            <a:endParaRPr lang="tr-TR" sz="2200" dirty="0"/>
          </a:p>
          <a:p>
            <a:pPr algn="l"/>
            <a:endParaRPr lang="tr-TR" sz="2200" dirty="0"/>
          </a:p>
          <a:p>
            <a:pPr algn="l"/>
            <a:r>
              <a:rPr lang="tr-TR" sz="2200" dirty="0"/>
              <a:t>                                   Strateji Geliştirme Daire Başkanlığı</a:t>
            </a:r>
          </a:p>
          <a:p>
            <a:pPr algn="l"/>
            <a:endParaRPr lang="tr-TR" sz="2200" dirty="0"/>
          </a:p>
        </p:txBody>
      </p:sp>
      <p:pic>
        <p:nvPicPr>
          <p:cNvPr id="18" name="Picture 3" descr="hafif, gece, gökdelen, ekran görüntüsü içeren bir resim&#10;&#10;Açıklama otomatik olarak oluşturuldu">
            <a:extLst>
              <a:ext uri="{FF2B5EF4-FFF2-40B4-BE49-F238E27FC236}">
                <a16:creationId xmlns:a16="http://schemas.microsoft.com/office/drawing/2014/main" id="{C5AE7759-BE3D-F2E0-59C3-C29D45921AE6}"/>
              </a:ext>
            </a:extLst>
          </p:cNvPr>
          <p:cNvPicPr>
            <a:picLocks noChangeAspect="1"/>
          </p:cNvPicPr>
          <p:nvPr/>
        </p:nvPicPr>
        <p:blipFill>
          <a:blip r:embed="rId2"/>
          <a:srcRect l="9986" r="10015"/>
          <a:stretch/>
        </p:blipFill>
        <p:spPr>
          <a:xfrm>
            <a:off x="-6472" y="10"/>
            <a:ext cx="5486394" cy="6857982"/>
          </a:xfrm>
          <a:prstGeom prst="rect">
            <a:avLst/>
          </a:prstGeom>
        </p:spPr>
      </p:pic>
      <p:sp>
        <p:nvSpPr>
          <p:cNvPr id="15" name="Rectangle 14">
            <a:extLst>
              <a:ext uri="{FF2B5EF4-FFF2-40B4-BE49-F238E27FC236}">
                <a16:creationId xmlns:a16="http://schemas.microsoft.com/office/drawing/2014/main" id="{3B083774-A903-4B1B-BC6A-94C1F048E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479921" y="0"/>
            <a:ext cx="287517" cy="6857992"/>
          </a:xfrm>
          <a:prstGeom prst="rect">
            <a:avLst/>
          </a:prstGeom>
          <a:solidFill>
            <a:srgbClr val="AF5944">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17" name="Straight Connector 16">
            <a:extLst>
              <a:ext uri="{FF2B5EF4-FFF2-40B4-BE49-F238E27FC236}">
                <a16:creationId xmlns:a16="http://schemas.microsoft.com/office/drawing/2014/main" id="{5D5FB189-1F48-4A47-B036-6AF7E11A8E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504676" y="-14198"/>
            <a:ext cx="0" cy="6858000"/>
          </a:xfrm>
          <a:prstGeom prst="line">
            <a:avLst/>
          </a:prstGeom>
          <a:ln w="9525" cap="rnd">
            <a:solidFill>
              <a:srgbClr val="AF5944"/>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5B335DD-3163-4EC5-8B6B-2AB53E64D1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AF5944"/>
            </a:solidFill>
            <a:prstDash val="dash"/>
          </a:ln>
        </p:spPr>
        <p:style>
          <a:lnRef idx="1">
            <a:schemeClr val="accent1"/>
          </a:lnRef>
          <a:fillRef idx="0">
            <a:schemeClr val="accent1"/>
          </a:fillRef>
          <a:effectRef idx="0">
            <a:schemeClr val="accent1"/>
          </a:effectRef>
          <a:fontRef idx="minor">
            <a:schemeClr val="tx1"/>
          </a:fontRef>
        </p:style>
      </p:cxnSp>
      <p:pic>
        <p:nvPicPr>
          <p:cNvPr id="4" name="Resim 3">
            <a:extLst>
              <a:ext uri="{FF2B5EF4-FFF2-40B4-BE49-F238E27FC236}">
                <a16:creationId xmlns:a16="http://schemas.microsoft.com/office/drawing/2014/main" id="{7406135E-F3DA-4CBC-876C-8F7F555EA82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767438" y="146690"/>
            <a:ext cx="1493843" cy="968684"/>
          </a:xfrm>
          <a:prstGeom prst="rect">
            <a:avLst/>
          </a:prstGeom>
        </p:spPr>
      </p:pic>
    </p:spTree>
    <p:extLst>
      <p:ext uri="{BB962C8B-B14F-4D97-AF65-F5344CB8AC3E}">
        <p14:creationId xmlns:p14="http://schemas.microsoft.com/office/powerpoint/2010/main" val="1208547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29AE28-E501-53A0-9C34-5861A1D75A16}"/>
              </a:ext>
            </a:extLst>
          </p:cNvPr>
          <p:cNvSpPr>
            <a:spLocks noGrp="1"/>
          </p:cNvSpPr>
          <p:nvPr>
            <p:ph type="title"/>
          </p:nvPr>
        </p:nvSpPr>
        <p:spPr>
          <a:xfrm>
            <a:off x="1673352" y="1482432"/>
            <a:ext cx="10515600" cy="314561"/>
          </a:xfrm>
        </p:spPr>
        <p:txBody>
          <a:bodyPr>
            <a:normAutofit fontScale="90000"/>
          </a:bodyPr>
          <a:lstStyle/>
          <a:p>
            <a:r>
              <a:rPr lang="tr-TR" sz="4800" dirty="0">
                <a:solidFill>
                  <a:srgbClr val="13538A"/>
                </a:solidFill>
                <a:latin typeface="Calibri"/>
                <a:ea typeface="Calibri"/>
                <a:cs typeface="Calibri"/>
                <a:sym typeface="Calibri"/>
              </a:rPr>
              <a:t>Üst</a:t>
            </a:r>
            <a:r>
              <a:rPr lang="tr-TR" sz="4800" dirty="0">
                <a:solidFill>
                  <a:schemeClr val="dk1"/>
                </a:solidFill>
                <a:latin typeface="Calibri"/>
                <a:ea typeface="Calibri"/>
                <a:cs typeface="Calibri"/>
                <a:sym typeface="Calibri"/>
              </a:rPr>
              <a:t> </a:t>
            </a:r>
            <a:r>
              <a:rPr lang="tr-TR" sz="4800" dirty="0">
                <a:solidFill>
                  <a:srgbClr val="13538A"/>
                </a:solidFill>
                <a:latin typeface="Calibri"/>
                <a:ea typeface="Calibri"/>
                <a:cs typeface="Calibri"/>
                <a:sym typeface="Calibri"/>
              </a:rPr>
              <a:t>Politika</a:t>
            </a:r>
            <a:r>
              <a:rPr lang="tr-TR" sz="4800" dirty="0">
                <a:solidFill>
                  <a:schemeClr val="dk1"/>
                </a:solidFill>
                <a:latin typeface="Calibri"/>
                <a:ea typeface="Calibri"/>
                <a:cs typeface="Calibri"/>
                <a:sym typeface="Calibri"/>
              </a:rPr>
              <a:t> </a:t>
            </a:r>
            <a:r>
              <a:rPr lang="tr-TR" sz="4800" dirty="0">
                <a:solidFill>
                  <a:srgbClr val="13538A"/>
                </a:solidFill>
                <a:latin typeface="Calibri"/>
                <a:ea typeface="Calibri"/>
                <a:cs typeface="Calibri"/>
                <a:sym typeface="Calibri"/>
              </a:rPr>
              <a:t>Belgeleri</a:t>
            </a:r>
            <a:r>
              <a:rPr lang="tr-TR" sz="4800" dirty="0">
                <a:solidFill>
                  <a:schemeClr val="dk1"/>
                </a:solidFill>
                <a:latin typeface="Calibri"/>
                <a:ea typeface="Calibri"/>
                <a:cs typeface="Calibri"/>
                <a:sym typeface="Calibri"/>
              </a:rPr>
              <a:t> </a:t>
            </a:r>
            <a:r>
              <a:rPr lang="tr-TR" sz="4800" dirty="0">
                <a:solidFill>
                  <a:srgbClr val="13538A"/>
                </a:solidFill>
                <a:latin typeface="Calibri"/>
                <a:ea typeface="Calibri"/>
                <a:cs typeface="Calibri"/>
                <a:sym typeface="Calibri"/>
              </a:rPr>
              <a:t>Analizi</a:t>
            </a:r>
            <a:br>
              <a:rPr lang="tr-TR" sz="4800" dirty="0">
                <a:solidFill>
                  <a:srgbClr val="13538A"/>
                </a:solidFill>
                <a:latin typeface="Calibri"/>
                <a:ea typeface="Calibri"/>
                <a:cs typeface="Calibri"/>
                <a:sym typeface="Calibri"/>
              </a:rPr>
            </a:br>
            <a:endParaRPr lang="tr-TR" sz="4700" dirty="0"/>
          </a:p>
        </p:txBody>
      </p:sp>
      <p:sp>
        <p:nvSpPr>
          <p:cNvPr id="3" name="İçerik Yer Tutucusu 2">
            <a:extLst>
              <a:ext uri="{FF2B5EF4-FFF2-40B4-BE49-F238E27FC236}">
                <a16:creationId xmlns:a16="http://schemas.microsoft.com/office/drawing/2014/main" id="{5F7230B5-3170-52A3-2639-989EE7E72B2F}"/>
              </a:ext>
            </a:extLst>
          </p:cNvPr>
          <p:cNvSpPr>
            <a:spLocks noGrp="1"/>
          </p:cNvSpPr>
          <p:nvPr>
            <p:ph idx="1"/>
          </p:nvPr>
        </p:nvSpPr>
        <p:spPr>
          <a:xfrm>
            <a:off x="1542472" y="1796993"/>
            <a:ext cx="9393751" cy="4235015"/>
          </a:xfrm>
        </p:spPr>
        <p:txBody>
          <a:bodyPr/>
          <a:lstStyle/>
          <a:p>
            <a:pPr algn="just"/>
            <a:r>
              <a:rPr lang="tr-TR" sz="2400" dirty="0">
                <a:solidFill>
                  <a:schemeClr val="dk1"/>
                </a:solidFill>
                <a:latin typeface="Calibri"/>
                <a:ea typeface="Calibri"/>
                <a:cs typeface="Calibri"/>
                <a:sym typeface="Calibri"/>
              </a:rPr>
              <a:t>Üst politika belgeleri; kalkınma planı, hükümet programı, orta vadeli program, orta vadeli mali plan ve yıllık program ile üniversiteyi ilgilendiren ulusal, bölgesel ve sektörel strateji belgelerini ifade eder. Temel olarak kalkınma planından başlamak üzere üst politika belgeleri, belirli bir hiyerarşi çerçevesinde birbirleriyle uyumlu olarak hazırlanır.</a:t>
            </a:r>
          </a:p>
          <a:p>
            <a:pPr algn="just"/>
            <a:r>
              <a:rPr lang="tr-TR" sz="2400" dirty="0">
                <a:solidFill>
                  <a:schemeClr val="dk1"/>
                </a:solidFill>
                <a:latin typeface="Calibri"/>
                <a:ea typeface="Calibri"/>
                <a:cs typeface="Calibri"/>
                <a:sym typeface="Calibri"/>
              </a:rPr>
              <a:t>Bu belgelerin tamamı türev amaçlara farklı detaylarda hizmet etmekte olup stratejik planlar söz konusu politika belgelerine uyumlu ve tutarlı olarak hazırlanır.</a:t>
            </a:r>
            <a:endParaRPr lang="tr-TR" dirty="0"/>
          </a:p>
          <a:p>
            <a:endParaRPr lang="tr-TR" dirty="0"/>
          </a:p>
        </p:txBody>
      </p:sp>
      <p:sp>
        <p:nvSpPr>
          <p:cNvPr id="4" name="Veri Yer Tutucusu 3">
            <a:extLst>
              <a:ext uri="{FF2B5EF4-FFF2-40B4-BE49-F238E27FC236}">
                <a16:creationId xmlns:a16="http://schemas.microsoft.com/office/drawing/2014/main" id="{1BD764AC-6097-7F20-2DC0-BFB005AC5C43}"/>
              </a:ext>
            </a:extLst>
          </p:cNvPr>
          <p:cNvSpPr>
            <a:spLocks noGrp="1"/>
          </p:cNvSpPr>
          <p:nvPr>
            <p:ph type="dt" sz="half" idx="10"/>
          </p:nvPr>
        </p:nvSpPr>
        <p:spPr>
          <a:xfrm>
            <a:off x="420623" y="6217920"/>
            <a:ext cx="4903851" cy="640080"/>
          </a:xfrm>
        </p:spPr>
        <p:txBody>
          <a:bodyPr/>
          <a:lstStyle/>
          <a:p>
            <a:r>
              <a:rPr lang="en-US" dirty="0" err="1"/>
              <a:t>Kullanılacak</a:t>
            </a:r>
            <a:r>
              <a:rPr lang="en-US" dirty="0"/>
              <a:t> </a:t>
            </a:r>
            <a:r>
              <a:rPr lang="en-US" dirty="0" err="1"/>
              <a:t>Şablon</a:t>
            </a:r>
            <a:r>
              <a:rPr lang="en-US" dirty="0"/>
              <a:t> : </a:t>
            </a:r>
            <a:r>
              <a:rPr lang="en-US" dirty="0" err="1"/>
              <a:t>Üniversiteler</a:t>
            </a:r>
            <a:r>
              <a:rPr lang="en-US" dirty="0"/>
              <a:t> </a:t>
            </a:r>
            <a:r>
              <a:rPr lang="en-US" dirty="0" err="1"/>
              <a:t>için</a:t>
            </a:r>
            <a:r>
              <a:rPr lang="en-US" dirty="0"/>
              <a:t> </a:t>
            </a:r>
            <a:r>
              <a:rPr lang="en-US" dirty="0" err="1"/>
              <a:t>stratejik</a:t>
            </a:r>
            <a:r>
              <a:rPr lang="en-US" dirty="0"/>
              <a:t> plan  </a:t>
            </a:r>
            <a:r>
              <a:rPr lang="en-US" dirty="0" err="1"/>
              <a:t>hazırlama</a:t>
            </a:r>
            <a:r>
              <a:rPr lang="tr-TR" dirty="0"/>
              <a:t> rehberi</a:t>
            </a:r>
            <a:r>
              <a:rPr lang="en-US" dirty="0"/>
              <a:t>  Tablo 3</a:t>
            </a:r>
          </a:p>
        </p:txBody>
      </p:sp>
      <p:sp>
        <p:nvSpPr>
          <p:cNvPr id="6" name="Slayt Numarası Yer Tutucusu 5">
            <a:extLst>
              <a:ext uri="{FF2B5EF4-FFF2-40B4-BE49-F238E27FC236}">
                <a16:creationId xmlns:a16="http://schemas.microsoft.com/office/drawing/2014/main" id="{AB33DEFE-4F34-DD4A-FD08-DBDBC5C1A932}"/>
              </a:ext>
            </a:extLst>
          </p:cNvPr>
          <p:cNvSpPr>
            <a:spLocks noGrp="1"/>
          </p:cNvSpPr>
          <p:nvPr>
            <p:ph type="sldNum" sz="quarter" idx="12"/>
          </p:nvPr>
        </p:nvSpPr>
        <p:spPr/>
        <p:txBody>
          <a:bodyPr/>
          <a:lstStyle/>
          <a:p>
            <a:fld id="{7BE69E03-4804-4553-A1EC-F089884EF50F}" type="slidenum">
              <a:rPr lang="en-US" smtClean="0"/>
              <a:t>10</a:t>
            </a:fld>
            <a:endParaRPr lang="en-US"/>
          </a:p>
        </p:txBody>
      </p:sp>
    </p:spTree>
    <p:extLst>
      <p:ext uri="{BB962C8B-B14F-4D97-AF65-F5344CB8AC3E}">
        <p14:creationId xmlns:p14="http://schemas.microsoft.com/office/powerpoint/2010/main" val="6064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A22857-FEFD-E94E-0AEF-5F88ED274E7B}"/>
              </a:ext>
            </a:extLst>
          </p:cNvPr>
          <p:cNvSpPr>
            <a:spLocks noGrp="1"/>
          </p:cNvSpPr>
          <p:nvPr>
            <p:ph type="title"/>
          </p:nvPr>
        </p:nvSpPr>
        <p:spPr>
          <a:xfrm>
            <a:off x="1533236" y="365125"/>
            <a:ext cx="9402988" cy="1325563"/>
          </a:xfrm>
        </p:spPr>
        <p:txBody>
          <a:bodyPr>
            <a:normAutofit/>
          </a:bodyPr>
          <a:lstStyle/>
          <a:p>
            <a:r>
              <a:rPr lang="nb-NO" sz="3200" dirty="0"/>
              <a:t>Üst Politika Belgeleri Analizi </a:t>
            </a:r>
            <a:r>
              <a:rPr lang="tr-TR" sz="3200" dirty="0"/>
              <a:t>Ö</a:t>
            </a:r>
            <a:r>
              <a:rPr lang="nb-NO" sz="3200" dirty="0"/>
              <a:t>rneği </a:t>
            </a:r>
            <a:endParaRPr lang="tr-TR" sz="3200" dirty="0"/>
          </a:p>
        </p:txBody>
      </p:sp>
      <p:sp>
        <p:nvSpPr>
          <p:cNvPr id="4" name="Veri Yer Tutucusu 3">
            <a:extLst>
              <a:ext uri="{FF2B5EF4-FFF2-40B4-BE49-F238E27FC236}">
                <a16:creationId xmlns:a16="http://schemas.microsoft.com/office/drawing/2014/main" id="{5BA77703-4374-C3D0-8207-FE91B8EB680A}"/>
              </a:ext>
            </a:extLst>
          </p:cNvPr>
          <p:cNvSpPr>
            <a:spLocks noGrp="1"/>
          </p:cNvSpPr>
          <p:nvPr>
            <p:ph type="dt" sz="half" idx="10"/>
          </p:nvPr>
        </p:nvSpPr>
        <p:spPr>
          <a:xfrm>
            <a:off x="420624" y="6217920"/>
            <a:ext cx="11082528" cy="640080"/>
          </a:xfrm>
        </p:spPr>
        <p:txBody>
          <a:bodyPr/>
          <a:lstStyle/>
          <a:p>
            <a:r>
              <a:rPr lang="tr-TR" sz="1400" b="1" dirty="0"/>
              <a:t>NOT: On İkinci Kalkınma Planı , Orta Vadeli Program 2025-2027                                                                                                                                      								</a:t>
            </a:r>
            <a:r>
              <a:rPr lang="en-US" dirty="0" err="1"/>
              <a:t>Üniversiteler</a:t>
            </a:r>
            <a:r>
              <a:rPr lang="en-US" dirty="0"/>
              <a:t> </a:t>
            </a:r>
            <a:r>
              <a:rPr lang="en-US" dirty="0" err="1"/>
              <a:t>için</a:t>
            </a:r>
            <a:r>
              <a:rPr lang="en-US" dirty="0"/>
              <a:t> </a:t>
            </a:r>
            <a:r>
              <a:rPr lang="en-US" dirty="0" err="1"/>
              <a:t>stratejik</a:t>
            </a:r>
            <a:r>
              <a:rPr lang="en-US" dirty="0"/>
              <a:t> plan  </a:t>
            </a:r>
            <a:r>
              <a:rPr lang="en-US" dirty="0" err="1"/>
              <a:t>hazırlama</a:t>
            </a:r>
            <a:r>
              <a:rPr lang="en-US" dirty="0"/>
              <a:t> </a:t>
            </a:r>
            <a:r>
              <a:rPr lang="en-US" dirty="0" err="1"/>
              <a:t>rehberi</a:t>
            </a:r>
            <a:r>
              <a:rPr lang="en-US" dirty="0"/>
              <a:t>  </a:t>
            </a:r>
            <a:r>
              <a:rPr lang="en-US" dirty="0" err="1"/>
              <a:t>sayfa</a:t>
            </a:r>
            <a:r>
              <a:rPr lang="en-US" dirty="0"/>
              <a:t>  16 </a:t>
            </a:r>
          </a:p>
        </p:txBody>
      </p:sp>
      <p:sp>
        <p:nvSpPr>
          <p:cNvPr id="6" name="Slayt Numarası Yer Tutucusu 5">
            <a:extLst>
              <a:ext uri="{FF2B5EF4-FFF2-40B4-BE49-F238E27FC236}">
                <a16:creationId xmlns:a16="http://schemas.microsoft.com/office/drawing/2014/main" id="{DF4A964A-8EB4-8093-F68F-D973BF0BB063}"/>
              </a:ext>
            </a:extLst>
          </p:cNvPr>
          <p:cNvSpPr>
            <a:spLocks noGrp="1"/>
          </p:cNvSpPr>
          <p:nvPr>
            <p:ph type="sldNum" sz="quarter" idx="12"/>
          </p:nvPr>
        </p:nvSpPr>
        <p:spPr/>
        <p:txBody>
          <a:bodyPr/>
          <a:lstStyle/>
          <a:p>
            <a:fld id="{7BE69E03-4804-4553-A1EC-F089884EF50F}" type="slidenum">
              <a:rPr lang="en-US" smtClean="0"/>
              <a:t>11</a:t>
            </a:fld>
            <a:endParaRPr lang="en-US"/>
          </a:p>
        </p:txBody>
      </p:sp>
      <p:grpSp>
        <p:nvGrpSpPr>
          <p:cNvPr id="9" name="Group 4">
            <a:extLst>
              <a:ext uri="{FF2B5EF4-FFF2-40B4-BE49-F238E27FC236}">
                <a16:creationId xmlns:a16="http://schemas.microsoft.com/office/drawing/2014/main" id="{70A78A8A-E60F-1632-9D9A-5AAA3F622FDA}"/>
              </a:ext>
            </a:extLst>
          </p:cNvPr>
          <p:cNvGrpSpPr>
            <a:grpSpLocks noChangeAspect="1"/>
          </p:cNvGrpSpPr>
          <p:nvPr/>
        </p:nvGrpSpPr>
        <p:grpSpPr bwMode="auto">
          <a:xfrm>
            <a:off x="1255776" y="1543993"/>
            <a:ext cx="10869802" cy="3290557"/>
            <a:chOff x="0" y="984"/>
            <a:chExt cx="7680" cy="2226"/>
          </a:xfrm>
        </p:grpSpPr>
        <p:sp>
          <p:nvSpPr>
            <p:cNvPr id="10" name="AutoShape 3">
              <a:extLst>
                <a:ext uri="{FF2B5EF4-FFF2-40B4-BE49-F238E27FC236}">
                  <a16:creationId xmlns:a16="http://schemas.microsoft.com/office/drawing/2014/main" id="{691C63E5-A164-0E97-FC97-3F9BC20DEB06}"/>
                </a:ext>
              </a:extLst>
            </p:cNvPr>
            <p:cNvSpPr>
              <a:spLocks noChangeAspect="1" noChangeArrowheads="1" noTextEdit="1"/>
            </p:cNvSpPr>
            <p:nvPr/>
          </p:nvSpPr>
          <p:spPr bwMode="auto">
            <a:xfrm>
              <a:off x="0" y="1110"/>
              <a:ext cx="7680" cy="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4101" name="Picture 5">
              <a:extLst>
                <a:ext uri="{FF2B5EF4-FFF2-40B4-BE49-F238E27FC236}">
                  <a16:creationId xmlns:a16="http://schemas.microsoft.com/office/drawing/2014/main" id="{CD4ABF3A-0077-26EA-64B2-BB1DDAE8FA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 y="984"/>
              <a:ext cx="6469" cy="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73411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F9D682-2852-273A-D9FF-90F6D757083B}"/>
              </a:ext>
            </a:extLst>
          </p:cNvPr>
          <p:cNvSpPr>
            <a:spLocks noGrp="1"/>
          </p:cNvSpPr>
          <p:nvPr>
            <p:ph type="title"/>
          </p:nvPr>
        </p:nvSpPr>
        <p:spPr>
          <a:xfrm>
            <a:off x="1634836" y="1330036"/>
            <a:ext cx="10007920" cy="360652"/>
          </a:xfrm>
        </p:spPr>
        <p:txBody>
          <a:bodyPr>
            <a:noAutofit/>
          </a:bodyPr>
          <a:lstStyle/>
          <a:p>
            <a:r>
              <a:rPr lang="tr-TR" sz="3200" dirty="0">
                <a:solidFill>
                  <a:srgbClr val="13538A"/>
                </a:solidFill>
                <a:latin typeface="Calibri"/>
                <a:ea typeface="Calibri"/>
                <a:cs typeface="Calibri"/>
                <a:sym typeface="Calibri"/>
              </a:rPr>
              <a:t>Faaliyet Alanları ile Ürün ve Hizmetlerin Belirlenmesi </a:t>
            </a:r>
            <a:br>
              <a:rPr lang="tr-TR" sz="4400" dirty="0"/>
            </a:br>
            <a:endParaRPr lang="tr-TR" sz="4400" dirty="0"/>
          </a:p>
        </p:txBody>
      </p:sp>
      <p:sp>
        <p:nvSpPr>
          <p:cNvPr id="3" name="İçerik Yer Tutucusu 2">
            <a:extLst>
              <a:ext uri="{FF2B5EF4-FFF2-40B4-BE49-F238E27FC236}">
                <a16:creationId xmlns:a16="http://schemas.microsoft.com/office/drawing/2014/main" id="{17217E4A-E154-F908-087C-896A80DC4F8F}"/>
              </a:ext>
            </a:extLst>
          </p:cNvPr>
          <p:cNvSpPr>
            <a:spLocks noGrp="1"/>
          </p:cNvSpPr>
          <p:nvPr>
            <p:ph idx="1"/>
          </p:nvPr>
        </p:nvSpPr>
        <p:spPr>
          <a:xfrm>
            <a:off x="1967344" y="2032000"/>
            <a:ext cx="8968879" cy="4000008"/>
          </a:xfrm>
        </p:spPr>
        <p:txBody>
          <a:bodyPr/>
          <a:lstStyle/>
          <a:p>
            <a:r>
              <a:rPr lang="tr-TR" dirty="0"/>
              <a:t>Eğitim-Öğretim</a:t>
            </a:r>
          </a:p>
          <a:p>
            <a:r>
              <a:rPr lang="tr-TR" dirty="0"/>
              <a:t>Araştırma ve Girişimcilik</a:t>
            </a:r>
          </a:p>
          <a:p>
            <a:r>
              <a:rPr lang="tr-TR" dirty="0"/>
              <a:t>Toplumsal Katkı</a:t>
            </a:r>
          </a:p>
          <a:p>
            <a:r>
              <a:rPr lang="tr-TR" dirty="0"/>
              <a:t>Kurumsal Kapasite</a:t>
            </a:r>
          </a:p>
          <a:p>
            <a:r>
              <a:rPr lang="tr-TR" dirty="0"/>
              <a:t>Hizmetler</a:t>
            </a:r>
          </a:p>
          <a:p>
            <a:r>
              <a:rPr lang="tr-TR" dirty="0"/>
              <a:t>Sürdürülebilirlik</a:t>
            </a:r>
          </a:p>
          <a:p>
            <a:r>
              <a:rPr lang="tr-TR" dirty="0"/>
              <a:t>…..</a:t>
            </a:r>
          </a:p>
        </p:txBody>
      </p:sp>
      <p:sp>
        <p:nvSpPr>
          <p:cNvPr id="6" name="Slayt Numarası Yer Tutucusu 5">
            <a:extLst>
              <a:ext uri="{FF2B5EF4-FFF2-40B4-BE49-F238E27FC236}">
                <a16:creationId xmlns:a16="http://schemas.microsoft.com/office/drawing/2014/main" id="{50EB21EF-CC7E-99C0-F975-E6E7BDC2F86B}"/>
              </a:ext>
            </a:extLst>
          </p:cNvPr>
          <p:cNvSpPr>
            <a:spLocks noGrp="1"/>
          </p:cNvSpPr>
          <p:nvPr>
            <p:ph type="sldNum" sz="quarter" idx="12"/>
          </p:nvPr>
        </p:nvSpPr>
        <p:spPr/>
        <p:txBody>
          <a:bodyPr/>
          <a:lstStyle/>
          <a:p>
            <a:fld id="{7BE69E03-4804-4553-A1EC-F089884EF50F}" type="slidenum">
              <a:rPr lang="en-US" smtClean="0"/>
              <a:t>12</a:t>
            </a:fld>
            <a:endParaRPr lang="en-US"/>
          </a:p>
        </p:txBody>
      </p:sp>
    </p:spTree>
    <p:extLst>
      <p:ext uri="{BB962C8B-B14F-4D97-AF65-F5344CB8AC3E}">
        <p14:creationId xmlns:p14="http://schemas.microsoft.com/office/powerpoint/2010/main" val="2975184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DE1364-0737-6D57-921F-EB8170D20C93}"/>
              </a:ext>
            </a:extLst>
          </p:cNvPr>
          <p:cNvSpPr>
            <a:spLocks noGrp="1"/>
          </p:cNvSpPr>
          <p:nvPr>
            <p:ph type="title"/>
          </p:nvPr>
        </p:nvSpPr>
        <p:spPr>
          <a:xfrm>
            <a:off x="1487054" y="365125"/>
            <a:ext cx="9449169" cy="1325563"/>
          </a:xfrm>
        </p:spPr>
        <p:txBody>
          <a:bodyPr>
            <a:noAutofit/>
          </a:bodyPr>
          <a:lstStyle/>
          <a:p>
            <a:r>
              <a:rPr lang="tr-TR" sz="2800" dirty="0"/>
              <a:t>Faaliyet Alanları ile Ürün ve Hizmetleri Örneği </a:t>
            </a:r>
          </a:p>
        </p:txBody>
      </p:sp>
      <p:sp>
        <p:nvSpPr>
          <p:cNvPr id="6" name="Slayt Numarası Yer Tutucusu 5">
            <a:extLst>
              <a:ext uri="{FF2B5EF4-FFF2-40B4-BE49-F238E27FC236}">
                <a16:creationId xmlns:a16="http://schemas.microsoft.com/office/drawing/2014/main" id="{FB76791C-50DB-DF3D-77AB-4EC44A4EA83F}"/>
              </a:ext>
            </a:extLst>
          </p:cNvPr>
          <p:cNvSpPr>
            <a:spLocks noGrp="1"/>
          </p:cNvSpPr>
          <p:nvPr>
            <p:ph type="sldNum" sz="quarter" idx="12"/>
          </p:nvPr>
        </p:nvSpPr>
        <p:spPr/>
        <p:txBody>
          <a:bodyPr/>
          <a:lstStyle/>
          <a:p>
            <a:fld id="{7BE69E03-4804-4553-A1EC-F089884EF50F}" type="slidenum">
              <a:rPr lang="en-US" smtClean="0"/>
              <a:t>13</a:t>
            </a:fld>
            <a:endParaRPr lang="en-US"/>
          </a:p>
        </p:txBody>
      </p:sp>
      <p:grpSp>
        <p:nvGrpSpPr>
          <p:cNvPr id="9" name="Group 4">
            <a:extLst>
              <a:ext uri="{FF2B5EF4-FFF2-40B4-BE49-F238E27FC236}">
                <a16:creationId xmlns:a16="http://schemas.microsoft.com/office/drawing/2014/main" id="{B5AB82F4-61A2-714D-BF3A-4320F13A9209}"/>
              </a:ext>
            </a:extLst>
          </p:cNvPr>
          <p:cNvGrpSpPr>
            <a:grpSpLocks noChangeAspect="1"/>
          </p:cNvGrpSpPr>
          <p:nvPr/>
        </p:nvGrpSpPr>
        <p:grpSpPr bwMode="auto">
          <a:xfrm>
            <a:off x="397164" y="1027906"/>
            <a:ext cx="11695014" cy="4400550"/>
            <a:chOff x="0" y="774"/>
            <a:chExt cx="7680" cy="2772"/>
          </a:xfrm>
        </p:grpSpPr>
        <p:sp>
          <p:nvSpPr>
            <p:cNvPr id="10" name="AutoShape 3">
              <a:extLst>
                <a:ext uri="{FF2B5EF4-FFF2-40B4-BE49-F238E27FC236}">
                  <a16:creationId xmlns:a16="http://schemas.microsoft.com/office/drawing/2014/main" id="{647DA50F-D64A-778A-8163-4210782475EA}"/>
                </a:ext>
              </a:extLst>
            </p:cNvPr>
            <p:cNvSpPr>
              <a:spLocks noChangeAspect="1" noChangeArrowheads="1" noTextEdit="1"/>
            </p:cNvSpPr>
            <p:nvPr/>
          </p:nvSpPr>
          <p:spPr bwMode="auto">
            <a:xfrm>
              <a:off x="0" y="774"/>
              <a:ext cx="7680" cy="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5125" name="Picture 5">
              <a:extLst>
                <a:ext uri="{FF2B5EF4-FFF2-40B4-BE49-F238E27FC236}">
                  <a16:creationId xmlns:a16="http://schemas.microsoft.com/office/drawing/2014/main" id="{85028199-EE5F-6D5D-79EE-1EAF57EFC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 y="1312"/>
              <a:ext cx="6187" cy="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4436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0CDF9A-4F49-0F4A-C0E5-C3804BA314E9}"/>
              </a:ext>
            </a:extLst>
          </p:cNvPr>
          <p:cNvSpPr>
            <a:spLocks noGrp="1"/>
          </p:cNvSpPr>
          <p:nvPr>
            <p:ph type="title"/>
          </p:nvPr>
        </p:nvSpPr>
        <p:spPr>
          <a:xfrm>
            <a:off x="1662544" y="708434"/>
            <a:ext cx="9273679" cy="685800"/>
          </a:xfrm>
        </p:spPr>
        <p:txBody>
          <a:bodyPr>
            <a:noAutofit/>
          </a:bodyPr>
          <a:lstStyle/>
          <a:p>
            <a:pPr marL="0" indent="0">
              <a:buNone/>
            </a:pPr>
            <a:r>
              <a:rPr lang="tr-TR" sz="4000" dirty="0">
                <a:latin typeface="Calibri"/>
                <a:ea typeface="Calibri"/>
                <a:cs typeface="Calibri"/>
                <a:sym typeface="Calibri"/>
              </a:rPr>
              <a:t>Paydaş Analizi</a:t>
            </a:r>
            <a:endParaRPr lang="tr-TR" sz="1800" dirty="0"/>
          </a:p>
        </p:txBody>
      </p:sp>
      <p:sp>
        <p:nvSpPr>
          <p:cNvPr id="3" name="İçerik Yer Tutucusu 2">
            <a:extLst>
              <a:ext uri="{FF2B5EF4-FFF2-40B4-BE49-F238E27FC236}">
                <a16:creationId xmlns:a16="http://schemas.microsoft.com/office/drawing/2014/main" id="{70617083-7939-7DD1-D2DB-0562F26EF8B6}"/>
              </a:ext>
            </a:extLst>
          </p:cNvPr>
          <p:cNvSpPr>
            <a:spLocks noGrp="1"/>
          </p:cNvSpPr>
          <p:nvPr>
            <p:ph idx="1"/>
          </p:nvPr>
        </p:nvSpPr>
        <p:spPr>
          <a:xfrm>
            <a:off x="1466660" y="1825625"/>
            <a:ext cx="9469563" cy="4206383"/>
          </a:xfrm>
        </p:spPr>
        <p:txBody>
          <a:bodyPr/>
          <a:lstStyle/>
          <a:p>
            <a:pPr marL="0" indent="0">
              <a:buNone/>
            </a:pPr>
            <a:r>
              <a:rPr lang="tr-TR" dirty="0"/>
              <a:t>Paydaş analizi aşağıda yer alan aşamalardan oluşur:</a:t>
            </a:r>
          </a:p>
          <a:p>
            <a:pPr marL="0" indent="0">
              <a:buNone/>
            </a:pPr>
            <a:endParaRPr lang="tr-TR" dirty="0"/>
          </a:p>
          <a:p>
            <a:r>
              <a:rPr lang="tr-TR" dirty="0"/>
              <a:t>Paydaşların tespiti</a:t>
            </a:r>
          </a:p>
          <a:p>
            <a:r>
              <a:rPr lang="tr-TR" dirty="0"/>
              <a:t>Paydaşların önceliklendirilmesi</a:t>
            </a:r>
          </a:p>
          <a:p>
            <a:r>
              <a:rPr lang="tr-TR" dirty="0"/>
              <a:t>Paydaşların değerlendirilmesi</a:t>
            </a:r>
          </a:p>
          <a:p>
            <a:r>
              <a:rPr lang="tr-TR" dirty="0"/>
              <a:t>Paydaş görüş ve önerilerinin alınması ve değerlendirilmesi</a:t>
            </a:r>
          </a:p>
          <a:p>
            <a:endParaRPr lang="tr-TR" dirty="0"/>
          </a:p>
        </p:txBody>
      </p:sp>
      <p:sp>
        <p:nvSpPr>
          <p:cNvPr id="6" name="Slayt Numarası Yer Tutucusu 5">
            <a:extLst>
              <a:ext uri="{FF2B5EF4-FFF2-40B4-BE49-F238E27FC236}">
                <a16:creationId xmlns:a16="http://schemas.microsoft.com/office/drawing/2014/main" id="{1A6D00D9-79D0-8B79-FBEB-7789E2552A1F}"/>
              </a:ext>
            </a:extLst>
          </p:cNvPr>
          <p:cNvSpPr>
            <a:spLocks noGrp="1"/>
          </p:cNvSpPr>
          <p:nvPr>
            <p:ph type="sldNum" sz="quarter" idx="12"/>
          </p:nvPr>
        </p:nvSpPr>
        <p:spPr/>
        <p:txBody>
          <a:bodyPr/>
          <a:lstStyle/>
          <a:p>
            <a:fld id="{7BE69E03-4804-4553-A1EC-F089884EF50F}" type="slidenum">
              <a:rPr lang="en-US" smtClean="0"/>
              <a:t>14</a:t>
            </a:fld>
            <a:endParaRPr lang="en-US"/>
          </a:p>
        </p:txBody>
      </p:sp>
    </p:spTree>
    <p:extLst>
      <p:ext uri="{BB962C8B-B14F-4D97-AF65-F5344CB8AC3E}">
        <p14:creationId xmlns:p14="http://schemas.microsoft.com/office/powerpoint/2010/main" val="1992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929E555-75BC-5463-2AEA-BA6145E453F6}"/>
              </a:ext>
            </a:extLst>
          </p:cNvPr>
          <p:cNvSpPr>
            <a:spLocks noGrp="1"/>
          </p:cNvSpPr>
          <p:nvPr>
            <p:ph idx="1"/>
          </p:nvPr>
        </p:nvSpPr>
        <p:spPr>
          <a:xfrm>
            <a:off x="1509648" y="572655"/>
            <a:ext cx="9426575" cy="5459354"/>
          </a:xfrm>
        </p:spPr>
        <p:txBody>
          <a:bodyPr/>
          <a:lstStyle/>
          <a:p>
            <a:r>
              <a:rPr lang="tr-TR" dirty="0"/>
              <a:t>Paydaşların Önceliklendirilmesi</a:t>
            </a:r>
          </a:p>
          <a:p>
            <a:endParaRPr lang="tr-TR" dirty="0"/>
          </a:p>
          <a:p>
            <a:endParaRPr lang="tr-TR" dirty="0"/>
          </a:p>
          <a:p>
            <a:endParaRPr lang="tr-TR" dirty="0"/>
          </a:p>
          <a:p>
            <a:endParaRPr lang="tr-TR" dirty="0"/>
          </a:p>
          <a:p>
            <a:endParaRPr lang="tr-TR" dirty="0"/>
          </a:p>
          <a:p>
            <a:r>
              <a:rPr lang="tr-TR" dirty="0"/>
              <a:t>Paydaşların Değerlendirilmesi</a:t>
            </a:r>
          </a:p>
        </p:txBody>
      </p:sp>
      <p:sp>
        <p:nvSpPr>
          <p:cNvPr id="6" name="Slayt Numarası Yer Tutucusu 5">
            <a:extLst>
              <a:ext uri="{FF2B5EF4-FFF2-40B4-BE49-F238E27FC236}">
                <a16:creationId xmlns:a16="http://schemas.microsoft.com/office/drawing/2014/main" id="{E382B402-5773-F576-8838-091707F45B7D}"/>
              </a:ext>
            </a:extLst>
          </p:cNvPr>
          <p:cNvSpPr>
            <a:spLocks noGrp="1"/>
          </p:cNvSpPr>
          <p:nvPr>
            <p:ph type="sldNum" sz="quarter" idx="12"/>
          </p:nvPr>
        </p:nvSpPr>
        <p:spPr/>
        <p:txBody>
          <a:bodyPr/>
          <a:lstStyle/>
          <a:p>
            <a:fld id="{7BE69E03-4804-4553-A1EC-F089884EF50F}" type="slidenum">
              <a:rPr lang="en-US" smtClean="0"/>
              <a:t>15</a:t>
            </a:fld>
            <a:endParaRPr lang="en-US"/>
          </a:p>
        </p:txBody>
      </p:sp>
      <p:grpSp>
        <p:nvGrpSpPr>
          <p:cNvPr id="9" name="Group 4">
            <a:extLst>
              <a:ext uri="{FF2B5EF4-FFF2-40B4-BE49-F238E27FC236}">
                <a16:creationId xmlns:a16="http://schemas.microsoft.com/office/drawing/2014/main" id="{032E28AF-7777-B650-D71E-E247DB887077}"/>
              </a:ext>
            </a:extLst>
          </p:cNvPr>
          <p:cNvGrpSpPr>
            <a:grpSpLocks noChangeAspect="1"/>
          </p:cNvGrpSpPr>
          <p:nvPr/>
        </p:nvGrpSpPr>
        <p:grpSpPr bwMode="auto">
          <a:xfrm>
            <a:off x="1607127" y="1142678"/>
            <a:ext cx="9326112" cy="2120977"/>
            <a:chOff x="0" y="1369"/>
            <a:chExt cx="7680" cy="1582"/>
          </a:xfrm>
        </p:grpSpPr>
        <p:sp>
          <p:nvSpPr>
            <p:cNvPr id="10" name="AutoShape 3">
              <a:extLst>
                <a:ext uri="{FF2B5EF4-FFF2-40B4-BE49-F238E27FC236}">
                  <a16:creationId xmlns:a16="http://schemas.microsoft.com/office/drawing/2014/main" id="{FC78BE60-CA06-894D-C2CB-AF1918488DB5}"/>
                </a:ext>
              </a:extLst>
            </p:cNvPr>
            <p:cNvSpPr>
              <a:spLocks noChangeAspect="1" noChangeArrowheads="1" noTextEdit="1"/>
            </p:cNvSpPr>
            <p:nvPr/>
          </p:nvSpPr>
          <p:spPr bwMode="auto">
            <a:xfrm>
              <a:off x="0" y="1369"/>
              <a:ext cx="7680" cy="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6149" name="Picture 5">
              <a:extLst>
                <a:ext uri="{FF2B5EF4-FFF2-40B4-BE49-F238E27FC236}">
                  <a16:creationId xmlns:a16="http://schemas.microsoft.com/office/drawing/2014/main" id="{4B027C6B-325C-81E6-83DE-1A9310B76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9"/>
              <a:ext cx="7684" cy="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9">
            <a:extLst>
              <a:ext uri="{FF2B5EF4-FFF2-40B4-BE49-F238E27FC236}">
                <a16:creationId xmlns:a16="http://schemas.microsoft.com/office/drawing/2014/main" id="{2AF5693C-8DA8-1AA4-449D-B533FF0CD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127" y="4081390"/>
            <a:ext cx="8891138" cy="267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8124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a:extLst>
              <a:ext uri="{FF2B5EF4-FFF2-40B4-BE49-F238E27FC236}">
                <a16:creationId xmlns:a16="http://schemas.microsoft.com/office/drawing/2014/main" id="{F09DEE98-F394-85D3-B58A-72C13FF617DF}"/>
              </a:ext>
            </a:extLst>
          </p:cNvPr>
          <p:cNvSpPr>
            <a:spLocks noGrp="1"/>
          </p:cNvSpPr>
          <p:nvPr>
            <p:ph type="sldNum" sz="quarter" idx="12"/>
          </p:nvPr>
        </p:nvSpPr>
        <p:spPr/>
        <p:txBody>
          <a:bodyPr/>
          <a:lstStyle/>
          <a:p>
            <a:fld id="{7BE69E03-4804-4553-A1EC-F089884EF50F}" type="slidenum">
              <a:rPr lang="en-US" smtClean="0"/>
              <a:t>16</a:t>
            </a:fld>
            <a:endParaRPr lang="en-US"/>
          </a:p>
        </p:txBody>
      </p:sp>
      <p:grpSp>
        <p:nvGrpSpPr>
          <p:cNvPr id="9" name="Group 4">
            <a:extLst>
              <a:ext uri="{FF2B5EF4-FFF2-40B4-BE49-F238E27FC236}">
                <a16:creationId xmlns:a16="http://schemas.microsoft.com/office/drawing/2014/main" id="{52ADB5DB-419C-8CBC-9A42-BB14D56EDC10}"/>
              </a:ext>
            </a:extLst>
          </p:cNvPr>
          <p:cNvGrpSpPr>
            <a:grpSpLocks noChangeAspect="1"/>
          </p:cNvGrpSpPr>
          <p:nvPr/>
        </p:nvGrpSpPr>
        <p:grpSpPr bwMode="auto">
          <a:xfrm>
            <a:off x="4315895" y="0"/>
            <a:ext cx="5743575" cy="6858000"/>
            <a:chOff x="2031" y="0"/>
            <a:chExt cx="3618" cy="4320"/>
          </a:xfrm>
        </p:grpSpPr>
        <p:sp>
          <p:nvSpPr>
            <p:cNvPr id="10" name="AutoShape 3">
              <a:extLst>
                <a:ext uri="{FF2B5EF4-FFF2-40B4-BE49-F238E27FC236}">
                  <a16:creationId xmlns:a16="http://schemas.microsoft.com/office/drawing/2014/main" id="{03D6F36E-5C76-2B95-884F-1E98E86DA28B}"/>
                </a:ext>
              </a:extLst>
            </p:cNvPr>
            <p:cNvSpPr>
              <a:spLocks noChangeAspect="1" noChangeArrowheads="1" noTextEdit="1"/>
            </p:cNvSpPr>
            <p:nvPr/>
          </p:nvSpPr>
          <p:spPr bwMode="auto">
            <a:xfrm>
              <a:off x="2031" y="0"/>
              <a:ext cx="361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7173" name="Picture 5">
              <a:extLst>
                <a:ext uri="{FF2B5EF4-FFF2-40B4-BE49-F238E27FC236}">
                  <a16:creationId xmlns:a16="http://schemas.microsoft.com/office/drawing/2014/main" id="{DE78ACFF-797B-B29D-AF9C-5D30C89D4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 y="0"/>
              <a:ext cx="3620" cy="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Metin kutusu 3">
            <a:extLst>
              <a:ext uri="{FF2B5EF4-FFF2-40B4-BE49-F238E27FC236}">
                <a16:creationId xmlns:a16="http://schemas.microsoft.com/office/drawing/2014/main" id="{A98521FA-7B7C-1D85-7A21-D45EF9FADA65}"/>
              </a:ext>
            </a:extLst>
          </p:cNvPr>
          <p:cNvSpPr txBox="1"/>
          <p:nvPr/>
        </p:nvSpPr>
        <p:spPr>
          <a:xfrm>
            <a:off x="1468582" y="1527454"/>
            <a:ext cx="2976669" cy="1015663"/>
          </a:xfrm>
          <a:prstGeom prst="rect">
            <a:avLst/>
          </a:prstGeom>
          <a:noFill/>
        </p:spPr>
        <p:txBody>
          <a:bodyPr wrap="square">
            <a:spAutoFit/>
          </a:bodyPr>
          <a:lstStyle/>
          <a:p>
            <a:r>
              <a:rPr lang="tr-TR" sz="2000" dirty="0">
                <a:solidFill>
                  <a:schemeClr val="tx2"/>
                </a:solidFill>
              </a:rPr>
              <a:t>Karabük Üniversitesi </a:t>
            </a:r>
          </a:p>
          <a:p>
            <a:r>
              <a:rPr lang="tr-TR" sz="2000" dirty="0">
                <a:solidFill>
                  <a:schemeClr val="tx2"/>
                </a:solidFill>
              </a:rPr>
              <a:t>2021-2025 Stratejik Plan</a:t>
            </a:r>
            <a:endParaRPr lang="en-US" sz="2000" dirty="0">
              <a:solidFill>
                <a:schemeClr val="tx2"/>
              </a:solidFill>
            </a:endParaRPr>
          </a:p>
        </p:txBody>
      </p:sp>
    </p:spTree>
    <p:extLst>
      <p:ext uri="{BB962C8B-B14F-4D97-AF65-F5344CB8AC3E}">
        <p14:creationId xmlns:p14="http://schemas.microsoft.com/office/powerpoint/2010/main" val="3281206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C8AD30-B18C-9D19-02CA-C51670C57EE4}"/>
              </a:ext>
            </a:extLst>
          </p:cNvPr>
          <p:cNvSpPr>
            <a:spLocks noGrp="1"/>
          </p:cNvSpPr>
          <p:nvPr>
            <p:ph type="title"/>
          </p:nvPr>
        </p:nvSpPr>
        <p:spPr>
          <a:xfrm>
            <a:off x="1787606" y="1303699"/>
            <a:ext cx="10515600" cy="386989"/>
          </a:xfrm>
        </p:spPr>
        <p:txBody>
          <a:bodyPr>
            <a:noAutofit/>
          </a:bodyPr>
          <a:lstStyle/>
          <a:p>
            <a:r>
              <a:rPr lang="tr-TR" sz="4000" dirty="0">
                <a:solidFill>
                  <a:srgbClr val="366092"/>
                </a:solidFill>
                <a:latin typeface="Calibri"/>
                <a:ea typeface="Calibri"/>
                <a:cs typeface="Calibri"/>
                <a:sym typeface="Calibri"/>
              </a:rPr>
              <a:t>Kuruluş İçi Analiz</a:t>
            </a:r>
            <a:br>
              <a:rPr lang="tr-TR" sz="3600" dirty="0"/>
            </a:br>
            <a:endParaRPr lang="tr-TR" sz="3600" dirty="0"/>
          </a:p>
        </p:txBody>
      </p:sp>
      <p:sp>
        <p:nvSpPr>
          <p:cNvPr id="3" name="İçerik Yer Tutucusu 2">
            <a:extLst>
              <a:ext uri="{FF2B5EF4-FFF2-40B4-BE49-F238E27FC236}">
                <a16:creationId xmlns:a16="http://schemas.microsoft.com/office/drawing/2014/main" id="{464209AC-1735-BA97-B004-67C0BE33960C}"/>
              </a:ext>
            </a:extLst>
          </p:cNvPr>
          <p:cNvSpPr>
            <a:spLocks noGrp="1"/>
          </p:cNvSpPr>
          <p:nvPr>
            <p:ph idx="1"/>
          </p:nvPr>
        </p:nvSpPr>
        <p:spPr>
          <a:xfrm>
            <a:off x="1911926" y="1589088"/>
            <a:ext cx="9024297" cy="4802187"/>
          </a:xfrm>
        </p:spPr>
        <p:txBody>
          <a:bodyPr>
            <a:normAutofit lnSpcReduction="10000"/>
          </a:bodyPr>
          <a:lstStyle/>
          <a:p>
            <a:pPr marL="0" indent="0" algn="just">
              <a:buNone/>
            </a:pPr>
            <a:r>
              <a:rPr lang="tr-TR" sz="2400" dirty="0">
                <a:solidFill>
                  <a:schemeClr val="dk1"/>
                </a:solidFill>
                <a:latin typeface="Calibri"/>
                <a:ea typeface="Calibri"/>
                <a:cs typeface="Calibri"/>
                <a:sym typeface="Calibri"/>
              </a:rPr>
              <a:t>Kuruluş içi analiz; insan kaynaklarının yetkinlik düzeyi, kurum kültürü, teknoloji ve bilişim altyapısı, fiziki ve mali kaynaklara ilişkin analizlerin yapılarak üniversitenin mevcut kapasitesinin değerlendirilmesidir. Ayrıca bu bölümde üniversitenin teşkilat şemasına da yer verilir. Bu kapsamda gerçekleştirilecek çalışmalar stratejik plan hazırlık dönemiyle sınırlı bir biçimde düşünülmemelidir. </a:t>
            </a:r>
          </a:p>
          <a:p>
            <a:pPr marL="0" marR="0" lvl="0" indent="0" algn="l" rtl="0">
              <a:lnSpc>
                <a:spcPct val="131000"/>
              </a:lnSpc>
              <a:spcBef>
                <a:spcPts val="0"/>
              </a:spcBef>
              <a:spcAft>
                <a:spcPts val="0"/>
              </a:spcAft>
              <a:buNone/>
            </a:pPr>
            <a:r>
              <a:rPr lang="tr-TR" sz="2400" dirty="0">
                <a:solidFill>
                  <a:srgbClr val="366092"/>
                </a:solidFill>
                <a:latin typeface="Calibri"/>
                <a:ea typeface="Calibri"/>
                <a:cs typeface="Calibri"/>
                <a:sym typeface="Calibri"/>
              </a:rPr>
              <a:t>Bileşenleri</a:t>
            </a:r>
          </a:p>
          <a:p>
            <a:pPr marL="0" marR="0" lvl="0" indent="0" algn="l" rtl="0">
              <a:lnSpc>
                <a:spcPct val="131000"/>
              </a:lnSpc>
              <a:spcBef>
                <a:spcPts val="0"/>
              </a:spcBef>
              <a:spcAft>
                <a:spcPts val="0"/>
              </a:spcAft>
              <a:buNone/>
            </a:pPr>
            <a:r>
              <a:rPr lang="tr-TR" sz="2400" dirty="0">
                <a:solidFill>
                  <a:schemeClr val="dk1"/>
                </a:solidFill>
                <a:latin typeface="Calibri"/>
                <a:ea typeface="Calibri"/>
                <a:cs typeface="Calibri"/>
                <a:sym typeface="Calibri"/>
              </a:rPr>
              <a:t>İnsan Kaynakları Yetkinlik Analizi</a:t>
            </a:r>
            <a:endParaRPr lang="tr-TR" dirty="0"/>
          </a:p>
          <a:p>
            <a:pPr marL="0" marR="0" lvl="0" indent="0" algn="l" rtl="0">
              <a:lnSpc>
                <a:spcPct val="131000"/>
              </a:lnSpc>
              <a:spcBef>
                <a:spcPts val="0"/>
              </a:spcBef>
              <a:spcAft>
                <a:spcPts val="0"/>
              </a:spcAft>
              <a:buNone/>
            </a:pPr>
            <a:r>
              <a:rPr lang="tr-TR" sz="2400" dirty="0">
                <a:solidFill>
                  <a:schemeClr val="dk1"/>
                </a:solidFill>
                <a:latin typeface="Calibri"/>
                <a:ea typeface="Calibri"/>
                <a:cs typeface="Calibri"/>
                <a:sym typeface="Calibri"/>
              </a:rPr>
              <a:t>Kurum Kültürü Analizi</a:t>
            </a:r>
            <a:endParaRPr lang="tr-TR" dirty="0"/>
          </a:p>
          <a:p>
            <a:pPr marL="0" marR="0" lvl="0" indent="0" algn="l" rtl="0">
              <a:lnSpc>
                <a:spcPct val="131000"/>
              </a:lnSpc>
              <a:spcBef>
                <a:spcPts val="0"/>
              </a:spcBef>
              <a:spcAft>
                <a:spcPts val="0"/>
              </a:spcAft>
              <a:buNone/>
            </a:pPr>
            <a:r>
              <a:rPr lang="tr-TR" sz="2400" dirty="0">
                <a:solidFill>
                  <a:schemeClr val="dk1"/>
                </a:solidFill>
                <a:latin typeface="Calibri"/>
                <a:ea typeface="Calibri"/>
                <a:cs typeface="Calibri"/>
                <a:sym typeface="Calibri"/>
              </a:rPr>
              <a:t>Fiziki Kaynak Analizi </a:t>
            </a:r>
          </a:p>
          <a:p>
            <a:pPr marL="0" marR="0" lvl="0" indent="0" algn="l" rtl="0">
              <a:lnSpc>
                <a:spcPct val="131000"/>
              </a:lnSpc>
              <a:spcBef>
                <a:spcPts val="0"/>
              </a:spcBef>
              <a:spcAft>
                <a:spcPts val="0"/>
              </a:spcAft>
              <a:buNone/>
            </a:pPr>
            <a:r>
              <a:rPr lang="tr-TR" sz="2400" dirty="0">
                <a:solidFill>
                  <a:schemeClr val="dk1"/>
                </a:solidFill>
                <a:latin typeface="Calibri"/>
                <a:ea typeface="Calibri"/>
                <a:cs typeface="Calibri"/>
                <a:sym typeface="Calibri"/>
              </a:rPr>
              <a:t>Teknoloji ve Bilişim Altyapısı Analizi</a:t>
            </a:r>
            <a:endParaRPr lang="tr-TR" dirty="0"/>
          </a:p>
          <a:p>
            <a:pPr marL="0" marR="0" lvl="0" indent="0" algn="l" rtl="0">
              <a:lnSpc>
                <a:spcPct val="131000"/>
              </a:lnSpc>
              <a:spcBef>
                <a:spcPts val="0"/>
              </a:spcBef>
              <a:spcAft>
                <a:spcPts val="0"/>
              </a:spcAft>
              <a:buNone/>
            </a:pPr>
            <a:r>
              <a:rPr lang="tr-TR" sz="2400" dirty="0">
                <a:solidFill>
                  <a:schemeClr val="dk1"/>
                </a:solidFill>
                <a:latin typeface="Calibri"/>
                <a:ea typeface="Calibri"/>
                <a:cs typeface="Calibri"/>
                <a:sym typeface="Calibri"/>
              </a:rPr>
              <a:t>Mali Kaynak Analizi </a:t>
            </a:r>
            <a:endParaRPr lang="tr-TR" sz="2400" dirty="0">
              <a:solidFill>
                <a:srgbClr val="366092"/>
              </a:solidFill>
              <a:latin typeface="Calibri"/>
              <a:ea typeface="Calibri"/>
              <a:cs typeface="Calibri"/>
              <a:sym typeface="Calibri"/>
            </a:endParaRPr>
          </a:p>
        </p:txBody>
      </p:sp>
      <p:sp>
        <p:nvSpPr>
          <p:cNvPr id="6" name="Slayt Numarası Yer Tutucusu 5">
            <a:extLst>
              <a:ext uri="{FF2B5EF4-FFF2-40B4-BE49-F238E27FC236}">
                <a16:creationId xmlns:a16="http://schemas.microsoft.com/office/drawing/2014/main" id="{68CDDA57-07C2-5F5C-3C7D-DE2EC24E5F79}"/>
              </a:ext>
            </a:extLst>
          </p:cNvPr>
          <p:cNvSpPr>
            <a:spLocks noGrp="1"/>
          </p:cNvSpPr>
          <p:nvPr>
            <p:ph type="sldNum" sz="quarter" idx="12"/>
          </p:nvPr>
        </p:nvSpPr>
        <p:spPr/>
        <p:txBody>
          <a:bodyPr/>
          <a:lstStyle/>
          <a:p>
            <a:fld id="{7BE69E03-4804-4553-A1EC-F089884EF50F}" type="slidenum">
              <a:rPr lang="en-US" smtClean="0"/>
              <a:t>17</a:t>
            </a:fld>
            <a:endParaRPr lang="en-US"/>
          </a:p>
        </p:txBody>
      </p:sp>
    </p:spTree>
    <p:extLst>
      <p:ext uri="{BB962C8B-B14F-4D97-AF65-F5344CB8AC3E}">
        <p14:creationId xmlns:p14="http://schemas.microsoft.com/office/powerpoint/2010/main" val="146032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2" name="Rectangle 8201">
            <a:extLst>
              <a:ext uri="{FF2B5EF4-FFF2-40B4-BE49-F238E27FC236}">
                <a16:creationId xmlns:a16="http://schemas.microsoft.com/office/drawing/2014/main" id="{2ED6799D-4A30-4426-B1D1-73A16A53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204" name="Rectangle 8203">
            <a:extLst>
              <a:ext uri="{FF2B5EF4-FFF2-40B4-BE49-F238E27FC236}">
                <a16:creationId xmlns:a16="http://schemas.microsoft.com/office/drawing/2014/main" id="{18D53964-75DB-47FC-995E-A11B07A07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206" name="Rectangle 8205">
            <a:extLst>
              <a:ext uri="{FF2B5EF4-FFF2-40B4-BE49-F238E27FC236}">
                <a16:creationId xmlns:a16="http://schemas.microsoft.com/office/drawing/2014/main" id="{F01D54AB-1B89-42B2-90D1-A01C9152C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E3E13A6-6D62-D753-0835-CFC573F839B8}"/>
              </a:ext>
            </a:extLst>
          </p:cNvPr>
          <p:cNvSpPr>
            <a:spLocks noGrp="1"/>
          </p:cNvSpPr>
          <p:nvPr>
            <p:ph type="title"/>
          </p:nvPr>
        </p:nvSpPr>
        <p:spPr>
          <a:xfrm>
            <a:off x="3640774" y="577125"/>
            <a:ext cx="7503476" cy="1155574"/>
          </a:xfrm>
        </p:spPr>
        <p:txBody>
          <a:bodyPr anchor="b">
            <a:noAutofit/>
          </a:bodyPr>
          <a:lstStyle/>
          <a:p>
            <a:r>
              <a:rPr lang="tr-TR" sz="2800" dirty="0">
                <a:latin typeface="Calibri"/>
                <a:ea typeface="Calibri"/>
                <a:cs typeface="Calibri"/>
              </a:rPr>
              <a:t>Akademik Faaliyetler Analizi</a:t>
            </a:r>
            <a:br>
              <a:rPr lang="tr-TR" sz="2800" dirty="0">
                <a:latin typeface="Calibri"/>
                <a:ea typeface="Calibri"/>
                <a:cs typeface="Calibri"/>
              </a:rPr>
            </a:br>
            <a:endParaRPr lang="tr-TR" sz="2800" dirty="0"/>
          </a:p>
        </p:txBody>
      </p:sp>
      <p:sp>
        <p:nvSpPr>
          <p:cNvPr id="6" name="Slayt Numarası Yer Tutucusu 5">
            <a:extLst>
              <a:ext uri="{FF2B5EF4-FFF2-40B4-BE49-F238E27FC236}">
                <a16:creationId xmlns:a16="http://schemas.microsoft.com/office/drawing/2014/main" id="{7B90782F-06C6-A680-7E92-EBABB4886B78}"/>
              </a:ext>
            </a:extLst>
          </p:cNvPr>
          <p:cNvSpPr>
            <a:spLocks noGrp="1"/>
          </p:cNvSpPr>
          <p:nvPr>
            <p:ph type="sldNum" sz="quarter" idx="12"/>
          </p:nvPr>
        </p:nvSpPr>
        <p:spPr>
          <a:xfrm>
            <a:off x="11504676" y="-14198"/>
            <a:ext cx="685800" cy="685800"/>
          </a:xfrm>
        </p:spPr>
        <p:txBody>
          <a:bodyPr>
            <a:normAutofit/>
          </a:bodyPr>
          <a:lstStyle/>
          <a:p>
            <a:pPr>
              <a:spcAft>
                <a:spcPts val="600"/>
              </a:spcAft>
            </a:pPr>
            <a:fld id="{7BE69E03-4804-4553-A1EC-F089884EF50F}" type="slidenum">
              <a:rPr lang="en-US" smtClean="0"/>
              <a:pPr>
                <a:spcAft>
                  <a:spcPts val="600"/>
                </a:spcAft>
              </a:pPr>
              <a:t>18</a:t>
            </a:fld>
            <a:endParaRPr lang="en-US"/>
          </a:p>
        </p:txBody>
      </p:sp>
      <p:sp>
        <p:nvSpPr>
          <p:cNvPr id="3" name="İçerik Yer Tutucusu 2">
            <a:extLst>
              <a:ext uri="{FF2B5EF4-FFF2-40B4-BE49-F238E27FC236}">
                <a16:creationId xmlns:a16="http://schemas.microsoft.com/office/drawing/2014/main" id="{E179D727-A25D-25BE-CE6D-E722518B189C}"/>
              </a:ext>
            </a:extLst>
          </p:cNvPr>
          <p:cNvSpPr>
            <a:spLocks noGrp="1"/>
          </p:cNvSpPr>
          <p:nvPr>
            <p:ph idx="1"/>
          </p:nvPr>
        </p:nvSpPr>
        <p:spPr>
          <a:xfrm>
            <a:off x="1647825" y="1362075"/>
            <a:ext cx="4448175" cy="4575144"/>
          </a:xfrm>
        </p:spPr>
        <p:txBody>
          <a:bodyPr>
            <a:normAutofit fontScale="92500" lnSpcReduction="20000"/>
          </a:bodyPr>
          <a:lstStyle/>
          <a:p>
            <a:pPr marL="0" indent="0">
              <a:lnSpc>
                <a:spcPct val="90000"/>
              </a:lnSpc>
              <a:buNone/>
            </a:pPr>
            <a:r>
              <a:rPr lang="tr-TR" sz="1800" dirty="0">
                <a:latin typeface="Calibri"/>
                <a:ea typeface="Calibri"/>
                <a:cs typeface="Calibri"/>
                <a:sym typeface="Calibri"/>
              </a:rPr>
              <a:t>Üniversitelerin yüksek değer ürettiği ya da başarılı performans gösterdiği alanlar ile iyileştirilmesi gereken sorun alanları; temel akademik faaliyetler olan eğitim, araştırma, girişimcilik ve toplumsal katkı bağlamında değerlendirilir.</a:t>
            </a:r>
          </a:p>
          <a:p>
            <a:pPr marL="0" indent="0">
              <a:lnSpc>
                <a:spcPct val="90000"/>
              </a:lnSpc>
              <a:buNone/>
            </a:pPr>
            <a:r>
              <a:rPr lang="tr-TR" sz="1800" b="1" dirty="0">
                <a:latin typeface="Calibri"/>
                <a:ea typeface="Calibri"/>
                <a:cs typeface="Calibri"/>
                <a:sym typeface="Calibri"/>
              </a:rPr>
              <a:t>Cevaplanması gereken sorular</a:t>
            </a:r>
            <a:endParaRPr lang="tr-TR" sz="1800" b="1" dirty="0"/>
          </a:p>
          <a:p>
            <a:pPr marL="447675">
              <a:lnSpc>
                <a:spcPct val="90000"/>
              </a:lnSpc>
              <a:spcBef>
                <a:spcPts val="0"/>
              </a:spcBef>
            </a:pPr>
            <a:r>
              <a:rPr lang="tr-TR" sz="1800" dirty="0">
                <a:latin typeface="Calibri"/>
                <a:ea typeface="Calibri"/>
                <a:cs typeface="Calibri"/>
                <a:sym typeface="Calibri"/>
              </a:rPr>
              <a:t>Her bir faaliyet alanında (eğitim, araştırma, girişimcilik ve toplumsal katkı) iç çevreden kaynaklı güçlü ve zayıf yönlerimiz nelerdir? Zayıflıklarımızı gidermek ve güçlü yönlerimizi daha da kuvvetlendirmek için neler yapılmalıdır?</a:t>
            </a:r>
            <a:endParaRPr lang="tr-TR" sz="1800" dirty="0"/>
          </a:p>
          <a:p>
            <a:pPr marL="447675">
              <a:lnSpc>
                <a:spcPct val="90000"/>
              </a:lnSpc>
              <a:spcBef>
                <a:spcPts val="0"/>
              </a:spcBef>
            </a:pPr>
            <a:r>
              <a:rPr lang="tr-TR" sz="1800" dirty="0">
                <a:latin typeface="Calibri"/>
                <a:ea typeface="Calibri"/>
                <a:cs typeface="Calibri"/>
                <a:sym typeface="Calibri"/>
              </a:rPr>
              <a:t>Üniversitenin temel faaliyetlerini aksatan veya performansını düşüren hususlar ile bunların giderilmesine yönelik alınması gereken önlemler nelerdir?</a:t>
            </a:r>
            <a:endParaRPr lang="tr-TR" sz="1800" dirty="0"/>
          </a:p>
          <a:p>
            <a:pPr marL="447675">
              <a:lnSpc>
                <a:spcPct val="90000"/>
              </a:lnSpc>
              <a:spcBef>
                <a:spcPts val="0"/>
              </a:spcBef>
            </a:pPr>
            <a:r>
              <a:rPr lang="tr-TR" sz="1800" dirty="0">
                <a:latin typeface="Calibri"/>
                <a:ea typeface="Calibri"/>
                <a:cs typeface="Calibri"/>
                <a:sym typeface="Calibri"/>
              </a:rPr>
              <a:t>Yükseköğretim sektörü ortalamaları esas alındığında temel faaliyet alanlarında üniversitenin yeri nedir ve nasıl geliştirilebilir? </a:t>
            </a:r>
          </a:p>
        </p:txBody>
      </p:sp>
      <p:cxnSp>
        <p:nvCxnSpPr>
          <p:cNvPr id="8208" name="Straight Connector 8207">
            <a:extLst>
              <a:ext uri="{FF2B5EF4-FFF2-40B4-BE49-F238E27FC236}">
                <a16:creationId xmlns:a16="http://schemas.microsoft.com/office/drawing/2014/main" id="{E986B129-4161-4F17-B0F0-C5532551D3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5CCEF3"/>
            </a:solidFill>
            <a:prstDash val="dash"/>
          </a:ln>
        </p:spPr>
        <p:style>
          <a:lnRef idx="1">
            <a:schemeClr val="accent1"/>
          </a:lnRef>
          <a:fillRef idx="0">
            <a:schemeClr val="accent1"/>
          </a:fillRef>
          <a:effectRef idx="0">
            <a:schemeClr val="accent1"/>
          </a:effectRef>
          <a:fontRef idx="minor">
            <a:schemeClr val="tx1"/>
          </a:fontRef>
        </p:style>
      </p:cxnSp>
      <p:cxnSp>
        <p:nvCxnSpPr>
          <p:cNvPr id="8210" name="Straight Connector 8209">
            <a:extLst>
              <a:ext uri="{FF2B5EF4-FFF2-40B4-BE49-F238E27FC236}">
                <a16:creationId xmlns:a16="http://schemas.microsoft.com/office/drawing/2014/main" id="{11455C73-3A5E-4FE8-8383-DD667D9A6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5CCEF3"/>
            </a:solidFill>
            <a:prstDash val="dash"/>
          </a:ln>
        </p:spPr>
        <p:style>
          <a:lnRef idx="1">
            <a:schemeClr val="accent1"/>
          </a:lnRef>
          <a:fillRef idx="0">
            <a:schemeClr val="accent1"/>
          </a:fillRef>
          <a:effectRef idx="0">
            <a:schemeClr val="accent1"/>
          </a:effectRef>
          <a:fontRef idx="minor">
            <a:schemeClr val="tx1"/>
          </a:fontRef>
        </p:style>
      </p:cxnSp>
      <p:sp>
        <p:nvSpPr>
          <p:cNvPr id="8212" name="Rectangle 8211">
            <a:extLst>
              <a:ext uri="{FF2B5EF4-FFF2-40B4-BE49-F238E27FC236}">
                <a16:creationId xmlns:a16="http://schemas.microsoft.com/office/drawing/2014/main" id="{79712DE8-94E0-4F45-81D9-37AF7A32F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09854" y="685796"/>
            <a:ext cx="5391685" cy="5492009"/>
          </a:xfrm>
          <a:prstGeom prst="rect">
            <a:avLst/>
          </a:prstGeom>
          <a:solidFill>
            <a:srgbClr val="5CCEF3">
              <a:alpha val="2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8197" name="Picture 5">
            <a:extLst>
              <a:ext uri="{FF2B5EF4-FFF2-40B4-BE49-F238E27FC236}">
                <a16:creationId xmlns:a16="http://schemas.microsoft.com/office/drawing/2014/main" id="{1DCC932D-3CE2-37F1-9E94-501B671833D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1115" y="2651490"/>
            <a:ext cx="6097837" cy="20275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910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D6799D-4A30-4426-B1D1-73A16A53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8" name="Rectangle 17">
            <a:extLst>
              <a:ext uri="{FF2B5EF4-FFF2-40B4-BE49-F238E27FC236}">
                <a16:creationId xmlns:a16="http://schemas.microsoft.com/office/drawing/2014/main" id="{18D53964-75DB-47FC-995E-A11B07A07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0" name="Rectangle 19">
            <a:extLst>
              <a:ext uri="{FF2B5EF4-FFF2-40B4-BE49-F238E27FC236}">
                <a16:creationId xmlns:a16="http://schemas.microsoft.com/office/drawing/2014/main" id="{F01D54AB-1B89-42B2-90D1-A01C9152C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6F8041D-4C89-9552-8B3D-496AFF352B3E}"/>
              </a:ext>
            </a:extLst>
          </p:cNvPr>
          <p:cNvSpPr>
            <a:spLocks noGrp="1"/>
          </p:cNvSpPr>
          <p:nvPr>
            <p:ph type="title"/>
          </p:nvPr>
        </p:nvSpPr>
        <p:spPr>
          <a:xfrm>
            <a:off x="1384384" y="180583"/>
            <a:ext cx="4548657" cy="2882980"/>
          </a:xfrm>
        </p:spPr>
        <p:txBody>
          <a:bodyPr anchor="b">
            <a:normAutofit/>
          </a:bodyPr>
          <a:lstStyle/>
          <a:p>
            <a:r>
              <a:rPr lang="tr-TR" sz="4800" dirty="0">
                <a:latin typeface="Calibri"/>
                <a:ea typeface="Calibri"/>
                <a:cs typeface="Calibri"/>
                <a:sym typeface="Calibri"/>
              </a:rPr>
              <a:t>Yükseköğretim Sektörü Analizi</a:t>
            </a:r>
            <a:br>
              <a:rPr lang="tr-TR" sz="4800" dirty="0">
                <a:latin typeface="Calibri"/>
                <a:ea typeface="Calibri"/>
                <a:cs typeface="Calibri"/>
                <a:sym typeface="Calibri"/>
              </a:rPr>
            </a:br>
            <a:endParaRPr lang="tr-TR" sz="4800" dirty="0"/>
          </a:p>
        </p:txBody>
      </p:sp>
      <p:sp>
        <p:nvSpPr>
          <p:cNvPr id="6" name="Slayt Numarası Yer Tutucusu 5">
            <a:extLst>
              <a:ext uri="{FF2B5EF4-FFF2-40B4-BE49-F238E27FC236}">
                <a16:creationId xmlns:a16="http://schemas.microsoft.com/office/drawing/2014/main" id="{477FFD8B-1532-1DFB-AA44-55F14B0AF704}"/>
              </a:ext>
            </a:extLst>
          </p:cNvPr>
          <p:cNvSpPr>
            <a:spLocks noGrp="1"/>
          </p:cNvSpPr>
          <p:nvPr>
            <p:ph type="sldNum" sz="quarter" idx="12"/>
          </p:nvPr>
        </p:nvSpPr>
        <p:spPr>
          <a:xfrm>
            <a:off x="11504676" y="-14198"/>
            <a:ext cx="685800" cy="685800"/>
          </a:xfrm>
        </p:spPr>
        <p:txBody>
          <a:bodyPr>
            <a:normAutofit/>
          </a:bodyPr>
          <a:lstStyle/>
          <a:p>
            <a:pPr>
              <a:spcAft>
                <a:spcPts val="600"/>
              </a:spcAft>
            </a:pPr>
            <a:fld id="{7BE69E03-4804-4553-A1EC-F089884EF50F}" type="slidenum">
              <a:rPr lang="en-US" smtClean="0"/>
              <a:pPr>
                <a:spcAft>
                  <a:spcPts val="600"/>
                </a:spcAft>
              </a:pPr>
              <a:t>19</a:t>
            </a:fld>
            <a:endParaRPr lang="en-US"/>
          </a:p>
        </p:txBody>
      </p:sp>
      <p:sp>
        <p:nvSpPr>
          <p:cNvPr id="3" name="İçerik Yer Tutucusu 2">
            <a:extLst>
              <a:ext uri="{FF2B5EF4-FFF2-40B4-BE49-F238E27FC236}">
                <a16:creationId xmlns:a16="http://schemas.microsoft.com/office/drawing/2014/main" id="{46A2536C-3D7A-6E48-0CC1-84C6481ABE56}"/>
              </a:ext>
            </a:extLst>
          </p:cNvPr>
          <p:cNvSpPr>
            <a:spLocks noGrp="1"/>
          </p:cNvSpPr>
          <p:nvPr>
            <p:ph idx="1"/>
          </p:nvPr>
        </p:nvSpPr>
        <p:spPr>
          <a:xfrm>
            <a:off x="857250" y="2581276"/>
            <a:ext cx="5067300" cy="3355943"/>
          </a:xfrm>
        </p:spPr>
        <p:txBody>
          <a:bodyPr>
            <a:normAutofit/>
          </a:bodyPr>
          <a:lstStyle/>
          <a:p>
            <a:pPr marL="0" indent="0">
              <a:lnSpc>
                <a:spcPct val="90000"/>
              </a:lnSpc>
              <a:buNone/>
            </a:pPr>
            <a:r>
              <a:rPr lang="tr-TR" sz="1300" dirty="0">
                <a:latin typeface="Calibri"/>
                <a:ea typeface="Calibri"/>
                <a:cs typeface="Calibri"/>
                <a:sym typeface="Calibri"/>
              </a:rPr>
              <a:t>Sektörel analiz, eğilim ve yapı olmak üzere iki analizden oluşur:</a:t>
            </a:r>
          </a:p>
          <a:p>
            <a:pPr marL="0" indent="0">
              <a:lnSpc>
                <a:spcPct val="90000"/>
              </a:lnSpc>
              <a:spcBef>
                <a:spcPts val="0"/>
              </a:spcBef>
              <a:buNone/>
            </a:pPr>
            <a:endParaRPr lang="tr-TR" sz="1300" dirty="0"/>
          </a:p>
          <a:p>
            <a:pPr marL="0" marR="0" lvl="0" indent="0" rtl="0">
              <a:lnSpc>
                <a:spcPct val="90000"/>
              </a:lnSpc>
              <a:spcBef>
                <a:spcPts val="0"/>
              </a:spcBef>
              <a:spcAft>
                <a:spcPts val="0"/>
              </a:spcAft>
              <a:buNone/>
            </a:pPr>
            <a:r>
              <a:rPr lang="tr-TR" dirty="0">
                <a:latin typeface="Calibri"/>
                <a:ea typeface="Calibri"/>
                <a:cs typeface="Calibri"/>
                <a:sym typeface="Calibri"/>
              </a:rPr>
              <a:t>A-Sektörel eğilim analizi</a:t>
            </a:r>
            <a:endParaRPr lang="tr-TR" b="1" dirty="0">
              <a:latin typeface="Calibri"/>
              <a:ea typeface="Calibri"/>
              <a:cs typeface="Calibri"/>
              <a:sym typeface="Calibri"/>
            </a:endParaRPr>
          </a:p>
          <a:p>
            <a:pPr marL="0" marR="0" lvl="0" indent="0" rtl="0">
              <a:lnSpc>
                <a:spcPct val="90000"/>
              </a:lnSpc>
              <a:spcBef>
                <a:spcPts val="0"/>
              </a:spcBef>
              <a:spcAft>
                <a:spcPts val="0"/>
              </a:spcAft>
              <a:buNone/>
            </a:pPr>
            <a:r>
              <a:rPr lang="tr-TR" sz="1800" dirty="0">
                <a:latin typeface="Calibri"/>
                <a:ea typeface="Calibri"/>
                <a:cs typeface="Calibri"/>
                <a:sym typeface="Calibri"/>
              </a:rPr>
              <a:t>Yükselişe ve düşüşe geçen eğilimleri belirleyerek gelecekte yönelimin nereye doğru olabileceğine ilişkin tespitler yapmaya imkân sağlar. Eğilim analizinin amacı, dış çevredeki değişimlerle uyumlu olarak üniversite içerisinde hangi değişimlere gidilmesi gerektiğini belirleyerek üniversiteyi bu anlayış çerçevesinde yönetmektir. Eğilimleri tespit edebilmek için politik, ekonomik, sosyokültürel, teknolojik, yasal ve çevresel (PESTLE) analizden yararlanılır. PESTLE analizinde altı konuya odaklanılır:</a:t>
            </a:r>
            <a:endParaRPr lang="tr-TR" sz="1800" dirty="0"/>
          </a:p>
          <a:p>
            <a:pPr>
              <a:lnSpc>
                <a:spcPct val="90000"/>
              </a:lnSpc>
            </a:pPr>
            <a:endParaRPr lang="tr-TR" sz="1300" dirty="0"/>
          </a:p>
          <a:p>
            <a:pPr>
              <a:lnSpc>
                <a:spcPct val="90000"/>
              </a:lnSpc>
            </a:pPr>
            <a:endParaRPr lang="tr-TR" sz="1300" dirty="0"/>
          </a:p>
        </p:txBody>
      </p:sp>
      <p:cxnSp>
        <p:nvCxnSpPr>
          <p:cNvPr id="22" name="Straight Connector 21">
            <a:extLst>
              <a:ext uri="{FF2B5EF4-FFF2-40B4-BE49-F238E27FC236}">
                <a16:creationId xmlns:a16="http://schemas.microsoft.com/office/drawing/2014/main" id="{E986B129-4161-4F17-B0F0-C5532551D3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5DD1F5"/>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1455C73-3A5E-4FE8-8383-DD667D9A6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5DD1F5"/>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79712DE8-94E0-4F45-81D9-37AF7A32F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09854" y="685796"/>
            <a:ext cx="5391685" cy="5492009"/>
          </a:xfrm>
          <a:prstGeom prst="rect">
            <a:avLst/>
          </a:prstGeom>
          <a:solidFill>
            <a:srgbClr val="5DD1F5">
              <a:alpha val="2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11" name="Picture 5">
            <a:extLst>
              <a:ext uri="{FF2B5EF4-FFF2-40B4-BE49-F238E27FC236}">
                <a16:creationId xmlns:a16="http://schemas.microsoft.com/office/drawing/2014/main" id="{DF4B8FF2-A443-FEF6-BC8B-6D37A7C982D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16306" y="1893044"/>
            <a:ext cx="5695439" cy="2386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140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A5B9D3-A266-EC60-2191-595ABCE6A7F9}"/>
              </a:ext>
            </a:extLst>
          </p:cNvPr>
          <p:cNvSpPr>
            <a:spLocks noGrp="1"/>
          </p:cNvSpPr>
          <p:nvPr>
            <p:ph type="title"/>
          </p:nvPr>
        </p:nvSpPr>
        <p:spPr>
          <a:xfrm>
            <a:off x="1279767" y="187492"/>
            <a:ext cx="10515600" cy="427977"/>
          </a:xfrm>
        </p:spPr>
        <p:txBody>
          <a:bodyPr>
            <a:normAutofit fontScale="90000"/>
          </a:bodyPr>
          <a:lstStyle/>
          <a:p>
            <a:r>
              <a:rPr lang="tr-TR" sz="4000" dirty="0"/>
              <a:t>TANIMLAR</a:t>
            </a:r>
          </a:p>
        </p:txBody>
      </p:sp>
      <p:sp>
        <p:nvSpPr>
          <p:cNvPr id="3" name="İçerik Yer Tutucusu 2">
            <a:extLst>
              <a:ext uri="{FF2B5EF4-FFF2-40B4-BE49-F238E27FC236}">
                <a16:creationId xmlns:a16="http://schemas.microsoft.com/office/drawing/2014/main" id="{D00E7CB8-A5A8-20F5-3879-BF3A9FE5A63A}"/>
              </a:ext>
            </a:extLst>
          </p:cNvPr>
          <p:cNvSpPr>
            <a:spLocks noGrp="1"/>
          </p:cNvSpPr>
          <p:nvPr>
            <p:ph idx="1"/>
          </p:nvPr>
        </p:nvSpPr>
        <p:spPr>
          <a:xfrm>
            <a:off x="1010653" y="991402"/>
            <a:ext cx="11053829" cy="5866597"/>
          </a:xfrm>
        </p:spPr>
        <p:txBody>
          <a:bodyPr>
            <a:normAutofit lnSpcReduction="10000"/>
          </a:bodyPr>
          <a:lstStyle/>
          <a:p>
            <a:pPr algn="just"/>
            <a:r>
              <a:rPr lang="tr-TR" sz="2200" b="1" dirty="0">
                <a:solidFill>
                  <a:srgbClr val="FF0000"/>
                </a:solidFill>
              </a:rPr>
              <a:t>STRATEJİ PLAN GENELGESİ:  </a:t>
            </a:r>
            <a:r>
              <a:rPr lang="tr-TR" dirty="0"/>
              <a:t>Stratejik plan hazırlık çalışmalarını başlatan, Strateji Geliştirme Kurulu üyelerinin isimlerini içeren ve Rektör tarafından yayımlanan genelgedir.</a:t>
            </a:r>
          </a:p>
          <a:p>
            <a:pPr algn="just"/>
            <a:r>
              <a:rPr lang="tr-TR" sz="2200" b="1" dirty="0">
                <a:solidFill>
                  <a:srgbClr val="FF0000"/>
                </a:solidFill>
              </a:rPr>
              <a:t>STRATEJİ GELİŞTİRME KURULU:</a:t>
            </a:r>
            <a:r>
              <a:rPr lang="tr-TR" sz="2200" dirty="0">
                <a:solidFill>
                  <a:srgbClr val="FF0000"/>
                </a:solidFill>
              </a:rPr>
              <a:t> </a:t>
            </a:r>
            <a:r>
              <a:rPr lang="tr-TR" dirty="0"/>
              <a:t>Rektörün başkanlığında üniversite yönetim kurulu üyeleri, genel sekreter ve ihtiyaç duyması halinde Rektörün görevlendireceği diğer kişilerden oluşan kuruldur.</a:t>
            </a:r>
          </a:p>
          <a:p>
            <a:pPr algn="just"/>
            <a:r>
              <a:rPr lang="tr-TR" sz="2200" b="1" dirty="0">
                <a:solidFill>
                  <a:srgbClr val="FF0000"/>
                </a:solidFill>
              </a:rPr>
              <a:t>STRATEJİ GELİŞTİRME DAİRE BAŞKANLIĞI: </a:t>
            </a:r>
            <a:r>
              <a:rPr lang="tr-TR" dirty="0"/>
              <a:t>Üniversitelerde stratejik plan çalışmalarının koordinasyonundan sorumlu birimdir.</a:t>
            </a:r>
          </a:p>
          <a:p>
            <a:pPr algn="just"/>
            <a:r>
              <a:rPr lang="tr-TR" sz="2200" b="1" dirty="0">
                <a:solidFill>
                  <a:srgbClr val="FF0000"/>
                </a:solidFill>
              </a:rPr>
              <a:t>STRATEJİK PLANLAMA EKİBİ: </a:t>
            </a:r>
            <a:r>
              <a:rPr lang="tr-TR" dirty="0"/>
              <a:t>Bir Rektör Yardımcısı başkanlığında, </a:t>
            </a:r>
            <a:r>
              <a:rPr lang="tr-TR" dirty="0" err="1"/>
              <a:t>SGDB'nin</a:t>
            </a:r>
            <a:r>
              <a:rPr lang="tr-TR" dirty="0"/>
              <a:t> koordinasyonunda, harcama birimlerinin temsilcileri ile SGDB yöneticisinden oluşur. Ekip; hazırlık programının oluşturulması, stratejik planlama sürecinin hazırlık programının uygun olarak yürütülmesi, gerekli faaliyetlerin koordine edilmesi ile Strateji Geliştirme Kurulunun uygun görüşüne ve Rektörün onayına sunulacak belgelerin hazırlanmasından sorumludur.</a:t>
            </a:r>
          </a:p>
        </p:txBody>
      </p:sp>
      <p:sp>
        <p:nvSpPr>
          <p:cNvPr id="6" name="Slayt Numarası Yer Tutucusu 5">
            <a:extLst>
              <a:ext uri="{FF2B5EF4-FFF2-40B4-BE49-F238E27FC236}">
                <a16:creationId xmlns:a16="http://schemas.microsoft.com/office/drawing/2014/main" id="{7B1A1C20-31F9-727C-6642-5949B830F9C2}"/>
              </a:ext>
            </a:extLst>
          </p:cNvPr>
          <p:cNvSpPr>
            <a:spLocks noGrp="1"/>
          </p:cNvSpPr>
          <p:nvPr>
            <p:ph type="sldNum" sz="quarter" idx="12"/>
          </p:nvPr>
        </p:nvSpPr>
        <p:spPr/>
        <p:txBody>
          <a:bodyPr/>
          <a:lstStyle/>
          <a:p>
            <a:fld id="{7BE69E03-4804-4553-A1EC-F089884EF50F}" type="slidenum">
              <a:rPr lang="en-US" smtClean="0"/>
              <a:t>2</a:t>
            </a:fld>
            <a:endParaRPr lang="en-US"/>
          </a:p>
        </p:txBody>
      </p:sp>
    </p:spTree>
    <p:extLst>
      <p:ext uri="{BB962C8B-B14F-4D97-AF65-F5344CB8AC3E}">
        <p14:creationId xmlns:p14="http://schemas.microsoft.com/office/powerpoint/2010/main" val="2484890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7C68E1-D43C-5ACE-3753-E66D2F1F991F}"/>
              </a:ext>
            </a:extLst>
          </p:cNvPr>
          <p:cNvSpPr>
            <a:spLocks noGrp="1"/>
          </p:cNvSpPr>
          <p:nvPr>
            <p:ph type="title"/>
          </p:nvPr>
        </p:nvSpPr>
        <p:spPr>
          <a:xfrm>
            <a:off x="1733550" y="365125"/>
            <a:ext cx="9202674" cy="1325563"/>
          </a:xfrm>
        </p:spPr>
        <p:txBody>
          <a:bodyPr>
            <a:normAutofit/>
          </a:bodyPr>
          <a:lstStyle/>
          <a:p>
            <a:r>
              <a:rPr lang="tr-TR" sz="3200" dirty="0"/>
              <a:t>PESTLE ANALİZİ BİLEŞENLERİ </a:t>
            </a:r>
          </a:p>
        </p:txBody>
      </p:sp>
      <p:sp>
        <p:nvSpPr>
          <p:cNvPr id="3" name="İçerik Yer Tutucusu 2">
            <a:extLst>
              <a:ext uri="{FF2B5EF4-FFF2-40B4-BE49-F238E27FC236}">
                <a16:creationId xmlns:a16="http://schemas.microsoft.com/office/drawing/2014/main" id="{85E2A4E3-D3B5-7DFF-B8E8-6242EEAAA64D}"/>
              </a:ext>
            </a:extLst>
          </p:cNvPr>
          <p:cNvSpPr>
            <a:spLocks noGrp="1"/>
          </p:cNvSpPr>
          <p:nvPr>
            <p:ph idx="1"/>
          </p:nvPr>
        </p:nvSpPr>
        <p:spPr>
          <a:xfrm>
            <a:off x="1638300" y="1493823"/>
            <a:ext cx="9297924" cy="4538186"/>
          </a:xfrm>
        </p:spPr>
        <p:txBody>
          <a:bodyPr>
            <a:normAutofit fontScale="85000" lnSpcReduction="20000"/>
          </a:bodyPr>
          <a:lstStyle/>
          <a:p>
            <a:pPr marL="0" marR="0" lvl="0" indent="0" algn="l" rtl="0">
              <a:spcBef>
                <a:spcPts val="0"/>
              </a:spcBef>
              <a:spcAft>
                <a:spcPts val="0"/>
              </a:spcAft>
              <a:buNone/>
            </a:pPr>
            <a:r>
              <a:rPr lang="tr-TR" sz="2400" b="1" dirty="0">
                <a:solidFill>
                  <a:schemeClr val="dk1"/>
                </a:solidFill>
                <a:latin typeface="Calibri"/>
                <a:ea typeface="Calibri"/>
                <a:cs typeface="Calibri"/>
                <a:sym typeface="Calibri"/>
              </a:rPr>
              <a:t>Politik etkenler: </a:t>
            </a:r>
            <a:r>
              <a:rPr lang="tr-TR" sz="2400" dirty="0">
                <a:solidFill>
                  <a:schemeClr val="dk1"/>
                </a:solidFill>
                <a:latin typeface="Calibri"/>
                <a:ea typeface="Calibri"/>
                <a:cs typeface="Calibri"/>
                <a:sym typeface="Calibri"/>
              </a:rPr>
              <a:t>Hükümet politikaları, sektör politikası, yükseköğretim alanında reformlar, paydaşların ve baskı gruplarının lobi faaliyetleri vb.</a:t>
            </a:r>
            <a:endParaRPr lang="tr-TR" dirty="0"/>
          </a:p>
          <a:p>
            <a:pPr marL="0" marR="0" lvl="0" indent="0" algn="l" rtl="0">
              <a:spcBef>
                <a:spcPts val="0"/>
              </a:spcBef>
              <a:spcAft>
                <a:spcPts val="0"/>
              </a:spcAft>
              <a:buNone/>
            </a:pPr>
            <a:endParaRPr lang="tr-T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tr-TR" sz="2400" b="1" dirty="0">
                <a:solidFill>
                  <a:schemeClr val="dk1"/>
                </a:solidFill>
                <a:latin typeface="Calibri"/>
                <a:ea typeface="Calibri"/>
                <a:cs typeface="Calibri"/>
                <a:sym typeface="Calibri"/>
              </a:rPr>
              <a:t>Ekonomik etkenler: </a:t>
            </a:r>
            <a:r>
              <a:rPr lang="tr-TR" sz="2400" dirty="0">
                <a:solidFill>
                  <a:schemeClr val="dk1"/>
                </a:solidFill>
                <a:latin typeface="Calibri"/>
                <a:ea typeface="Calibri"/>
                <a:cs typeface="Calibri"/>
                <a:sym typeface="Calibri"/>
              </a:rPr>
              <a:t>Uluslararası ve yerel ekonomik eğilimler, bütçe politikası, enflasyon ve faiz oranları, sektördeki büyüme, eğitim teşvikleri </a:t>
            </a:r>
            <a:r>
              <a:rPr lang="tr-TR" sz="2400" dirty="0" err="1">
                <a:solidFill>
                  <a:schemeClr val="dk1"/>
                </a:solidFill>
                <a:latin typeface="Calibri"/>
                <a:ea typeface="Calibri"/>
                <a:cs typeface="Calibri"/>
                <a:sym typeface="Calibri"/>
              </a:rPr>
              <a:t>vb</a:t>
            </a:r>
            <a:endParaRPr lang="tr-TR" dirty="0"/>
          </a:p>
          <a:p>
            <a:pPr marL="0" marR="0" lvl="0" indent="0" algn="l" rtl="0">
              <a:spcBef>
                <a:spcPts val="0"/>
              </a:spcBef>
              <a:spcAft>
                <a:spcPts val="0"/>
              </a:spcAft>
              <a:buNone/>
            </a:pPr>
            <a:endParaRPr lang="tr-T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tr-TR" sz="2400" b="1" dirty="0">
                <a:solidFill>
                  <a:schemeClr val="dk1"/>
                </a:solidFill>
                <a:latin typeface="Calibri"/>
                <a:ea typeface="Calibri"/>
                <a:cs typeface="Calibri"/>
                <a:sym typeface="Calibri"/>
              </a:rPr>
              <a:t>Sosyokültürel etkenler: </a:t>
            </a:r>
            <a:r>
              <a:rPr lang="tr-TR" sz="2400" dirty="0">
                <a:solidFill>
                  <a:schemeClr val="dk1"/>
                </a:solidFill>
                <a:latin typeface="Calibri"/>
                <a:ea typeface="Calibri"/>
                <a:cs typeface="Calibri"/>
                <a:sym typeface="Calibri"/>
              </a:rPr>
              <a:t>Demografik eğilimler, norm ve değerler, vatandaşların üniversiteyle ilgili görüşleri vb. </a:t>
            </a:r>
          </a:p>
          <a:p>
            <a:pPr marL="0" marR="0" lvl="0" indent="0" algn="l" rtl="0">
              <a:spcBef>
                <a:spcPts val="0"/>
              </a:spcBef>
              <a:spcAft>
                <a:spcPts val="0"/>
              </a:spcAft>
              <a:buNone/>
            </a:pPr>
            <a:endParaRPr lang="tr-T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tr-TR" sz="2400" b="1" dirty="0">
                <a:solidFill>
                  <a:schemeClr val="dk1"/>
                </a:solidFill>
                <a:latin typeface="Calibri"/>
                <a:ea typeface="Calibri"/>
                <a:cs typeface="Calibri"/>
                <a:sym typeface="Calibri"/>
              </a:rPr>
              <a:t>Teknolojik etkenler: </a:t>
            </a:r>
            <a:r>
              <a:rPr lang="tr-TR" sz="2400" dirty="0">
                <a:solidFill>
                  <a:schemeClr val="dk1"/>
                </a:solidFill>
                <a:latin typeface="Calibri"/>
                <a:ea typeface="Calibri"/>
                <a:cs typeface="Calibri"/>
                <a:sym typeface="Calibri"/>
              </a:rPr>
              <a:t>Yeni teknolojiler, mevcut teknolojilerin olgunlaşması ya da güncelliğini yitirmesi, Ar-</a:t>
            </a:r>
            <a:r>
              <a:rPr lang="tr-TR" sz="2400" dirty="0" err="1">
                <a:solidFill>
                  <a:schemeClr val="dk1"/>
                </a:solidFill>
                <a:latin typeface="Calibri"/>
                <a:ea typeface="Calibri"/>
                <a:cs typeface="Calibri"/>
                <a:sym typeface="Calibri"/>
              </a:rPr>
              <a:t>Ge</a:t>
            </a:r>
            <a:r>
              <a:rPr lang="tr-TR" sz="2400" dirty="0">
                <a:solidFill>
                  <a:schemeClr val="dk1"/>
                </a:solidFill>
                <a:latin typeface="Calibri"/>
                <a:ea typeface="Calibri"/>
                <a:cs typeface="Calibri"/>
                <a:sym typeface="Calibri"/>
              </a:rPr>
              <a:t>, bilgi ve iletişim </a:t>
            </a:r>
            <a:r>
              <a:rPr lang="tr-TR" sz="2400" dirty="0" err="1">
                <a:solidFill>
                  <a:schemeClr val="dk1"/>
                </a:solidFill>
                <a:latin typeface="Calibri"/>
                <a:ea typeface="Calibri"/>
                <a:cs typeface="Calibri"/>
                <a:sym typeface="Calibri"/>
              </a:rPr>
              <a:t>vb</a:t>
            </a:r>
            <a:endParaRPr lang="tr-TR" dirty="0"/>
          </a:p>
          <a:p>
            <a:pPr marL="0" marR="0" lvl="0" indent="0" algn="l" rtl="0">
              <a:spcBef>
                <a:spcPts val="0"/>
              </a:spcBef>
              <a:spcAft>
                <a:spcPts val="0"/>
              </a:spcAft>
              <a:buNone/>
            </a:pPr>
            <a:endParaRPr lang="tr-T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tr-TR" sz="2400" b="1" dirty="0">
                <a:solidFill>
                  <a:schemeClr val="dk1"/>
                </a:solidFill>
                <a:latin typeface="Calibri"/>
                <a:ea typeface="Calibri"/>
                <a:cs typeface="Calibri"/>
                <a:sym typeface="Calibri"/>
              </a:rPr>
              <a:t>Yasal etkenler: </a:t>
            </a:r>
            <a:r>
              <a:rPr lang="tr-TR" sz="2400" dirty="0">
                <a:solidFill>
                  <a:schemeClr val="dk1"/>
                </a:solidFill>
                <a:latin typeface="Calibri"/>
                <a:ea typeface="Calibri"/>
                <a:cs typeface="Calibri"/>
                <a:sym typeface="Calibri"/>
              </a:rPr>
              <a:t>Ulusal ve uluslararası mevzuat, mevzuat değişiklikleri ve yeni mevzuat çalışmaları; iş, sağlık, güvenlik ve eğitim gibi sektörel düzenlemeler vb.</a:t>
            </a:r>
            <a:endParaRPr lang="tr-TR" dirty="0"/>
          </a:p>
          <a:p>
            <a:pPr marL="0" marR="0" lvl="0" indent="0" algn="l" rtl="0">
              <a:spcBef>
                <a:spcPts val="0"/>
              </a:spcBef>
              <a:spcAft>
                <a:spcPts val="0"/>
              </a:spcAft>
              <a:buNone/>
            </a:pPr>
            <a:endParaRPr lang="tr-T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tr-TR" sz="2400" b="1" dirty="0">
                <a:solidFill>
                  <a:schemeClr val="dk1"/>
                </a:solidFill>
                <a:latin typeface="Calibri"/>
                <a:ea typeface="Calibri"/>
                <a:cs typeface="Calibri"/>
                <a:sym typeface="Calibri"/>
              </a:rPr>
              <a:t>Çevresel etkenler: </a:t>
            </a:r>
            <a:r>
              <a:rPr lang="tr-TR" sz="2400" dirty="0">
                <a:solidFill>
                  <a:schemeClr val="dk1"/>
                </a:solidFill>
                <a:latin typeface="Calibri"/>
                <a:ea typeface="Calibri"/>
                <a:cs typeface="Calibri"/>
                <a:sym typeface="Calibri"/>
              </a:rPr>
              <a:t>Çevresel ve ekolojik düzenlemeler, uluslararası anlaşmalar ve protokoller, çevresel sürdürülebilirlik vb.</a:t>
            </a:r>
          </a:p>
          <a:p>
            <a:endParaRPr lang="tr-TR" dirty="0"/>
          </a:p>
        </p:txBody>
      </p:sp>
      <p:sp>
        <p:nvSpPr>
          <p:cNvPr id="6" name="Slayt Numarası Yer Tutucusu 5">
            <a:extLst>
              <a:ext uri="{FF2B5EF4-FFF2-40B4-BE49-F238E27FC236}">
                <a16:creationId xmlns:a16="http://schemas.microsoft.com/office/drawing/2014/main" id="{983C5C5E-7752-7669-C949-7356C5121188}"/>
              </a:ext>
            </a:extLst>
          </p:cNvPr>
          <p:cNvSpPr>
            <a:spLocks noGrp="1"/>
          </p:cNvSpPr>
          <p:nvPr>
            <p:ph type="sldNum" sz="quarter" idx="12"/>
          </p:nvPr>
        </p:nvSpPr>
        <p:spPr/>
        <p:txBody>
          <a:bodyPr/>
          <a:lstStyle/>
          <a:p>
            <a:fld id="{7BE69E03-4804-4553-A1EC-F089884EF50F}" type="slidenum">
              <a:rPr lang="en-US" smtClean="0"/>
              <a:t>20</a:t>
            </a:fld>
            <a:endParaRPr lang="en-US"/>
          </a:p>
        </p:txBody>
      </p:sp>
    </p:spTree>
    <p:extLst>
      <p:ext uri="{BB962C8B-B14F-4D97-AF65-F5344CB8AC3E}">
        <p14:creationId xmlns:p14="http://schemas.microsoft.com/office/powerpoint/2010/main" val="3104647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89B13FD-611B-B3AD-3FB4-7ED811D02663}"/>
              </a:ext>
            </a:extLst>
          </p:cNvPr>
          <p:cNvSpPr>
            <a:spLocks noGrp="1"/>
          </p:cNvSpPr>
          <p:nvPr>
            <p:ph idx="1"/>
          </p:nvPr>
        </p:nvSpPr>
        <p:spPr>
          <a:xfrm>
            <a:off x="1768602" y="825499"/>
            <a:ext cx="9167622" cy="5206509"/>
          </a:xfrm>
        </p:spPr>
        <p:txBody>
          <a:bodyPr>
            <a:normAutofit/>
          </a:bodyPr>
          <a:lstStyle/>
          <a:p>
            <a:pPr marL="0" marR="0" lvl="0" indent="0" algn="l" rtl="0">
              <a:spcBef>
                <a:spcPts val="0"/>
              </a:spcBef>
              <a:spcAft>
                <a:spcPts val="0"/>
              </a:spcAft>
              <a:buNone/>
            </a:pPr>
            <a:r>
              <a:rPr lang="tr-TR" sz="3200" dirty="0">
                <a:solidFill>
                  <a:srgbClr val="366092"/>
                </a:solidFill>
                <a:latin typeface="Calibri"/>
                <a:ea typeface="Calibri"/>
                <a:cs typeface="Calibri"/>
                <a:sym typeface="Calibri"/>
              </a:rPr>
              <a:t>B-Sektörel Yapı Analizi</a:t>
            </a:r>
            <a:endParaRPr lang="tr-TR" sz="2000" dirty="0"/>
          </a:p>
          <a:p>
            <a:pPr>
              <a:spcBef>
                <a:spcPts val="0"/>
              </a:spcBef>
            </a:pPr>
            <a:r>
              <a:rPr lang="tr-TR" sz="2000" dirty="0">
                <a:solidFill>
                  <a:schemeClr val="dk1"/>
                </a:solidFill>
                <a:latin typeface="Calibri"/>
                <a:ea typeface="Calibri"/>
                <a:cs typeface="Calibri"/>
                <a:sym typeface="Calibri"/>
              </a:rPr>
              <a:t>Her sektör belirli yapısal güçlerden oluşur. Yükseköğretim sektörü açısından bakıldığında yapısal güçler şu şekilde sıralanabilir:</a:t>
            </a:r>
            <a:endParaRPr lang="tr-TR" sz="2000" dirty="0"/>
          </a:p>
          <a:p>
            <a:pPr>
              <a:spcBef>
                <a:spcPts val="0"/>
              </a:spcBef>
            </a:pPr>
            <a:r>
              <a:rPr lang="tr-TR" sz="2000" dirty="0">
                <a:solidFill>
                  <a:schemeClr val="dk1"/>
                </a:solidFill>
                <a:latin typeface="Calibri"/>
                <a:ea typeface="Calibri"/>
                <a:cs typeface="Calibri"/>
                <a:sym typeface="Calibri"/>
              </a:rPr>
              <a:t>Rakipler (Diğer üniversiteler)</a:t>
            </a:r>
            <a:endParaRPr lang="tr-TR" sz="2000" dirty="0"/>
          </a:p>
          <a:p>
            <a:pPr>
              <a:spcBef>
                <a:spcPts val="0"/>
              </a:spcBef>
            </a:pPr>
            <a:r>
              <a:rPr lang="tr-TR" sz="2000" dirty="0">
                <a:solidFill>
                  <a:schemeClr val="dk1"/>
                </a:solidFill>
                <a:latin typeface="Calibri"/>
                <a:ea typeface="Calibri"/>
                <a:cs typeface="Calibri"/>
                <a:sym typeface="Calibri"/>
              </a:rPr>
              <a:t>Paydaşlar (Öğrenciler, kamu idareleri, iş dünyası, STK’lar vb.)</a:t>
            </a:r>
            <a:endParaRPr lang="tr-TR" sz="2000" dirty="0"/>
          </a:p>
          <a:p>
            <a:pPr>
              <a:spcBef>
                <a:spcPts val="0"/>
              </a:spcBef>
            </a:pPr>
            <a:r>
              <a:rPr lang="tr-TR" sz="2000" dirty="0">
                <a:solidFill>
                  <a:schemeClr val="dk1"/>
                </a:solidFill>
                <a:latin typeface="Calibri"/>
                <a:ea typeface="Calibri"/>
                <a:cs typeface="Calibri"/>
                <a:sym typeface="Calibri"/>
              </a:rPr>
              <a:t>Tedarikçiler (Üniversitenin ürün ve hizmet aldığı diğer kuruluşlar) </a:t>
            </a:r>
          </a:p>
          <a:p>
            <a:pPr>
              <a:spcBef>
                <a:spcPts val="0"/>
              </a:spcBef>
            </a:pPr>
            <a:r>
              <a:rPr lang="tr-TR" sz="2000" dirty="0">
                <a:solidFill>
                  <a:schemeClr val="dk1"/>
                </a:solidFill>
                <a:latin typeface="Calibri"/>
                <a:ea typeface="Calibri"/>
                <a:cs typeface="Calibri"/>
                <a:sym typeface="Calibri"/>
              </a:rPr>
              <a:t>Düzenleyici ve denetleyici kuruluşlar (Milli Eğitim Bakanlığı, YÖK, akreditasyon kuruluşları) </a:t>
            </a:r>
            <a:endParaRPr lang="tr-TR" sz="2000" dirty="0"/>
          </a:p>
          <a:p>
            <a:endParaRPr lang="tr-TR" sz="2800" dirty="0"/>
          </a:p>
        </p:txBody>
      </p:sp>
      <p:sp>
        <p:nvSpPr>
          <p:cNvPr id="6" name="Slayt Numarası Yer Tutucusu 5">
            <a:extLst>
              <a:ext uri="{FF2B5EF4-FFF2-40B4-BE49-F238E27FC236}">
                <a16:creationId xmlns:a16="http://schemas.microsoft.com/office/drawing/2014/main" id="{DB2AE50E-6364-727F-F599-18399C19749C}"/>
              </a:ext>
            </a:extLst>
          </p:cNvPr>
          <p:cNvSpPr>
            <a:spLocks noGrp="1"/>
          </p:cNvSpPr>
          <p:nvPr>
            <p:ph type="sldNum" sz="quarter" idx="12"/>
          </p:nvPr>
        </p:nvSpPr>
        <p:spPr/>
        <p:txBody>
          <a:bodyPr/>
          <a:lstStyle/>
          <a:p>
            <a:fld id="{7BE69E03-4804-4553-A1EC-F089884EF50F}" type="slidenum">
              <a:rPr lang="en-US" smtClean="0"/>
              <a:t>21</a:t>
            </a:fld>
            <a:endParaRPr lang="en-US"/>
          </a:p>
        </p:txBody>
      </p:sp>
      <p:grpSp>
        <p:nvGrpSpPr>
          <p:cNvPr id="11" name="Group 4">
            <a:extLst>
              <a:ext uri="{FF2B5EF4-FFF2-40B4-BE49-F238E27FC236}">
                <a16:creationId xmlns:a16="http://schemas.microsoft.com/office/drawing/2014/main" id="{3E98F147-5BB2-9080-A3F9-7D61108D4E4A}"/>
              </a:ext>
            </a:extLst>
          </p:cNvPr>
          <p:cNvGrpSpPr>
            <a:grpSpLocks noChangeAspect="1"/>
          </p:cNvGrpSpPr>
          <p:nvPr/>
        </p:nvGrpSpPr>
        <p:grpSpPr bwMode="auto">
          <a:xfrm>
            <a:off x="-155448" y="1275309"/>
            <a:ext cx="12192000" cy="4306888"/>
            <a:chOff x="0" y="1087"/>
            <a:chExt cx="7680" cy="2713"/>
          </a:xfrm>
        </p:grpSpPr>
        <p:sp>
          <p:nvSpPr>
            <p:cNvPr id="12" name="AutoShape 3">
              <a:extLst>
                <a:ext uri="{FF2B5EF4-FFF2-40B4-BE49-F238E27FC236}">
                  <a16:creationId xmlns:a16="http://schemas.microsoft.com/office/drawing/2014/main" id="{48E67BF7-8437-10BF-C902-6542403686AB}"/>
                </a:ext>
              </a:extLst>
            </p:cNvPr>
            <p:cNvSpPr>
              <a:spLocks noChangeAspect="1" noChangeArrowheads="1" noTextEdit="1"/>
            </p:cNvSpPr>
            <p:nvPr/>
          </p:nvSpPr>
          <p:spPr bwMode="auto">
            <a:xfrm>
              <a:off x="0" y="1087"/>
              <a:ext cx="7680" cy="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3" name="Picture 5">
              <a:extLst>
                <a:ext uri="{FF2B5EF4-FFF2-40B4-BE49-F238E27FC236}">
                  <a16:creationId xmlns:a16="http://schemas.microsoft.com/office/drawing/2014/main" id="{B98DEC47-81EC-BDE2-34DB-2C801613EC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 y="2582"/>
              <a:ext cx="4353" cy="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51434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C6A51E-22A5-3791-ED09-B588AF991A62}"/>
              </a:ext>
            </a:extLst>
          </p:cNvPr>
          <p:cNvSpPr>
            <a:spLocks noGrp="1"/>
          </p:cNvSpPr>
          <p:nvPr>
            <p:ph type="title"/>
          </p:nvPr>
        </p:nvSpPr>
        <p:spPr>
          <a:xfrm>
            <a:off x="1703672" y="823677"/>
            <a:ext cx="9332140" cy="1001948"/>
          </a:xfrm>
        </p:spPr>
        <p:txBody>
          <a:bodyPr>
            <a:normAutofit/>
          </a:bodyPr>
          <a:lstStyle/>
          <a:p>
            <a:pPr marL="0" indent="0">
              <a:buNone/>
            </a:pPr>
            <a:r>
              <a:rPr lang="tr-TR" sz="3600" dirty="0">
                <a:solidFill>
                  <a:srgbClr val="366092"/>
                </a:solidFill>
                <a:latin typeface="Calibri"/>
                <a:ea typeface="Calibri"/>
                <a:cs typeface="Calibri"/>
                <a:sym typeface="Calibri"/>
              </a:rPr>
              <a:t>GZFT ANALİZİ </a:t>
            </a:r>
            <a:endParaRPr lang="tr-TR" sz="2400" dirty="0"/>
          </a:p>
        </p:txBody>
      </p:sp>
      <p:sp>
        <p:nvSpPr>
          <p:cNvPr id="3" name="İçerik Yer Tutucusu 2">
            <a:extLst>
              <a:ext uri="{FF2B5EF4-FFF2-40B4-BE49-F238E27FC236}">
                <a16:creationId xmlns:a16="http://schemas.microsoft.com/office/drawing/2014/main" id="{AC3CC632-DC12-388F-8FEF-B3C5D63C4DCF}"/>
              </a:ext>
            </a:extLst>
          </p:cNvPr>
          <p:cNvSpPr>
            <a:spLocks noGrp="1"/>
          </p:cNvSpPr>
          <p:nvPr>
            <p:ph idx="1"/>
          </p:nvPr>
        </p:nvSpPr>
        <p:spPr>
          <a:xfrm>
            <a:off x="1395662" y="1825625"/>
            <a:ext cx="9540561" cy="4206383"/>
          </a:xfrm>
        </p:spPr>
        <p:txBody>
          <a:bodyPr>
            <a:normAutofit lnSpcReduction="10000"/>
          </a:bodyPr>
          <a:lstStyle/>
          <a:p>
            <a:pPr algn="just"/>
            <a:r>
              <a:rPr lang="tr-TR" sz="2400" dirty="0">
                <a:solidFill>
                  <a:schemeClr val="dk1"/>
                </a:solidFill>
                <a:latin typeface="Calibri"/>
                <a:ea typeface="Calibri"/>
                <a:cs typeface="Calibri"/>
                <a:sym typeface="Calibri"/>
              </a:rPr>
              <a:t>Durum analizi kapsamında kullanılacak temel yöntemlerden birsi de GZFT analizidir. Bu analiz, üniversitenin ve üniversiteyi etkileyen koşulların sistematik olarak incelendiği bir yöntemdir. Bu kapsamda, üniversitenin güçlü ve zayıf yönleri ile üniversite dışında oluşabilecek fırsatlar ve tehditler belirlenir. Üniversitenin güçlü ve zayıf yönleri kuruluş içi analiz ile durum analizi kapsamında yapılan diğer çalışmaların sonuçlarından, fırsatlar ve tehditleri ise yükseköğretim sektörü analizi sonuçlarından yararlanılarak tespit edilir. </a:t>
            </a:r>
          </a:p>
          <a:p>
            <a:pPr algn="just"/>
            <a:r>
              <a:rPr lang="tr-TR" sz="2400" dirty="0">
                <a:solidFill>
                  <a:schemeClr val="dk1"/>
                </a:solidFill>
                <a:latin typeface="Calibri"/>
                <a:ea typeface="Calibri"/>
                <a:cs typeface="Calibri"/>
                <a:sym typeface="Calibri"/>
              </a:rPr>
              <a:t>Bu analiz, stratejik planlama sürecinin diğer aşamaları için temel teşkil eder. Stratejik planın başarılı bir şekilde uygulanmasında üniversite tarafından belirlenen stratejilerin GZFT analizi sonuçlarıyla uyumlu olması önemlidir. </a:t>
            </a:r>
            <a:endParaRPr lang="tr-TR" sz="2400" dirty="0">
              <a:solidFill>
                <a:srgbClr val="366092"/>
              </a:solidFill>
              <a:latin typeface="Calibri"/>
              <a:ea typeface="Calibri"/>
              <a:cs typeface="Calibri"/>
              <a:sym typeface="Calibri"/>
            </a:endParaRPr>
          </a:p>
          <a:p>
            <a:endParaRPr lang="tr-TR" dirty="0"/>
          </a:p>
        </p:txBody>
      </p:sp>
      <p:sp>
        <p:nvSpPr>
          <p:cNvPr id="6" name="Slayt Numarası Yer Tutucusu 5">
            <a:extLst>
              <a:ext uri="{FF2B5EF4-FFF2-40B4-BE49-F238E27FC236}">
                <a16:creationId xmlns:a16="http://schemas.microsoft.com/office/drawing/2014/main" id="{8B01A279-5F8E-4A00-4128-334EF85D340D}"/>
              </a:ext>
            </a:extLst>
          </p:cNvPr>
          <p:cNvSpPr>
            <a:spLocks noGrp="1"/>
          </p:cNvSpPr>
          <p:nvPr>
            <p:ph type="sldNum" sz="quarter" idx="12"/>
          </p:nvPr>
        </p:nvSpPr>
        <p:spPr/>
        <p:txBody>
          <a:bodyPr/>
          <a:lstStyle/>
          <a:p>
            <a:fld id="{7BE69E03-4804-4553-A1EC-F089884EF50F}" type="slidenum">
              <a:rPr lang="en-US" smtClean="0"/>
              <a:t>22</a:t>
            </a:fld>
            <a:endParaRPr lang="en-US"/>
          </a:p>
        </p:txBody>
      </p:sp>
    </p:spTree>
    <p:extLst>
      <p:ext uri="{BB962C8B-B14F-4D97-AF65-F5344CB8AC3E}">
        <p14:creationId xmlns:p14="http://schemas.microsoft.com/office/powerpoint/2010/main" val="3101831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36CFE3-0716-262F-244F-D9A51B4F1E78}"/>
              </a:ext>
            </a:extLst>
          </p:cNvPr>
          <p:cNvSpPr>
            <a:spLocks noGrp="1"/>
          </p:cNvSpPr>
          <p:nvPr>
            <p:ph type="title"/>
          </p:nvPr>
        </p:nvSpPr>
        <p:spPr>
          <a:xfrm>
            <a:off x="1636295" y="667512"/>
            <a:ext cx="9299929" cy="911414"/>
          </a:xfrm>
        </p:spPr>
        <p:txBody>
          <a:bodyPr>
            <a:normAutofit/>
          </a:bodyPr>
          <a:lstStyle/>
          <a:p>
            <a:pPr marL="0" indent="0">
              <a:buNone/>
            </a:pPr>
            <a:r>
              <a:rPr lang="tr-TR" sz="4400" dirty="0">
                <a:solidFill>
                  <a:schemeClr val="dk1"/>
                </a:solidFill>
                <a:latin typeface="Calibri"/>
                <a:ea typeface="Calibri"/>
                <a:cs typeface="Calibri"/>
                <a:sym typeface="Calibri"/>
              </a:rPr>
              <a:t> </a:t>
            </a:r>
            <a:r>
              <a:rPr lang="tr-TR" sz="4400" dirty="0">
                <a:solidFill>
                  <a:srgbClr val="366092"/>
                </a:solidFill>
                <a:latin typeface="Calibri"/>
                <a:ea typeface="Calibri"/>
                <a:cs typeface="Calibri"/>
                <a:sym typeface="Calibri"/>
              </a:rPr>
              <a:t>GZFT ANALİZİ </a:t>
            </a:r>
          </a:p>
        </p:txBody>
      </p:sp>
      <p:sp>
        <p:nvSpPr>
          <p:cNvPr id="3" name="İçerik Yer Tutucusu 2">
            <a:extLst>
              <a:ext uri="{FF2B5EF4-FFF2-40B4-BE49-F238E27FC236}">
                <a16:creationId xmlns:a16="http://schemas.microsoft.com/office/drawing/2014/main" id="{82A5B1FE-1BAC-9194-17AA-6EDC5C489B11}"/>
              </a:ext>
            </a:extLst>
          </p:cNvPr>
          <p:cNvSpPr>
            <a:spLocks noGrp="1"/>
          </p:cNvSpPr>
          <p:nvPr>
            <p:ph idx="1"/>
          </p:nvPr>
        </p:nvSpPr>
        <p:spPr>
          <a:xfrm>
            <a:off x="1540042" y="1276541"/>
            <a:ext cx="9396182" cy="4755468"/>
          </a:xfrm>
        </p:spPr>
        <p:txBody>
          <a:bodyPr>
            <a:normAutofit fontScale="85000" lnSpcReduction="20000"/>
          </a:bodyPr>
          <a:lstStyle/>
          <a:p>
            <a:pPr marL="0" indent="0">
              <a:buNone/>
            </a:pPr>
            <a:endParaRPr lang="tr-TR" dirty="0"/>
          </a:p>
          <a:p>
            <a:pPr marL="0" marR="0" lvl="0" indent="0" algn="just" rtl="0">
              <a:spcBef>
                <a:spcPts val="0"/>
              </a:spcBef>
              <a:spcAft>
                <a:spcPts val="0"/>
              </a:spcAft>
              <a:buNone/>
            </a:pPr>
            <a:r>
              <a:rPr lang="tr-TR" sz="2400" b="1" dirty="0">
                <a:solidFill>
                  <a:srgbClr val="366092"/>
                </a:solidFill>
                <a:latin typeface="Calibri"/>
                <a:ea typeface="Calibri"/>
                <a:cs typeface="Calibri"/>
                <a:sym typeface="Calibri"/>
              </a:rPr>
              <a:t>Güçlü ve Zayıf Yönler</a:t>
            </a:r>
            <a:endParaRPr lang="tr-TR" b="1" dirty="0"/>
          </a:p>
          <a:p>
            <a:pPr marL="0" marR="0" lvl="0" indent="0" algn="just" rtl="0">
              <a:spcBef>
                <a:spcPts val="0"/>
              </a:spcBef>
              <a:spcAft>
                <a:spcPts val="0"/>
              </a:spcAft>
              <a:buNone/>
            </a:pPr>
            <a:r>
              <a:rPr lang="tr-TR" sz="2400" dirty="0">
                <a:solidFill>
                  <a:schemeClr val="dk1"/>
                </a:solidFill>
                <a:latin typeface="Calibri"/>
                <a:ea typeface="Calibri"/>
                <a:cs typeface="Calibri"/>
                <a:sym typeface="Calibri"/>
              </a:rPr>
              <a:t>Güçlü yönler üniversite tarafından kontrol edilebilen, üniversitenin amaç ve hedeflerine ulaşırken yararlanabileceği, yüksek değer ürettiği ya da başarılı performans gösterdiği ve paydaşların üniversitenin olumlu içsel özellikleri olarak gördüğü hususlardır. Güçlü yönler yetenekli işgücü ve güçlü mali yapı gibi somut hususlar olabileceği gibi liderlik ya da destekleyici kurum kültürü gibi soyut hususlar da olabilir. Zayıf yönler ise üniversitenin başarısını etkileyebilecek eksikliklerdir. Başka bir ifadeyle üniversitenin üstesinden gelmesi gereken olumsuz yönleridir. Zayıf yönlerin belirlenmesinde “neleri iyileştirmeliyiz” sorusuna odaklanılması gerekir.</a:t>
            </a:r>
            <a:endParaRPr lang="tr-TR" dirty="0"/>
          </a:p>
          <a:p>
            <a:pPr marL="0" marR="0" lvl="0" indent="0" algn="just" rtl="0">
              <a:spcBef>
                <a:spcPts val="0"/>
              </a:spcBef>
              <a:spcAft>
                <a:spcPts val="0"/>
              </a:spcAft>
              <a:buNone/>
            </a:pPr>
            <a:endParaRPr lang="tr-TR" sz="2400" dirty="0">
              <a:solidFill>
                <a:schemeClr val="dk1"/>
              </a:solidFill>
              <a:latin typeface="Calibri"/>
              <a:ea typeface="Calibri"/>
              <a:cs typeface="Calibri"/>
              <a:sym typeface="Calibri"/>
            </a:endParaRPr>
          </a:p>
          <a:p>
            <a:pPr marL="0" marR="0" lvl="0" indent="0" algn="just" rtl="0">
              <a:spcBef>
                <a:spcPts val="0"/>
              </a:spcBef>
              <a:spcAft>
                <a:spcPts val="0"/>
              </a:spcAft>
              <a:buNone/>
            </a:pPr>
            <a:r>
              <a:rPr lang="tr-TR" sz="2400" b="1" dirty="0">
                <a:solidFill>
                  <a:srgbClr val="366092"/>
                </a:solidFill>
                <a:latin typeface="Calibri"/>
                <a:ea typeface="Calibri"/>
                <a:cs typeface="Calibri"/>
                <a:sym typeface="Calibri"/>
              </a:rPr>
              <a:t>Fırsatlar ve Tehditler</a:t>
            </a:r>
            <a:endParaRPr lang="tr-TR" b="1" dirty="0"/>
          </a:p>
          <a:p>
            <a:pPr marL="0" marR="0" lvl="0" indent="0" algn="just" rtl="0">
              <a:spcBef>
                <a:spcPts val="0"/>
              </a:spcBef>
              <a:spcAft>
                <a:spcPts val="0"/>
              </a:spcAft>
              <a:buNone/>
            </a:pPr>
            <a:r>
              <a:rPr lang="tr-TR" sz="2400" dirty="0">
                <a:solidFill>
                  <a:schemeClr val="dk1"/>
                </a:solidFill>
                <a:latin typeface="Calibri"/>
                <a:ea typeface="Calibri"/>
                <a:cs typeface="Calibri"/>
                <a:sym typeface="Calibri"/>
              </a:rPr>
              <a:t>Fırsatlar, üniversitenin kontrolü dışında ortaya çıkan ve üniversite için avantaj sağlaması muhtemel olan etken ya da durumlardır. Tehditler ise üniversitenin kontrolü dışında gerçekleşen ve olumsuz etkilerinin önlenmesi ya da sınırlandırılması gereken unsurlardır. Üniversiteyi etkileyebilecek politik, ekonomik, sosyokültürel, teknolojik ya da siyasi etkenlerin bu kapsamda değerlendirilmesi gerekir. Güçlü ve zayıf yönler ile fırsatlar ve tehditler arasında duruma göre geçişkenlik olabilir. </a:t>
            </a:r>
            <a:endParaRPr lang="tr-TR" sz="2400" dirty="0">
              <a:solidFill>
                <a:srgbClr val="366092"/>
              </a:solidFill>
              <a:latin typeface="Calibri"/>
              <a:ea typeface="Calibri"/>
              <a:cs typeface="Calibri"/>
              <a:sym typeface="Calibri"/>
            </a:endParaRPr>
          </a:p>
        </p:txBody>
      </p:sp>
      <p:sp>
        <p:nvSpPr>
          <p:cNvPr id="6" name="Slayt Numarası Yer Tutucusu 5">
            <a:extLst>
              <a:ext uri="{FF2B5EF4-FFF2-40B4-BE49-F238E27FC236}">
                <a16:creationId xmlns:a16="http://schemas.microsoft.com/office/drawing/2014/main" id="{DD4285AA-B70F-332E-1DD8-502C29DB8932}"/>
              </a:ext>
            </a:extLst>
          </p:cNvPr>
          <p:cNvSpPr>
            <a:spLocks noGrp="1"/>
          </p:cNvSpPr>
          <p:nvPr>
            <p:ph type="sldNum" sz="quarter" idx="12"/>
          </p:nvPr>
        </p:nvSpPr>
        <p:spPr/>
        <p:txBody>
          <a:bodyPr/>
          <a:lstStyle/>
          <a:p>
            <a:fld id="{7BE69E03-4804-4553-A1EC-F089884EF50F}" type="slidenum">
              <a:rPr lang="en-US" smtClean="0"/>
              <a:t>23</a:t>
            </a:fld>
            <a:endParaRPr lang="en-US"/>
          </a:p>
        </p:txBody>
      </p:sp>
    </p:spTree>
    <p:extLst>
      <p:ext uri="{BB962C8B-B14F-4D97-AF65-F5344CB8AC3E}">
        <p14:creationId xmlns:p14="http://schemas.microsoft.com/office/powerpoint/2010/main" val="922641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a:extLst>
              <a:ext uri="{FF2B5EF4-FFF2-40B4-BE49-F238E27FC236}">
                <a16:creationId xmlns:a16="http://schemas.microsoft.com/office/drawing/2014/main" id="{A0A81755-21B3-4883-8D0D-AED163BE0FB8}"/>
              </a:ext>
            </a:extLst>
          </p:cNvPr>
          <p:cNvSpPr>
            <a:spLocks noGrp="1"/>
          </p:cNvSpPr>
          <p:nvPr>
            <p:ph type="sldNum" sz="quarter" idx="12"/>
          </p:nvPr>
        </p:nvSpPr>
        <p:spPr/>
        <p:txBody>
          <a:bodyPr/>
          <a:lstStyle/>
          <a:p>
            <a:fld id="{7BE69E03-4804-4553-A1EC-F089884EF50F}" type="slidenum">
              <a:rPr lang="en-US" smtClean="0"/>
              <a:t>24</a:t>
            </a:fld>
            <a:endParaRPr lang="en-US"/>
          </a:p>
        </p:txBody>
      </p:sp>
      <p:pic>
        <p:nvPicPr>
          <p:cNvPr id="11" name="Picture 5">
            <a:extLst>
              <a:ext uri="{FF2B5EF4-FFF2-40B4-BE49-F238E27FC236}">
                <a16:creationId xmlns:a16="http://schemas.microsoft.com/office/drawing/2014/main" id="{D8ABF2B7-775E-AD1A-788A-127132F81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75" y="2285611"/>
            <a:ext cx="8161338" cy="203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6032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a:extLst>
              <a:ext uri="{FF2B5EF4-FFF2-40B4-BE49-F238E27FC236}">
                <a16:creationId xmlns:a16="http://schemas.microsoft.com/office/drawing/2014/main" id="{29C18050-C41F-23A5-C3A0-60AF597A2266}"/>
              </a:ext>
            </a:extLst>
          </p:cNvPr>
          <p:cNvGraphicFramePr>
            <a:graphicFrameLocks noGrp="1"/>
          </p:cNvGraphicFramePr>
          <p:nvPr>
            <p:ph idx="1"/>
            <p:extLst>
              <p:ext uri="{D42A27DB-BD31-4B8C-83A1-F6EECF244321}">
                <p14:modId xmlns:p14="http://schemas.microsoft.com/office/powerpoint/2010/main" val="3331372376"/>
              </p:ext>
            </p:extLst>
          </p:nvPr>
        </p:nvGraphicFramePr>
        <p:xfrm>
          <a:off x="606392" y="327260"/>
          <a:ext cx="10896759" cy="6062477"/>
        </p:xfrm>
        <a:graphic>
          <a:graphicData uri="http://schemas.openxmlformats.org/drawingml/2006/table">
            <a:tbl>
              <a:tblPr firstRow="1" firstCol="1" bandRow="1">
                <a:tableStyleId>{5C22544A-7EE6-4342-B048-85BDC9FD1C3A}</a:tableStyleId>
              </a:tblPr>
              <a:tblGrid>
                <a:gridCol w="1634509">
                  <a:extLst>
                    <a:ext uri="{9D8B030D-6E8A-4147-A177-3AD203B41FA5}">
                      <a16:colId xmlns:a16="http://schemas.microsoft.com/office/drawing/2014/main" val="3950113332"/>
                    </a:ext>
                  </a:extLst>
                </a:gridCol>
                <a:gridCol w="5272474">
                  <a:extLst>
                    <a:ext uri="{9D8B030D-6E8A-4147-A177-3AD203B41FA5}">
                      <a16:colId xmlns:a16="http://schemas.microsoft.com/office/drawing/2014/main" val="1709169895"/>
                    </a:ext>
                  </a:extLst>
                </a:gridCol>
                <a:gridCol w="2917686">
                  <a:extLst>
                    <a:ext uri="{9D8B030D-6E8A-4147-A177-3AD203B41FA5}">
                      <a16:colId xmlns:a16="http://schemas.microsoft.com/office/drawing/2014/main" val="2306957415"/>
                    </a:ext>
                  </a:extLst>
                </a:gridCol>
                <a:gridCol w="1072090">
                  <a:extLst>
                    <a:ext uri="{9D8B030D-6E8A-4147-A177-3AD203B41FA5}">
                      <a16:colId xmlns:a16="http://schemas.microsoft.com/office/drawing/2014/main" val="3636254095"/>
                    </a:ext>
                  </a:extLst>
                </a:gridCol>
              </a:tblGrid>
              <a:tr h="309527">
                <a:tc gridSpan="4">
                  <a:txBody>
                    <a:bodyPr/>
                    <a:lstStyle/>
                    <a:p>
                      <a:pPr algn="ctr">
                        <a:lnSpc>
                          <a:spcPct val="107000"/>
                        </a:lnSpc>
                        <a:spcAft>
                          <a:spcPts val="800"/>
                        </a:spcAft>
                      </a:pPr>
                      <a:r>
                        <a:rPr lang="tr-TR" sz="900" dirty="0">
                          <a:effectLst/>
                        </a:rPr>
                        <a:t>KARABÜK ÜNİVERSİTESİ 2026-2030 STRATEJİK PLANI HAZIRLAMA ZAMAN ÇİZELGESİ</a:t>
                      </a:r>
                      <a:endParaRPr lang="tr-TR" sz="800" dirty="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hMerge="1">
                  <a:txBody>
                    <a:bodyPr/>
                    <a:lstStyle/>
                    <a:p>
                      <a:endParaRPr lang="tr-TR"/>
                    </a:p>
                  </a:txBody>
                  <a:tcPr/>
                </a:tc>
                <a:tc hMerge="1">
                  <a:txBody>
                    <a:bodyPr/>
                    <a:lstStyle/>
                    <a:p>
                      <a:endParaRPr lang="tr-TR"/>
                    </a:p>
                  </a:txBody>
                  <a:tcPr/>
                </a:tc>
                <a:tc hMerge="1">
                  <a:txBody>
                    <a:bodyPr/>
                    <a:lstStyle/>
                    <a:p>
                      <a:endParaRPr lang="tr-TR" dirty="0"/>
                    </a:p>
                  </a:txBody>
                  <a:tcPr/>
                </a:tc>
                <a:extLst>
                  <a:ext uri="{0D108BD9-81ED-4DB2-BD59-A6C34878D82A}">
                    <a16:rowId xmlns:a16="http://schemas.microsoft.com/office/drawing/2014/main" val="4276309001"/>
                  </a:ext>
                </a:extLst>
              </a:tr>
              <a:tr h="300090">
                <a:tc>
                  <a:txBody>
                    <a:bodyPr/>
                    <a:lstStyle/>
                    <a:p>
                      <a:pPr algn="ctr">
                        <a:lnSpc>
                          <a:spcPct val="107000"/>
                        </a:lnSpc>
                        <a:spcAft>
                          <a:spcPts val="800"/>
                        </a:spcAft>
                      </a:pPr>
                      <a:r>
                        <a:rPr lang="tr-TR" sz="800" dirty="0">
                          <a:effectLst/>
                        </a:rPr>
                        <a:t>AŞAMALAR</a:t>
                      </a:r>
                      <a:endParaRPr lang="tr-TR" sz="800" dirty="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a:txBody>
                    <a:bodyPr/>
                    <a:lstStyle/>
                    <a:p>
                      <a:pPr algn="ctr">
                        <a:lnSpc>
                          <a:spcPct val="107000"/>
                        </a:lnSpc>
                        <a:spcAft>
                          <a:spcPts val="800"/>
                        </a:spcAft>
                      </a:pPr>
                      <a:r>
                        <a:rPr lang="tr-TR" sz="1000" b="1" dirty="0">
                          <a:solidFill>
                            <a:schemeClr val="tx2"/>
                          </a:solidFill>
                          <a:effectLst/>
                        </a:rPr>
                        <a:t>FAALİYETLER</a:t>
                      </a:r>
                      <a:endParaRPr lang="tr-TR" sz="1000" b="1" dirty="0">
                        <a:solidFill>
                          <a:schemeClr val="tx2"/>
                        </a:solidFill>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a:txBody>
                    <a:bodyPr/>
                    <a:lstStyle/>
                    <a:p>
                      <a:pPr algn="ctr">
                        <a:lnSpc>
                          <a:spcPct val="107000"/>
                        </a:lnSpc>
                        <a:spcAft>
                          <a:spcPts val="800"/>
                        </a:spcAft>
                      </a:pPr>
                      <a:r>
                        <a:rPr lang="tr-TR" sz="1000" b="1" dirty="0">
                          <a:solidFill>
                            <a:schemeClr val="tx2"/>
                          </a:solidFill>
                          <a:effectLst/>
                        </a:rPr>
                        <a:t>SORUMLU KİŞİ VE BİRİMLER</a:t>
                      </a:r>
                      <a:endParaRPr lang="tr-TR" sz="1000" b="1" dirty="0">
                        <a:solidFill>
                          <a:schemeClr val="tx2"/>
                        </a:solidFill>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a:txBody>
                    <a:bodyPr/>
                    <a:lstStyle/>
                    <a:p>
                      <a:pPr algn="ctr">
                        <a:lnSpc>
                          <a:spcPct val="107000"/>
                        </a:lnSpc>
                        <a:spcAft>
                          <a:spcPts val="800"/>
                        </a:spcAft>
                      </a:pPr>
                      <a:r>
                        <a:rPr lang="tr-TR" sz="1000" b="1" dirty="0">
                          <a:solidFill>
                            <a:schemeClr val="tx2"/>
                          </a:solidFill>
                          <a:effectLst/>
                        </a:rPr>
                        <a:t>DÖNEM</a:t>
                      </a:r>
                      <a:endParaRPr lang="tr-TR" sz="1000" b="1" dirty="0">
                        <a:solidFill>
                          <a:schemeClr val="tx2"/>
                        </a:solidFill>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extLst>
                  <a:ext uri="{0D108BD9-81ED-4DB2-BD59-A6C34878D82A}">
                    <a16:rowId xmlns:a16="http://schemas.microsoft.com/office/drawing/2014/main" val="329176099"/>
                  </a:ext>
                </a:extLst>
              </a:tr>
              <a:tr h="311108">
                <a:tc rowSpan="9">
                  <a:txBody>
                    <a:bodyPr/>
                    <a:lstStyle/>
                    <a:p>
                      <a:pPr algn="ctr">
                        <a:lnSpc>
                          <a:spcPct val="107000"/>
                        </a:lnSpc>
                        <a:spcAft>
                          <a:spcPts val="800"/>
                        </a:spcAft>
                      </a:pPr>
                      <a:r>
                        <a:rPr lang="tr-TR" sz="900">
                          <a:effectLst/>
                        </a:rPr>
                        <a:t>HAZIRLIK</a:t>
                      </a:r>
                      <a:r>
                        <a:rPr lang="tr-TR" sz="800">
                          <a:effectLst/>
                        </a:rPr>
                        <a:t> </a:t>
                      </a:r>
                      <a:br>
                        <a:rPr lang="tr-TR" sz="800">
                          <a:effectLst/>
                        </a:rPr>
                      </a:br>
                      <a:r>
                        <a:rPr lang="tr-TR" sz="800">
                          <a:effectLst/>
                        </a:rPr>
                        <a:t>ÇALIŞMALARI</a:t>
                      </a:r>
                      <a:endParaRPr lang="tr-TR" sz="80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a:txBody>
                    <a:bodyPr/>
                    <a:lstStyle/>
                    <a:p>
                      <a:pPr algn="just">
                        <a:lnSpc>
                          <a:spcPct val="107000"/>
                        </a:lnSpc>
                        <a:spcAft>
                          <a:spcPts val="800"/>
                        </a:spcAft>
                      </a:pPr>
                      <a:r>
                        <a:rPr lang="tr-TR" sz="1000">
                          <a:effectLst/>
                        </a:rPr>
                        <a:t>Stratejik Plan Genelgesinin Hazırlanması</a:t>
                      </a:r>
                      <a:endParaRPr lang="tr-TR" sz="100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a:txBody>
                    <a:bodyPr/>
                    <a:lstStyle/>
                    <a:p>
                      <a:pPr algn="just">
                        <a:lnSpc>
                          <a:spcPct val="107000"/>
                        </a:lnSpc>
                        <a:spcAft>
                          <a:spcPts val="800"/>
                        </a:spcAft>
                      </a:pPr>
                      <a:r>
                        <a:rPr lang="tr-TR" sz="1000" dirty="0">
                          <a:effectLst/>
                        </a:rPr>
                        <a:t>Strateji Geliştirme Daire Başkanlığı</a:t>
                      </a:r>
                      <a:endParaRPr lang="tr-TR" sz="1000" dirty="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rowSpan="9">
                  <a:txBody>
                    <a:bodyPr/>
                    <a:lstStyle/>
                    <a:p>
                      <a:pPr algn="ctr">
                        <a:lnSpc>
                          <a:spcPct val="107000"/>
                        </a:lnSpc>
                        <a:spcAft>
                          <a:spcPts val="800"/>
                        </a:spcAft>
                      </a:pPr>
                      <a:r>
                        <a:rPr lang="tr-TR" sz="1000" dirty="0">
                          <a:effectLst/>
                        </a:rPr>
                        <a:t>HAZİRAN</a:t>
                      </a:r>
                    </a:p>
                    <a:p>
                      <a:pPr algn="ctr">
                        <a:lnSpc>
                          <a:spcPct val="107000"/>
                        </a:lnSpc>
                        <a:spcAft>
                          <a:spcPts val="800"/>
                        </a:spcAft>
                      </a:pPr>
                      <a:r>
                        <a:rPr lang="tr-TR" sz="1000" dirty="0">
                          <a:effectLst/>
                        </a:rPr>
                        <a:t>TEMMUZ </a:t>
                      </a:r>
                    </a:p>
                    <a:p>
                      <a:pPr algn="ctr">
                        <a:lnSpc>
                          <a:spcPct val="107000"/>
                        </a:lnSpc>
                        <a:spcAft>
                          <a:spcPts val="800"/>
                        </a:spcAft>
                      </a:pPr>
                      <a:r>
                        <a:rPr lang="tr-TR" sz="1000" dirty="0">
                          <a:effectLst/>
                        </a:rPr>
                        <a:t>2024</a:t>
                      </a:r>
                      <a:endParaRPr lang="tr-TR" sz="1000" dirty="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extLst>
                  <a:ext uri="{0D108BD9-81ED-4DB2-BD59-A6C34878D82A}">
                    <a16:rowId xmlns:a16="http://schemas.microsoft.com/office/drawing/2014/main" val="3419158057"/>
                  </a:ext>
                </a:extLst>
              </a:tr>
              <a:tr h="177374">
                <a:tc vMerge="1">
                  <a:txBody>
                    <a:bodyPr/>
                    <a:lstStyle/>
                    <a:p>
                      <a:endParaRPr lang="tr-TR"/>
                    </a:p>
                  </a:txBody>
                  <a:tcPr/>
                </a:tc>
                <a:tc>
                  <a:txBody>
                    <a:bodyPr/>
                    <a:lstStyle/>
                    <a:p>
                      <a:pPr algn="just">
                        <a:lnSpc>
                          <a:spcPct val="107000"/>
                        </a:lnSpc>
                        <a:spcAft>
                          <a:spcPts val="800"/>
                        </a:spcAft>
                      </a:pPr>
                      <a:r>
                        <a:rPr lang="tr-TR" sz="1000">
                          <a:effectLst/>
                        </a:rPr>
                        <a:t>Strateji Geliştirme Kurulunun Oluşturulması</a:t>
                      </a:r>
                      <a:endParaRPr lang="tr-TR" sz="100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a:txBody>
                    <a:bodyPr/>
                    <a:lstStyle/>
                    <a:p>
                      <a:pPr algn="just">
                        <a:lnSpc>
                          <a:spcPct val="107000"/>
                        </a:lnSpc>
                        <a:spcAft>
                          <a:spcPts val="800"/>
                        </a:spcAft>
                      </a:pPr>
                      <a:r>
                        <a:rPr lang="tr-TR" sz="1000">
                          <a:effectLst/>
                        </a:rPr>
                        <a:t>Rektör</a:t>
                      </a:r>
                      <a:endParaRPr lang="tr-TR" sz="100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vMerge="1">
                  <a:txBody>
                    <a:bodyPr/>
                    <a:lstStyle/>
                    <a:p>
                      <a:endParaRPr lang="tr-TR"/>
                    </a:p>
                  </a:txBody>
                  <a:tcPr/>
                </a:tc>
                <a:extLst>
                  <a:ext uri="{0D108BD9-81ED-4DB2-BD59-A6C34878D82A}">
                    <a16:rowId xmlns:a16="http://schemas.microsoft.com/office/drawing/2014/main" val="3030256002"/>
                  </a:ext>
                </a:extLst>
              </a:tr>
              <a:tr h="354747">
                <a:tc vMerge="1">
                  <a:txBody>
                    <a:bodyPr/>
                    <a:lstStyle/>
                    <a:p>
                      <a:endParaRPr lang="tr-TR"/>
                    </a:p>
                  </a:txBody>
                  <a:tcPr/>
                </a:tc>
                <a:tc>
                  <a:txBody>
                    <a:bodyPr/>
                    <a:lstStyle/>
                    <a:p>
                      <a:pPr algn="just">
                        <a:lnSpc>
                          <a:spcPct val="107000"/>
                        </a:lnSpc>
                        <a:spcAft>
                          <a:spcPts val="800"/>
                        </a:spcAft>
                      </a:pPr>
                      <a:r>
                        <a:rPr lang="tr-TR" sz="1000" dirty="0">
                          <a:effectLst/>
                        </a:rPr>
                        <a:t>Stratejik Plan Hazırlık Çalışmalarının Başladığının ve Strateji Geliştirme Kurulunun Genelge ile Duyurulması</a:t>
                      </a:r>
                      <a:endParaRPr lang="tr-TR" sz="1000" dirty="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a:txBody>
                    <a:bodyPr/>
                    <a:lstStyle/>
                    <a:p>
                      <a:pPr algn="just">
                        <a:lnSpc>
                          <a:spcPct val="107000"/>
                        </a:lnSpc>
                        <a:spcAft>
                          <a:spcPts val="800"/>
                        </a:spcAft>
                      </a:pPr>
                      <a:r>
                        <a:rPr lang="tr-TR" sz="1000">
                          <a:effectLst/>
                        </a:rPr>
                        <a:t>Rektör</a:t>
                      </a:r>
                      <a:endParaRPr lang="tr-TR" sz="100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vMerge="1">
                  <a:txBody>
                    <a:bodyPr/>
                    <a:lstStyle/>
                    <a:p>
                      <a:endParaRPr lang="tr-TR"/>
                    </a:p>
                  </a:txBody>
                  <a:tcPr/>
                </a:tc>
                <a:extLst>
                  <a:ext uri="{0D108BD9-81ED-4DB2-BD59-A6C34878D82A}">
                    <a16:rowId xmlns:a16="http://schemas.microsoft.com/office/drawing/2014/main" val="946367522"/>
                  </a:ext>
                </a:extLst>
              </a:tr>
              <a:tr h="177374">
                <a:tc vMerge="1">
                  <a:txBody>
                    <a:bodyPr/>
                    <a:lstStyle/>
                    <a:p>
                      <a:endParaRPr lang="tr-TR"/>
                    </a:p>
                  </a:txBody>
                  <a:tcPr/>
                </a:tc>
                <a:tc>
                  <a:txBody>
                    <a:bodyPr/>
                    <a:lstStyle/>
                    <a:p>
                      <a:pPr algn="just">
                        <a:lnSpc>
                          <a:spcPct val="107000"/>
                        </a:lnSpc>
                        <a:spcAft>
                          <a:spcPts val="800"/>
                        </a:spcAft>
                      </a:pPr>
                      <a:r>
                        <a:rPr lang="tr-TR" sz="1000">
                          <a:effectLst/>
                        </a:rPr>
                        <a:t>Stratejik Planlama Ekibi Başkanının Belirlenmesi</a:t>
                      </a:r>
                      <a:endParaRPr lang="tr-TR" sz="100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a:txBody>
                    <a:bodyPr/>
                    <a:lstStyle/>
                    <a:p>
                      <a:pPr algn="just">
                        <a:lnSpc>
                          <a:spcPct val="107000"/>
                        </a:lnSpc>
                        <a:spcAft>
                          <a:spcPts val="800"/>
                        </a:spcAft>
                      </a:pPr>
                      <a:r>
                        <a:rPr lang="tr-TR" sz="1000">
                          <a:effectLst/>
                        </a:rPr>
                        <a:t>Rektör</a:t>
                      </a:r>
                      <a:endParaRPr lang="tr-TR" sz="100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vMerge="1">
                  <a:txBody>
                    <a:bodyPr/>
                    <a:lstStyle/>
                    <a:p>
                      <a:endParaRPr lang="tr-TR"/>
                    </a:p>
                  </a:txBody>
                  <a:tcPr/>
                </a:tc>
                <a:extLst>
                  <a:ext uri="{0D108BD9-81ED-4DB2-BD59-A6C34878D82A}">
                    <a16:rowId xmlns:a16="http://schemas.microsoft.com/office/drawing/2014/main" val="2224001027"/>
                  </a:ext>
                </a:extLst>
              </a:tr>
              <a:tr h="311108">
                <a:tc vMerge="1">
                  <a:txBody>
                    <a:bodyPr/>
                    <a:lstStyle/>
                    <a:p>
                      <a:endParaRPr lang="tr-TR"/>
                    </a:p>
                  </a:txBody>
                  <a:tcPr/>
                </a:tc>
                <a:tc>
                  <a:txBody>
                    <a:bodyPr/>
                    <a:lstStyle/>
                    <a:p>
                      <a:pPr algn="just">
                        <a:lnSpc>
                          <a:spcPct val="107000"/>
                        </a:lnSpc>
                        <a:spcAft>
                          <a:spcPts val="800"/>
                        </a:spcAft>
                      </a:pPr>
                      <a:r>
                        <a:rPr lang="tr-TR" sz="1000" dirty="0">
                          <a:effectLst/>
                        </a:rPr>
                        <a:t>Stratejik Planlama Ekibinin Oluşturulması</a:t>
                      </a:r>
                      <a:endParaRPr lang="tr-TR" sz="1000" dirty="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a:txBody>
                    <a:bodyPr/>
                    <a:lstStyle/>
                    <a:p>
                      <a:pPr algn="just">
                        <a:lnSpc>
                          <a:spcPct val="107000"/>
                        </a:lnSpc>
                        <a:spcAft>
                          <a:spcPts val="800"/>
                        </a:spcAft>
                      </a:pPr>
                      <a:r>
                        <a:rPr lang="tr-TR" sz="1000">
                          <a:effectLst/>
                        </a:rPr>
                        <a:t>Stratejik Planlama Ekibi Başkanı</a:t>
                      </a:r>
                      <a:endParaRPr lang="tr-TR" sz="100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vMerge="1">
                  <a:txBody>
                    <a:bodyPr/>
                    <a:lstStyle/>
                    <a:p>
                      <a:endParaRPr lang="tr-TR"/>
                    </a:p>
                  </a:txBody>
                  <a:tcPr/>
                </a:tc>
                <a:extLst>
                  <a:ext uri="{0D108BD9-81ED-4DB2-BD59-A6C34878D82A}">
                    <a16:rowId xmlns:a16="http://schemas.microsoft.com/office/drawing/2014/main" val="2042086402"/>
                  </a:ext>
                </a:extLst>
              </a:tr>
              <a:tr h="177374">
                <a:tc vMerge="1">
                  <a:txBody>
                    <a:bodyPr/>
                    <a:lstStyle/>
                    <a:p>
                      <a:endParaRPr lang="tr-TR"/>
                    </a:p>
                  </a:txBody>
                  <a:tcPr/>
                </a:tc>
                <a:tc>
                  <a:txBody>
                    <a:bodyPr/>
                    <a:lstStyle/>
                    <a:p>
                      <a:pPr algn="just">
                        <a:lnSpc>
                          <a:spcPct val="107000"/>
                        </a:lnSpc>
                        <a:spcAft>
                          <a:spcPts val="800"/>
                        </a:spcAft>
                      </a:pPr>
                      <a:r>
                        <a:rPr lang="tr-TR" sz="1000">
                          <a:effectLst/>
                        </a:rPr>
                        <a:t>Stratejik Planlama Ekibinin Onaylanması</a:t>
                      </a:r>
                      <a:endParaRPr lang="tr-TR" sz="100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a:txBody>
                    <a:bodyPr/>
                    <a:lstStyle/>
                    <a:p>
                      <a:pPr algn="just">
                        <a:lnSpc>
                          <a:spcPct val="107000"/>
                        </a:lnSpc>
                        <a:spcAft>
                          <a:spcPts val="800"/>
                        </a:spcAft>
                      </a:pPr>
                      <a:r>
                        <a:rPr lang="tr-TR" sz="1000">
                          <a:effectLst/>
                        </a:rPr>
                        <a:t>Strateji Geliştirme Kurulu</a:t>
                      </a:r>
                      <a:endParaRPr lang="tr-TR" sz="100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vMerge="1">
                  <a:txBody>
                    <a:bodyPr/>
                    <a:lstStyle/>
                    <a:p>
                      <a:endParaRPr lang="tr-TR"/>
                    </a:p>
                  </a:txBody>
                  <a:tcPr/>
                </a:tc>
                <a:extLst>
                  <a:ext uri="{0D108BD9-81ED-4DB2-BD59-A6C34878D82A}">
                    <a16:rowId xmlns:a16="http://schemas.microsoft.com/office/drawing/2014/main" val="2943658911"/>
                  </a:ext>
                </a:extLst>
              </a:tr>
              <a:tr h="300090">
                <a:tc vMerge="1">
                  <a:txBody>
                    <a:bodyPr/>
                    <a:lstStyle/>
                    <a:p>
                      <a:endParaRPr lang="tr-TR"/>
                    </a:p>
                  </a:txBody>
                  <a:tcPr/>
                </a:tc>
                <a:tc>
                  <a:txBody>
                    <a:bodyPr/>
                    <a:lstStyle/>
                    <a:p>
                      <a:pPr algn="just">
                        <a:lnSpc>
                          <a:spcPct val="107000"/>
                        </a:lnSpc>
                        <a:spcAft>
                          <a:spcPts val="800"/>
                        </a:spcAft>
                      </a:pPr>
                      <a:r>
                        <a:rPr lang="tr-TR" sz="1000" dirty="0">
                          <a:effectLst/>
                        </a:rPr>
                        <a:t>Zaman Planı ile Stratejik Plan Hazırlık Programının Oluşturulması</a:t>
                      </a:r>
                      <a:endParaRPr lang="tr-TR" sz="1000" dirty="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a:txBody>
                    <a:bodyPr/>
                    <a:lstStyle/>
                    <a:p>
                      <a:pPr algn="just">
                        <a:lnSpc>
                          <a:spcPct val="107000"/>
                        </a:lnSpc>
                        <a:spcAft>
                          <a:spcPts val="800"/>
                        </a:spcAft>
                      </a:pPr>
                      <a:r>
                        <a:rPr lang="tr-TR" sz="1000">
                          <a:effectLst/>
                        </a:rPr>
                        <a:t>Stratejik Planlama Ekibi</a:t>
                      </a:r>
                      <a:endParaRPr lang="tr-TR" sz="100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vMerge="1">
                  <a:txBody>
                    <a:bodyPr/>
                    <a:lstStyle/>
                    <a:p>
                      <a:endParaRPr lang="tr-TR"/>
                    </a:p>
                  </a:txBody>
                  <a:tcPr/>
                </a:tc>
                <a:extLst>
                  <a:ext uri="{0D108BD9-81ED-4DB2-BD59-A6C34878D82A}">
                    <a16:rowId xmlns:a16="http://schemas.microsoft.com/office/drawing/2014/main" val="899026407"/>
                  </a:ext>
                </a:extLst>
              </a:tr>
              <a:tr h="177374">
                <a:tc vMerge="1">
                  <a:txBody>
                    <a:bodyPr/>
                    <a:lstStyle/>
                    <a:p>
                      <a:endParaRPr lang="tr-TR"/>
                    </a:p>
                  </a:txBody>
                  <a:tcPr/>
                </a:tc>
                <a:tc>
                  <a:txBody>
                    <a:bodyPr/>
                    <a:lstStyle/>
                    <a:p>
                      <a:pPr algn="just">
                        <a:lnSpc>
                          <a:spcPct val="107000"/>
                        </a:lnSpc>
                        <a:spcAft>
                          <a:spcPts val="800"/>
                        </a:spcAft>
                      </a:pPr>
                      <a:r>
                        <a:rPr lang="tr-TR" sz="1000">
                          <a:effectLst/>
                        </a:rPr>
                        <a:t>Stratejik Plan Hazırlık Programının Onaylanması</a:t>
                      </a:r>
                      <a:endParaRPr lang="tr-TR" sz="100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a:txBody>
                    <a:bodyPr/>
                    <a:lstStyle/>
                    <a:p>
                      <a:pPr algn="just">
                        <a:lnSpc>
                          <a:spcPct val="107000"/>
                        </a:lnSpc>
                        <a:spcAft>
                          <a:spcPts val="800"/>
                        </a:spcAft>
                      </a:pPr>
                      <a:r>
                        <a:rPr lang="tr-TR" sz="1000">
                          <a:effectLst/>
                        </a:rPr>
                        <a:t>Strateji Geliştirme Kurulu</a:t>
                      </a:r>
                      <a:endParaRPr lang="tr-TR" sz="100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vMerge="1">
                  <a:txBody>
                    <a:bodyPr/>
                    <a:lstStyle/>
                    <a:p>
                      <a:endParaRPr lang="tr-TR"/>
                    </a:p>
                  </a:txBody>
                  <a:tcPr/>
                </a:tc>
                <a:extLst>
                  <a:ext uri="{0D108BD9-81ED-4DB2-BD59-A6C34878D82A}">
                    <a16:rowId xmlns:a16="http://schemas.microsoft.com/office/drawing/2014/main" val="661212071"/>
                  </a:ext>
                </a:extLst>
              </a:tr>
              <a:tr h="311108">
                <a:tc vMerge="1">
                  <a:txBody>
                    <a:bodyPr/>
                    <a:lstStyle/>
                    <a:p>
                      <a:endParaRPr lang="tr-TR"/>
                    </a:p>
                  </a:txBody>
                  <a:tcPr/>
                </a:tc>
                <a:tc>
                  <a:txBody>
                    <a:bodyPr/>
                    <a:lstStyle/>
                    <a:p>
                      <a:pPr algn="just">
                        <a:lnSpc>
                          <a:spcPct val="107000"/>
                        </a:lnSpc>
                        <a:spcAft>
                          <a:spcPts val="800"/>
                        </a:spcAft>
                      </a:pPr>
                      <a:r>
                        <a:rPr lang="tr-TR" sz="1000" dirty="0">
                          <a:effectLst/>
                        </a:rPr>
                        <a:t>Stratejik Planlama Ekibinin ve Hazırlık Programının Duyurulması</a:t>
                      </a:r>
                      <a:endParaRPr lang="tr-TR" sz="1000" dirty="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a:txBody>
                    <a:bodyPr/>
                    <a:lstStyle/>
                    <a:p>
                      <a:pPr algn="just">
                        <a:lnSpc>
                          <a:spcPct val="107000"/>
                        </a:lnSpc>
                        <a:spcAft>
                          <a:spcPts val="800"/>
                        </a:spcAft>
                      </a:pPr>
                      <a:r>
                        <a:rPr lang="tr-TR" sz="1000">
                          <a:effectLst/>
                        </a:rPr>
                        <a:t>Strateji Geliştirme Daire Başkanlığı</a:t>
                      </a:r>
                      <a:endParaRPr lang="tr-TR" sz="100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vMerge="1">
                  <a:txBody>
                    <a:bodyPr/>
                    <a:lstStyle/>
                    <a:p>
                      <a:endParaRPr lang="tr-TR"/>
                    </a:p>
                  </a:txBody>
                  <a:tcPr/>
                </a:tc>
                <a:extLst>
                  <a:ext uri="{0D108BD9-81ED-4DB2-BD59-A6C34878D82A}">
                    <a16:rowId xmlns:a16="http://schemas.microsoft.com/office/drawing/2014/main" val="2282995655"/>
                  </a:ext>
                </a:extLst>
              </a:tr>
              <a:tr h="186565">
                <a:tc rowSpan="4">
                  <a:txBody>
                    <a:bodyPr/>
                    <a:lstStyle/>
                    <a:p>
                      <a:pPr algn="ctr">
                        <a:lnSpc>
                          <a:spcPct val="107000"/>
                        </a:lnSpc>
                        <a:spcAft>
                          <a:spcPts val="800"/>
                        </a:spcAft>
                      </a:pPr>
                      <a:r>
                        <a:rPr lang="tr-TR" sz="800">
                          <a:effectLst/>
                        </a:rPr>
                        <a:t>DURUM ANALİZİ</a:t>
                      </a:r>
                      <a:endParaRPr lang="tr-TR" sz="80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a:txBody>
                    <a:bodyPr/>
                    <a:lstStyle/>
                    <a:p>
                      <a:pPr algn="just">
                        <a:lnSpc>
                          <a:spcPct val="107000"/>
                        </a:lnSpc>
                        <a:spcAft>
                          <a:spcPts val="800"/>
                        </a:spcAft>
                      </a:pPr>
                      <a:r>
                        <a:rPr lang="tr-TR" sz="1050" dirty="0">
                          <a:effectLst/>
                        </a:rPr>
                        <a:t>Alt Çalışma Gruplarının Oluşturulması</a:t>
                      </a:r>
                      <a:endParaRPr lang="tr-TR" sz="1000" dirty="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a:txBody>
                    <a:bodyPr/>
                    <a:lstStyle/>
                    <a:p>
                      <a:pPr algn="just">
                        <a:lnSpc>
                          <a:spcPct val="107000"/>
                        </a:lnSpc>
                        <a:spcAft>
                          <a:spcPts val="800"/>
                        </a:spcAft>
                      </a:pPr>
                      <a:r>
                        <a:rPr lang="tr-TR" sz="1050">
                          <a:effectLst/>
                        </a:rPr>
                        <a:t>Stratejik Planlama Ekibi</a:t>
                      </a:r>
                      <a:endParaRPr lang="tr-TR" sz="100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rowSpan="4">
                  <a:txBody>
                    <a:bodyPr/>
                    <a:lstStyle/>
                    <a:p>
                      <a:pPr algn="ctr">
                        <a:lnSpc>
                          <a:spcPct val="107000"/>
                        </a:lnSpc>
                        <a:spcAft>
                          <a:spcPts val="800"/>
                        </a:spcAft>
                      </a:pPr>
                      <a:r>
                        <a:rPr lang="tr-TR" sz="1000" dirty="0">
                          <a:effectLst/>
                        </a:rPr>
                        <a:t>EYLÜL 2024</a:t>
                      </a:r>
                      <a:endParaRPr lang="tr-TR" sz="1000" dirty="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extLst>
                  <a:ext uri="{0D108BD9-81ED-4DB2-BD59-A6C34878D82A}">
                    <a16:rowId xmlns:a16="http://schemas.microsoft.com/office/drawing/2014/main" val="2752649495"/>
                  </a:ext>
                </a:extLst>
              </a:tr>
              <a:tr h="1475054">
                <a:tc vMerge="1">
                  <a:txBody>
                    <a:bodyPr/>
                    <a:lstStyle/>
                    <a:p>
                      <a:endParaRPr lang="tr-TR"/>
                    </a:p>
                  </a:txBody>
                  <a:tcPr/>
                </a:tc>
                <a:tc>
                  <a:txBody>
                    <a:bodyPr/>
                    <a:lstStyle/>
                    <a:p>
                      <a:pPr algn="just">
                        <a:lnSpc>
                          <a:spcPct val="107000"/>
                        </a:lnSpc>
                        <a:spcAft>
                          <a:spcPts val="800"/>
                        </a:spcAft>
                      </a:pPr>
                      <a:r>
                        <a:rPr lang="tr-TR" sz="1050" dirty="0">
                          <a:effectLst/>
                        </a:rPr>
                        <a:t>Kurumsal Tarihçe</a:t>
                      </a:r>
                      <a:endParaRPr lang="tr-TR" sz="1000" dirty="0">
                        <a:effectLst/>
                      </a:endParaRPr>
                    </a:p>
                    <a:p>
                      <a:pPr algn="just">
                        <a:lnSpc>
                          <a:spcPct val="107000"/>
                        </a:lnSpc>
                        <a:spcAft>
                          <a:spcPts val="800"/>
                        </a:spcAft>
                      </a:pPr>
                      <a:r>
                        <a:rPr lang="tr-TR" sz="1050" dirty="0">
                          <a:effectLst/>
                        </a:rPr>
                        <a:t>Uygulanmakta olan 2021-2025 Stratejik Planın Değerlendirilmesi</a:t>
                      </a:r>
                      <a:endParaRPr lang="tr-TR" sz="1000" dirty="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a:txBody>
                    <a:bodyPr/>
                    <a:lstStyle/>
                    <a:p>
                      <a:pPr algn="l">
                        <a:lnSpc>
                          <a:spcPct val="107000"/>
                        </a:lnSpc>
                        <a:spcAft>
                          <a:spcPts val="800"/>
                        </a:spcAft>
                      </a:pPr>
                      <a:r>
                        <a:rPr lang="tr-TR" sz="1000" u="sng" dirty="0">
                          <a:effectLst/>
                        </a:rPr>
                        <a:t>Çalışma Grubu 1</a:t>
                      </a:r>
                      <a:endParaRPr lang="tr-TR" sz="1000" dirty="0">
                        <a:effectLst/>
                      </a:endParaRPr>
                    </a:p>
                    <a:p>
                      <a:pPr algn="l">
                        <a:lnSpc>
                          <a:spcPct val="107000"/>
                        </a:lnSpc>
                        <a:spcAft>
                          <a:spcPts val="0"/>
                        </a:spcAft>
                      </a:pPr>
                      <a:r>
                        <a:rPr lang="tr-TR" sz="1000" dirty="0">
                          <a:effectLst/>
                        </a:rPr>
                        <a:t>- Doç. Dr. Nurettin ELTUĞRAL</a:t>
                      </a:r>
                    </a:p>
                    <a:p>
                      <a:pPr algn="l">
                        <a:lnSpc>
                          <a:spcPct val="107000"/>
                        </a:lnSpc>
                        <a:spcAft>
                          <a:spcPts val="0"/>
                        </a:spcAft>
                      </a:pPr>
                      <a:r>
                        <a:rPr lang="tr-TR" sz="1000" dirty="0">
                          <a:effectLst/>
                        </a:rPr>
                        <a:t>- Öğr. Gör. Ünal KAYA</a:t>
                      </a:r>
                    </a:p>
                    <a:p>
                      <a:pPr algn="l">
                        <a:lnSpc>
                          <a:spcPct val="107000"/>
                        </a:lnSpc>
                        <a:spcAft>
                          <a:spcPts val="0"/>
                        </a:spcAft>
                      </a:pPr>
                      <a:r>
                        <a:rPr lang="tr-TR" sz="1000" dirty="0">
                          <a:effectLst/>
                        </a:rPr>
                        <a:t>- Şube Müdürü Nilüfer ZENGİN</a:t>
                      </a:r>
                      <a:br>
                        <a:rPr lang="tr-TR" sz="1000" dirty="0">
                          <a:effectLst/>
                        </a:rPr>
                      </a:br>
                      <a:r>
                        <a:rPr lang="tr-TR" sz="1000" dirty="0">
                          <a:effectLst/>
                        </a:rPr>
                        <a:t>-  Bilgisayar İşletmeni Elvan ÇALHAN</a:t>
                      </a:r>
                      <a:br>
                        <a:rPr lang="tr-TR" sz="1000" dirty="0">
                          <a:effectLst/>
                        </a:rPr>
                      </a:br>
                      <a:endParaRPr lang="tr-TR" sz="1000" dirty="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vMerge="1">
                  <a:txBody>
                    <a:bodyPr/>
                    <a:lstStyle/>
                    <a:p>
                      <a:endParaRPr lang="tr-TR"/>
                    </a:p>
                  </a:txBody>
                  <a:tcPr/>
                </a:tc>
                <a:extLst>
                  <a:ext uri="{0D108BD9-81ED-4DB2-BD59-A6C34878D82A}">
                    <a16:rowId xmlns:a16="http://schemas.microsoft.com/office/drawing/2014/main" val="2767570830"/>
                  </a:ext>
                </a:extLst>
              </a:tr>
              <a:tr h="1023401">
                <a:tc vMerge="1">
                  <a:txBody>
                    <a:bodyPr/>
                    <a:lstStyle/>
                    <a:p>
                      <a:endParaRPr lang="tr-TR"/>
                    </a:p>
                  </a:txBody>
                  <a:tcPr/>
                </a:tc>
                <a:tc>
                  <a:txBody>
                    <a:bodyPr/>
                    <a:lstStyle/>
                    <a:p>
                      <a:pPr algn="just">
                        <a:lnSpc>
                          <a:spcPct val="107000"/>
                        </a:lnSpc>
                        <a:spcAft>
                          <a:spcPts val="800"/>
                        </a:spcAft>
                      </a:pPr>
                      <a:r>
                        <a:rPr lang="tr-TR" sz="1050" dirty="0">
                          <a:effectLst/>
                        </a:rPr>
                        <a:t>Mevzuat Analizi</a:t>
                      </a:r>
                      <a:endParaRPr lang="tr-TR" sz="1000" dirty="0">
                        <a:effectLst/>
                      </a:endParaRPr>
                    </a:p>
                    <a:p>
                      <a:pPr algn="just">
                        <a:lnSpc>
                          <a:spcPct val="107000"/>
                        </a:lnSpc>
                        <a:spcAft>
                          <a:spcPts val="800"/>
                        </a:spcAft>
                      </a:pPr>
                      <a:r>
                        <a:rPr lang="tr-TR" sz="1050" dirty="0">
                          <a:effectLst/>
                        </a:rPr>
                        <a:t>Üst Politika Belgeleri Analizi</a:t>
                      </a:r>
                      <a:endParaRPr lang="tr-TR" sz="1000" dirty="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a:txBody>
                    <a:bodyPr/>
                    <a:lstStyle/>
                    <a:p>
                      <a:pPr algn="l">
                        <a:lnSpc>
                          <a:spcPct val="107000"/>
                        </a:lnSpc>
                        <a:spcAft>
                          <a:spcPts val="0"/>
                        </a:spcAft>
                      </a:pPr>
                      <a:r>
                        <a:rPr lang="tr-TR" sz="1000" u="sng" dirty="0">
                          <a:effectLst/>
                        </a:rPr>
                        <a:t>Çalışma Grubu 2</a:t>
                      </a:r>
                      <a:br>
                        <a:rPr lang="tr-TR" sz="1000" dirty="0">
                          <a:effectLst/>
                        </a:rPr>
                      </a:br>
                      <a:r>
                        <a:rPr lang="tr-TR" sz="1000" dirty="0">
                          <a:effectLst/>
                        </a:rPr>
                        <a:t>- Prof. Dr. Tarık ÖZMEN</a:t>
                      </a:r>
                    </a:p>
                    <a:p>
                      <a:pPr algn="l">
                        <a:lnSpc>
                          <a:spcPct val="107000"/>
                        </a:lnSpc>
                        <a:spcAft>
                          <a:spcPts val="0"/>
                        </a:spcAft>
                      </a:pPr>
                      <a:r>
                        <a:rPr lang="tr-TR" sz="1000" dirty="0">
                          <a:effectLst/>
                        </a:rPr>
                        <a:t>- Doç. Dr. Mustafa İNCE</a:t>
                      </a:r>
                    </a:p>
                    <a:p>
                      <a:pPr algn="l">
                        <a:lnSpc>
                          <a:spcPct val="107000"/>
                        </a:lnSpc>
                        <a:spcAft>
                          <a:spcPts val="0"/>
                        </a:spcAft>
                      </a:pPr>
                      <a:r>
                        <a:rPr lang="tr-TR" sz="1000" dirty="0">
                          <a:effectLst/>
                        </a:rPr>
                        <a:t>- Dr. Öğr. Üyesi Fatma ERTEN</a:t>
                      </a:r>
                      <a:br>
                        <a:rPr lang="tr-TR" sz="1000" dirty="0">
                          <a:effectLst/>
                        </a:rPr>
                      </a:br>
                      <a:r>
                        <a:rPr lang="tr-TR" sz="1000" dirty="0">
                          <a:effectLst/>
                        </a:rPr>
                        <a:t>- Öğr. Gör. Hüseyin KURT</a:t>
                      </a:r>
                    </a:p>
                    <a:p>
                      <a:pPr algn="l">
                        <a:lnSpc>
                          <a:spcPct val="107000"/>
                        </a:lnSpc>
                        <a:spcAft>
                          <a:spcPts val="0"/>
                        </a:spcAft>
                      </a:pPr>
                      <a:r>
                        <a:rPr lang="tr-TR" sz="1000" dirty="0">
                          <a:effectLst/>
                        </a:rPr>
                        <a:t>- İşletme Müdürü Yücel KARADÖNGEL</a:t>
                      </a:r>
                      <a:endParaRPr lang="tr-TR" sz="1000" dirty="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tc>
                <a:tc vMerge="1">
                  <a:txBody>
                    <a:bodyPr/>
                    <a:lstStyle/>
                    <a:p>
                      <a:endParaRPr lang="tr-TR"/>
                    </a:p>
                  </a:txBody>
                  <a:tcPr/>
                </a:tc>
                <a:extLst>
                  <a:ext uri="{0D108BD9-81ED-4DB2-BD59-A6C34878D82A}">
                    <a16:rowId xmlns:a16="http://schemas.microsoft.com/office/drawing/2014/main" val="3624144659"/>
                  </a:ext>
                </a:extLst>
              </a:tr>
              <a:tr h="470183">
                <a:tc vMerge="1">
                  <a:txBody>
                    <a:bodyPr/>
                    <a:lstStyle/>
                    <a:p>
                      <a:endParaRPr lang="tr-TR"/>
                    </a:p>
                  </a:txBody>
                  <a:tcPr/>
                </a:tc>
                <a:tc>
                  <a:txBody>
                    <a:bodyPr/>
                    <a:lstStyle/>
                    <a:p>
                      <a:pPr algn="just">
                        <a:lnSpc>
                          <a:spcPct val="107000"/>
                        </a:lnSpc>
                        <a:spcAft>
                          <a:spcPts val="800"/>
                        </a:spcAft>
                      </a:pPr>
                      <a:r>
                        <a:rPr lang="tr-TR" sz="1050" dirty="0">
                          <a:effectLst/>
                        </a:rPr>
                        <a:t>Program- Alt Program Analizi</a:t>
                      </a:r>
                      <a:endParaRPr lang="tr-TR" sz="1000" dirty="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nchor="ctr"/>
                </a:tc>
                <a:tc>
                  <a:txBody>
                    <a:bodyPr/>
                    <a:lstStyle/>
                    <a:p>
                      <a:pPr algn="just">
                        <a:lnSpc>
                          <a:spcPct val="107000"/>
                        </a:lnSpc>
                        <a:spcAft>
                          <a:spcPts val="800"/>
                        </a:spcAft>
                      </a:pPr>
                      <a:r>
                        <a:rPr lang="tr-TR" sz="1000" dirty="0">
                          <a:effectLst/>
                        </a:rPr>
                        <a:t>Bütçe ve Performans Programı Şube Müdürlüğü tarafından hazırlanacaktır.</a:t>
                      </a:r>
                      <a:endParaRPr lang="tr-TR" sz="1000" dirty="0">
                        <a:effectLst/>
                        <a:latin typeface="Calibri" panose="020F0502020204030204" pitchFamily="34" charset="0"/>
                        <a:ea typeface="MS Mincho" panose="02020609040205080304" pitchFamily="49" charset="-128"/>
                        <a:cs typeface="Arial" panose="020B0604020202020204" pitchFamily="34" charset="0"/>
                      </a:endParaRPr>
                    </a:p>
                  </a:txBody>
                  <a:tcPr marL="29367" marR="29367" marT="0" marB="0"/>
                </a:tc>
                <a:tc vMerge="1">
                  <a:txBody>
                    <a:bodyPr/>
                    <a:lstStyle/>
                    <a:p>
                      <a:endParaRPr lang="tr-TR"/>
                    </a:p>
                  </a:txBody>
                  <a:tcPr/>
                </a:tc>
                <a:extLst>
                  <a:ext uri="{0D108BD9-81ED-4DB2-BD59-A6C34878D82A}">
                    <a16:rowId xmlns:a16="http://schemas.microsoft.com/office/drawing/2014/main" val="2528347251"/>
                  </a:ext>
                </a:extLst>
              </a:tr>
            </a:tbl>
          </a:graphicData>
        </a:graphic>
      </p:graphicFrame>
      <p:sp>
        <p:nvSpPr>
          <p:cNvPr id="6" name="Slayt Numarası Yer Tutucusu 5">
            <a:extLst>
              <a:ext uri="{FF2B5EF4-FFF2-40B4-BE49-F238E27FC236}">
                <a16:creationId xmlns:a16="http://schemas.microsoft.com/office/drawing/2014/main" id="{CE4D9D19-795C-44BC-7C54-967725F44730}"/>
              </a:ext>
            </a:extLst>
          </p:cNvPr>
          <p:cNvSpPr>
            <a:spLocks noGrp="1"/>
          </p:cNvSpPr>
          <p:nvPr>
            <p:ph type="sldNum" sz="quarter" idx="12"/>
          </p:nvPr>
        </p:nvSpPr>
        <p:spPr/>
        <p:txBody>
          <a:bodyPr/>
          <a:lstStyle/>
          <a:p>
            <a:fld id="{7BE69E03-4804-4553-A1EC-F089884EF50F}" type="slidenum">
              <a:rPr lang="en-US" smtClean="0"/>
              <a:t>25</a:t>
            </a:fld>
            <a:endParaRPr lang="en-US"/>
          </a:p>
        </p:txBody>
      </p:sp>
    </p:spTree>
    <p:extLst>
      <p:ext uri="{BB962C8B-B14F-4D97-AF65-F5344CB8AC3E}">
        <p14:creationId xmlns:p14="http://schemas.microsoft.com/office/powerpoint/2010/main" val="1834061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a:extLst>
              <a:ext uri="{FF2B5EF4-FFF2-40B4-BE49-F238E27FC236}">
                <a16:creationId xmlns:a16="http://schemas.microsoft.com/office/drawing/2014/main" id="{FCB43F01-8678-530F-193A-E47C037ABEB7}"/>
              </a:ext>
            </a:extLst>
          </p:cNvPr>
          <p:cNvSpPr>
            <a:spLocks noGrp="1"/>
          </p:cNvSpPr>
          <p:nvPr>
            <p:ph type="sldNum" sz="quarter" idx="12"/>
          </p:nvPr>
        </p:nvSpPr>
        <p:spPr/>
        <p:txBody>
          <a:bodyPr/>
          <a:lstStyle/>
          <a:p>
            <a:fld id="{7BE69E03-4804-4553-A1EC-F089884EF50F}" type="slidenum">
              <a:rPr lang="en-US" smtClean="0"/>
              <a:t>26</a:t>
            </a:fld>
            <a:endParaRPr lang="en-US"/>
          </a:p>
        </p:txBody>
      </p:sp>
      <p:graphicFrame>
        <p:nvGraphicFramePr>
          <p:cNvPr id="12" name="İçerik Yer Tutucusu 8">
            <a:extLst>
              <a:ext uri="{FF2B5EF4-FFF2-40B4-BE49-F238E27FC236}">
                <a16:creationId xmlns:a16="http://schemas.microsoft.com/office/drawing/2014/main" id="{DE3873E7-92ED-F49B-1FA0-1D2470513490}"/>
              </a:ext>
            </a:extLst>
          </p:cNvPr>
          <p:cNvGraphicFramePr>
            <a:graphicFrameLocks noGrp="1"/>
          </p:cNvGraphicFramePr>
          <p:nvPr>
            <p:ph idx="1"/>
            <p:extLst>
              <p:ext uri="{D42A27DB-BD31-4B8C-83A1-F6EECF244321}">
                <p14:modId xmlns:p14="http://schemas.microsoft.com/office/powerpoint/2010/main" val="2875147881"/>
              </p:ext>
            </p:extLst>
          </p:nvPr>
        </p:nvGraphicFramePr>
        <p:xfrm>
          <a:off x="240632" y="0"/>
          <a:ext cx="11858324" cy="7099818"/>
        </p:xfrm>
        <a:graphic>
          <a:graphicData uri="http://schemas.openxmlformats.org/drawingml/2006/table">
            <a:tbl>
              <a:tblPr firstRow="1" firstCol="1" bandRow="1">
                <a:tableStyleId>{5C22544A-7EE6-4342-B048-85BDC9FD1C3A}</a:tableStyleId>
              </a:tblPr>
              <a:tblGrid>
                <a:gridCol w="2003450">
                  <a:extLst>
                    <a:ext uri="{9D8B030D-6E8A-4147-A177-3AD203B41FA5}">
                      <a16:colId xmlns:a16="http://schemas.microsoft.com/office/drawing/2014/main" val="1322389533"/>
                    </a:ext>
                  </a:extLst>
                </a:gridCol>
                <a:gridCol w="4922528">
                  <a:extLst>
                    <a:ext uri="{9D8B030D-6E8A-4147-A177-3AD203B41FA5}">
                      <a16:colId xmlns:a16="http://schemas.microsoft.com/office/drawing/2014/main" val="2886885726"/>
                    </a:ext>
                  </a:extLst>
                </a:gridCol>
                <a:gridCol w="3743072">
                  <a:extLst>
                    <a:ext uri="{9D8B030D-6E8A-4147-A177-3AD203B41FA5}">
                      <a16:colId xmlns:a16="http://schemas.microsoft.com/office/drawing/2014/main" val="3254904943"/>
                    </a:ext>
                  </a:extLst>
                </a:gridCol>
                <a:gridCol w="1189274">
                  <a:extLst>
                    <a:ext uri="{9D8B030D-6E8A-4147-A177-3AD203B41FA5}">
                      <a16:colId xmlns:a16="http://schemas.microsoft.com/office/drawing/2014/main" val="1792741274"/>
                    </a:ext>
                  </a:extLst>
                </a:gridCol>
              </a:tblGrid>
              <a:tr h="262073">
                <a:tc>
                  <a:txBody>
                    <a:bodyPr/>
                    <a:lstStyle/>
                    <a:p>
                      <a:pPr algn="ctr">
                        <a:lnSpc>
                          <a:spcPct val="107000"/>
                        </a:lnSpc>
                        <a:spcAft>
                          <a:spcPts val="800"/>
                        </a:spcAft>
                      </a:pPr>
                      <a:r>
                        <a:rPr lang="tr-TR" sz="900">
                          <a:effectLst/>
                        </a:rPr>
                        <a:t>AŞAMALAR</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a:txBody>
                    <a:bodyPr/>
                    <a:lstStyle/>
                    <a:p>
                      <a:pPr algn="ctr">
                        <a:lnSpc>
                          <a:spcPct val="107000"/>
                        </a:lnSpc>
                        <a:spcAft>
                          <a:spcPts val="800"/>
                        </a:spcAft>
                      </a:pPr>
                      <a:r>
                        <a:rPr lang="tr-TR" sz="900" dirty="0">
                          <a:effectLst/>
                        </a:rPr>
                        <a:t>FAALİYETLER</a:t>
                      </a:r>
                      <a:endParaRPr lang="tr-TR" sz="9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a:txBody>
                    <a:bodyPr/>
                    <a:lstStyle/>
                    <a:p>
                      <a:pPr algn="ctr">
                        <a:lnSpc>
                          <a:spcPct val="107000"/>
                        </a:lnSpc>
                        <a:spcAft>
                          <a:spcPts val="800"/>
                        </a:spcAft>
                      </a:pPr>
                      <a:r>
                        <a:rPr lang="tr-TR" sz="900">
                          <a:effectLst/>
                        </a:rPr>
                        <a:t>SORUMLU KİŞİ VE BİRİMLER</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a:txBody>
                    <a:bodyPr/>
                    <a:lstStyle/>
                    <a:p>
                      <a:pPr algn="ctr">
                        <a:lnSpc>
                          <a:spcPct val="107000"/>
                        </a:lnSpc>
                        <a:spcAft>
                          <a:spcPts val="800"/>
                        </a:spcAft>
                      </a:pPr>
                      <a:r>
                        <a:rPr lang="tr-TR" sz="900">
                          <a:effectLst/>
                        </a:rPr>
                        <a:t>DÖNEM</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extLst>
                  <a:ext uri="{0D108BD9-81ED-4DB2-BD59-A6C34878D82A}">
                    <a16:rowId xmlns:a16="http://schemas.microsoft.com/office/drawing/2014/main" val="3724314604"/>
                  </a:ext>
                </a:extLst>
              </a:tr>
              <a:tr h="1294482">
                <a:tc rowSpan="6">
                  <a:txBody>
                    <a:bodyPr/>
                    <a:lstStyle/>
                    <a:p>
                      <a:pPr algn="ctr">
                        <a:lnSpc>
                          <a:spcPct val="107000"/>
                        </a:lnSpc>
                        <a:spcAft>
                          <a:spcPts val="800"/>
                        </a:spcAft>
                      </a:pPr>
                      <a:r>
                        <a:rPr lang="tr-TR" sz="900" dirty="0">
                          <a:effectLst/>
                        </a:rPr>
                        <a:t> DURUM ANALİZİ</a:t>
                      </a:r>
                    </a:p>
                    <a:p>
                      <a:pPr algn="ctr">
                        <a:lnSpc>
                          <a:spcPct val="107000"/>
                        </a:lnSpc>
                        <a:spcAft>
                          <a:spcPts val="800"/>
                        </a:spcAft>
                      </a:pPr>
                      <a:r>
                        <a:rPr lang="tr-TR" sz="900" dirty="0">
                          <a:effectLst/>
                        </a:rPr>
                        <a:t> </a:t>
                      </a:r>
                    </a:p>
                    <a:p>
                      <a:pPr algn="ctr">
                        <a:lnSpc>
                          <a:spcPct val="107000"/>
                        </a:lnSpc>
                        <a:spcAft>
                          <a:spcPts val="800"/>
                        </a:spcAft>
                      </a:pPr>
                      <a:r>
                        <a:rPr lang="tr-TR" sz="900" dirty="0">
                          <a:effectLst/>
                        </a:rPr>
                        <a:t> </a:t>
                      </a:r>
                    </a:p>
                    <a:p>
                      <a:pPr algn="ctr">
                        <a:lnSpc>
                          <a:spcPct val="107000"/>
                        </a:lnSpc>
                        <a:spcAft>
                          <a:spcPts val="800"/>
                        </a:spcAft>
                      </a:pPr>
                      <a:r>
                        <a:rPr lang="tr-TR" sz="900" dirty="0">
                          <a:effectLst/>
                        </a:rPr>
                        <a:t> </a:t>
                      </a:r>
                    </a:p>
                    <a:p>
                      <a:pPr algn="ctr">
                        <a:lnSpc>
                          <a:spcPct val="107000"/>
                        </a:lnSpc>
                        <a:spcAft>
                          <a:spcPts val="800"/>
                        </a:spcAft>
                      </a:pPr>
                      <a:r>
                        <a:rPr lang="tr-TR" sz="900" dirty="0">
                          <a:effectLst/>
                        </a:rPr>
                        <a:t> </a:t>
                      </a:r>
                    </a:p>
                    <a:p>
                      <a:pPr algn="ctr">
                        <a:lnSpc>
                          <a:spcPct val="107000"/>
                        </a:lnSpc>
                        <a:spcAft>
                          <a:spcPts val="800"/>
                        </a:spcAft>
                      </a:pPr>
                      <a:r>
                        <a:rPr lang="tr-TR" sz="900" dirty="0">
                          <a:effectLst/>
                        </a:rPr>
                        <a:t> </a:t>
                      </a:r>
                      <a:endParaRPr lang="tr-TR" sz="9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a:txBody>
                    <a:bodyPr/>
                    <a:lstStyle/>
                    <a:p>
                      <a:pPr algn="just">
                        <a:lnSpc>
                          <a:spcPct val="107000"/>
                        </a:lnSpc>
                        <a:spcAft>
                          <a:spcPts val="800"/>
                        </a:spcAft>
                      </a:pPr>
                      <a:r>
                        <a:rPr lang="tr-TR" sz="900" dirty="0">
                          <a:effectLst/>
                        </a:rPr>
                        <a:t>Faaliyet Alanları ile Ürün ve Hizmetlerin Belirlenmesi</a:t>
                      </a:r>
                      <a:endParaRPr lang="tr-TR" sz="9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a:txBody>
                    <a:bodyPr/>
                    <a:lstStyle/>
                    <a:p>
                      <a:pPr algn="l">
                        <a:lnSpc>
                          <a:spcPct val="107000"/>
                        </a:lnSpc>
                        <a:spcAft>
                          <a:spcPts val="800"/>
                        </a:spcAft>
                      </a:pPr>
                      <a:r>
                        <a:rPr lang="tr-TR" sz="900" u="sng" dirty="0">
                          <a:effectLst/>
                        </a:rPr>
                        <a:t>Çalışma Grubu 3</a:t>
                      </a:r>
                      <a:endParaRPr lang="tr-TR" sz="900" dirty="0">
                        <a:effectLst/>
                      </a:endParaRPr>
                    </a:p>
                    <a:p>
                      <a:pPr marL="0" lvl="0" indent="0" algn="l">
                        <a:lnSpc>
                          <a:spcPct val="107000"/>
                        </a:lnSpc>
                        <a:buFont typeface="Calibri" panose="020F0502020204030204" pitchFamily="34" charset="0"/>
                        <a:buNone/>
                      </a:pPr>
                      <a:r>
                        <a:rPr lang="tr-TR" sz="900" dirty="0">
                          <a:effectLst/>
                        </a:rPr>
                        <a:t>    -Doç. Dr. Merve TUNA KAYILI</a:t>
                      </a:r>
                    </a:p>
                    <a:p>
                      <a:pPr marL="0" lvl="0" indent="0" algn="l">
                        <a:lnSpc>
                          <a:spcPct val="107000"/>
                        </a:lnSpc>
                        <a:buFont typeface="Calibri" panose="020F0502020204030204" pitchFamily="34" charset="0"/>
                        <a:buNone/>
                      </a:pPr>
                      <a:r>
                        <a:rPr lang="tr-TR" sz="900" dirty="0">
                          <a:effectLst/>
                        </a:rPr>
                        <a:t>    -Doç. Dr. Gökhan SUR</a:t>
                      </a:r>
                    </a:p>
                    <a:p>
                      <a:pPr marL="0" lvl="0" indent="0" algn="l">
                        <a:lnSpc>
                          <a:spcPct val="107000"/>
                        </a:lnSpc>
                        <a:buFont typeface="Calibri" panose="020F0502020204030204" pitchFamily="34" charset="0"/>
                        <a:buNone/>
                      </a:pPr>
                      <a:r>
                        <a:rPr lang="tr-TR" sz="900" dirty="0">
                          <a:effectLst/>
                        </a:rPr>
                        <a:t>    -Doç. Dr. Eftal ŞEHİRLİ</a:t>
                      </a:r>
                    </a:p>
                    <a:p>
                      <a:pPr marL="0" lvl="0" indent="0" algn="l">
                        <a:lnSpc>
                          <a:spcPct val="107000"/>
                        </a:lnSpc>
                        <a:buFont typeface="Calibri" panose="020F0502020204030204" pitchFamily="34" charset="0"/>
                        <a:buNone/>
                      </a:pPr>
                      <a:r>
                        <a:rPr lang="tr-TR" sz="900" dirty="0">
                          <a:effectLst/>
                        </a:rPr>
                        <a:t>    -Dr. Öğr. Üyesi Ramazan KÜÇÜKKARA</a:t>
                      </a:r>
                    </a:p>
                    <a:p>
                      <a:pPr marL="0" lvl="0" indent="0" algn="l">
                        <a:lnSpc>
                          <a:spcPct val="107000"/>
                        </a:lnSpc>
                        <a:buFont typeface="Calibri" panose="020F0502020204030204" pitchFamily="34" charset="0"/>
                        <a:buNone/>
                      </a:pPr>
                      <a:r>
                        <a:rPr lang="tr-TR" sz="900" dirty="0">
                          <a:effectLst/>
                        </a:rPr>
                        <a:t>    -Dr. Öğr. Üyesi Hasan TERZİ</a:t>
                      </a:r>
                    </a:p>
                    <a:p>
                      <a:pPr marL="0" lvl="0" indent="0" algn="l">
                        <a:lnSpc>
                          <a:spcPct val="107000"/>
                        </a:lnSpc>
                        <a:buFont typeface="Calibri" panose="020F0502020204030204" pitchFamily="34" charset="0"/>
                        <a:buNone/>
                      </a:pPr>
                      <a:r>
                        <a:rPr lang="tr-TR" sz="900" dirty="0">
                          <a:effectLst/>
                        </a:rPr>
                        <a:t>    -Dr. Öğr. Üyesi Ahmet Emrah ERDOĞDU</a:t>
                      </a:r>
                    </a:p>
                    <a:p>
                      <a:pPr marL="0" lvl="0" indent="0" algn="l">
                        <a:lnSpc>
                          <a:spcPct val="107000"/>
                        </a:lnSpc>
                        <a:buFont typeface="Calibri" panose="020F0502020204030204" pitchFamily="34" charset="0"/>
                        <a:buNone/>
                      </a:pPr>
                      <a:r>
                        <a:rPr lang="tr-TR" sz="900" dirty="0">
                          <a:effectLst/>
                        </a:rPr>
                        <a:t>    -Dr. Öğr. Üyesi </a:t>
                      </a:r>
                      <a:r>
                        <a:rPr lang="tr-TR" sz="900" dirty="0" err="1">
                          <a:effectLst/>
                        </a:rPr>
                        <a:t>Akram</a:t>
                      </a:r>
                      <a:r>
                        <a:rPr lang="tr-TR" sz="900" dirty="0">
                          <a:effectLst/>
                        </a:rPr>
                        <a:t> ALHAMAD</a:t>
                      </a:r>
                    </a:p>
                    <a:p>
                      <a:pPr marL="0" lvl="0" indent="0" algn="l">
                        <a:lnSpc>
                          <a:spcPct val="107000"/>
                        </a:lnSpc>
                        <a:spcAft>
                          <a:spcPts val="800"/>
                        </a:spcAft>
                        <a:buFont typeface="Calibri" panose="020F0502020204030204" pitchFamily="34" charset="0"/>
                        <a:buNone/>
                      </a:pPr>
                      <a:r>
                        <a:rPr lang="tr-TR" sz="900" dirty="0">
                          <a:effectLst/>
                        </a:rPr>
                        <a:t>    -Daire Başkanı Mustafa CÜNÜK</a:t>
                      </a:r>
                      <a:endParaRPr lang="tr-TR" sz="900" dirty="0">
                        <a:effectLst/>
                        <a:latin typeface="Calibri" panose="020F0502020204030204" pitchFamily="34" charset="0"/>
                        <a:ea typeface="Times New Roman" panose="02020603050405020304" pitchFamily="18" charset="0"/>
                        <a:cs typeface="Arial" panose="020B0604020202020204" pitchFamily="34" charset="0"/>
                      </a:endParaRPr>
                    </a:p>
                  </a:txBody>
                  <a:tcPr marL="10268" marR="10268" marT="0" marB="0"/>
                </a:tc>
                <a:tc rowSpan="6">
                  <a:txBody>
                    <a:bodyPr/>
                    <a:lstStyle/>
                    <a:p>
                      <a:pPr algn="ctr">
                        <a:lnSpc>
                          <a:spcPct val="107000"/>
                        </a:lnSpc>
                        <a:spcAft>
                          <a:spcPts val="800"/>
                        </a:spcAft>
                      </a:pPr>
                      <a:r>
                        <a:rPr lang="tr-TR" sz="900" dirty="0">
                          <a:effectLst/>
                        </a:rPr>
                        <a:t> EYLÜL 2024</a:t>
                      </a:r>
                    </a:p>
                    <a:p>
                      <a:pPr algn="ctr">
                        <a:lnSpc>
                          <a:spcPct val="107000"/>
                        </a:lnSpc>
                        <a:spcAft>
                          <a:spcPts val="800"/>
                        </a:spcAft>
                      </a:pPr>
                      <a:r>
                        <a:rPr lang="tr-TR" sz="900" dirty="0">
                          <a:effectLst/>
                        </a:rPr>
                        <a:t> </a:t>
                      </a:r>
                    </a:p>
                    <a:p>
                      <a:pPr algn="ctr">
                        <a:lnSpc>
                          <a:spcPct val="107000"/>
                        </a:lnSpc>
                        <a:spcAft>
                          <a:spcPts val="800"/>
                        </a:spcAft>
                      </a:pPr>
                      <a:r>
                        <a:rPr lang="tr-TR" sz="900" dirty="0">
                          <a:effectLst/>
                        </a:rPr>
                        <a:t> </a:t>
                      </a:r>
                    </a:p>
                    <a:p>
                      <a:pPr algn="ctr">
                        <a:lnSpc>
                          <a:spcPct val="107000"/>
                        </a:lnSpc>
                        <a:spcAft>
                          <a:spcPts val="800"/>
                        </a:spcAft>
                      </a:pPr>
                      <a:r>
                        <a:rPr lang="tr-TR" sz="900" dirty="0">
                          <a:effectLst/>
                        </a:rPr>
                        <a:t> </a:t>
                      </a:r>
                    </a:p>
                    <a:p>
                      <a:pPr algn="ctr">
                        <a:lnSpc>
                          <a:spcPct val="107000"/>
                        </a:lnSpc>
                        <a:spcAft>
                          <a:spcPts val="800"/>
                        </a:spcAft>
                      </a:pPr>
                      <a:r>
                        <a:rPr lang="tr-TR" sz="900" dirty="0">
                          <a:effectLst/>
                        </a:rPr>
                        <a:t> </a:t>
                      </a:r>
                    </a:p>
                    <a:p>
                      <a:pPr algn="ctr">
                        <a:lnSpc>
                          <a:spcPct val="107000"/>
                        </a:lnSpc>
                        <a:spcAft>
                          <a:spcPts val="800"/>
                        </a:spcAft>
                      </a:pPr>
                      <a:r>
                        <a:rPr lang="tr-TR" sz="900" dirty="0">
                          <a:effectLst/>
                        </a:rPr>
                        <a:t> </a:t>
                      </a:r>
                      <a:endParaRPr lang="tr-TR" sz="9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extLst>
                  <a:ext uri="{0D108BD9-81ED-4DB2-BD59-A6C34878D82A}">
                    <a16:rowId xmlns:a16="http://schemas.microsoft.com/office/drawing/2014/main" val="778359600"/>
                  </a:ext>
                </a:extLst>
              </a:tr>
              <a:tr h="1047736">
                <a:tc vMerge="1">
                  <a:txBody>
                    <a:bodyPr/>
                    <a:lstStyle/>
                    <a:p>
                      <a:endParaRPr lang="tr-TR" dirty="0"/>
                    </a:p>
                  </a:txBody>
                  <a:tcPr/>
                </a:tc>
                <a:tc>
                  <a:txBody>
                    <a:bodyPr/>
                    <a:lstStyle/>
                    <a:p>
                      <a:pPr algn="just">
                        <a:lnSpc>
                          <a:spcPct val="107000"/>
                        </a:lnSpc>
                        <a:spcAft>
                          <a:spcPts val="800"/>
                        </a:spcAft>
                      </a:pPr>
                      <a:r>
                        <a:rPr lang="tr-TR" sz="900" dirty="0">
                          <a:effectLst/>
                        </a:rPr>
                        <a:t>Paydaş Analizi</a:t>
                      </a:r>
                    </a:p>
                    <a:p>
                      <a:pPr algn="just">
                        <a:lnSpc>
                          <a:spcPct val="107000"/>
                        </a:lnSpc>
                        <a:spcAft>
                          <a:spcPts val="0"/>
                        </a:spcAft>
                      </a:pPr>
                      <a:br>
                        <a:rPr lang="tr-TR" sz="900" dirty="0">
                          <a:effectLst/>
                        </a:rPr>
                      </a:br>
                      <a:r>
                        <a:rPr lang="tr-TR" sz="900" dirty="0">
                          <a:effectLst/>
                        </a:rPr>
                        <a:t>                       a) Paydaşların Tespiti</a:t>
                      </a:r>
                    </a:p>
                    <a:p>
                      <a:pPr algn="just">
                        <a:lnSpc>
                          <a:spcPct val="107000"/>
                        </a:lnSpc>
                        <a:spcAft>
                          <a:spcPts val="0"/>
                        </a:spcAft>
                      </a:pPr>
                      <a:r>
                        <a:rPr lang="tr-TR" sz="900" dirty="0">
                          <a:effectLst/>
                        </a:rPr>
                        <a:t>                       b) Paydaşların Önceliklendirilmesi</a:t>
                      </a:r>
                    </a:p>
                    <a:p>
                      <a:pPr algn="just">
                        <a:lnSpc>
                          <a:spcPct val="107000"/>
                        </a:lnSpc>
                        <a:spcAft>
                          <a:spcPts val="0"/>
                        </a:spcAft>
                      </a:pPr>
                      <a:r>
                        <a:rPr lang="tr-TR" sz="900" dirty="0">
                          <a:effectLst/>
                        </a:rPr>
                        <a:t>                       c) Paydaşların Değerlendirilmesi</a:t>
                      </a:r>
                    </a:p>
                    <a:p>
                      <a:pPr algn="just">
                        <a:lnSpc>
                          <a:spcPct val="107000"/>
                        </a:lnSpc>
                        <a:spcAft>
                          <a:spcPts val="0"/>
                        </a:spcAft>
                      </a:pPr>
                      <a:r>
                        <a:rPr lang="tr-TR" sz="900" dirty="0">
                          <a:effectLst/>
                        </a:rPr>
                        <a:t>                       d) Paydaş Görüşlerinin Alınması ve Değerlendirilmesi</a:t>
                      </a:r>
                      <a:endParaRPr lang="tr-TR" sz="9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a:txBody>
                    <a:bodyPr/>
                    <a:lstStyle/>
                    <a:p>
                      <a:pPr marL="48895" indent="-48895" algn="l">
                        <a:lnSpc>
                          <a:spcPct val="107000"/>
                        </a:lnSpc>
                        <a:spcAft>
                          <a:spcPts val="800"/>
                        </a:spcAft>
                      </a:pPr>
                      <a:r>
                        <a:rPr lang="tr-TR" sz="900" u="sng" dirty="0">
                          <a:effectLst/>
                        </a:rPr>
                        <a:t>Çalışma Grubu 4</a:t>
                      </a:r>
                      <a:endParaRPr lang="tr-TR" sz="900" dirty="0">
                        <a:effectLst/>
                      </a:endParaRPr>
                    </a:p>
                    <a:p>
                      <a:pPr marL="48895" algn="l">
                        <a:lnSpc>
                          <a:spcPct val="107000"/>
                        </a:lnSpc>
                        <a:spcAft>
                          <a:spcPts val="0"/>
                        </a:spcAft>
                      </a:pPr>
                      <a:r>
                        <a:rPr lang="tr-TR" sz="900" dirty="0">
                          <a:effectLst/>
                        </a:rPr>
                        <a:t>- Doç. Dr. Hakan VARGÜN</a:t>
                      </a:r>
                    </a:p>
                    <a:p>
                      <a:pPr marL="48895" algn="l">
                        <a:lnSpc>
                          <a:spcPct val="107000"/>
                        </a:lnSpc>
                        <a:spcAft>
                          <a:spcPts val="0"/>
                        </a:spcAft>
                      </a:pPr>
                      <a:r>
                        <a:rPr lang="tr-TR" sz="900" dirty="0">
                          <a:effectLst/>
                        </a:rPr>
                        <a:t>- Doç. Dr. Olcay ÖZDEMİR</a:t>
                      </a:r>
                    </a:p>
                    <a:p>
                      <a:pPr marL="48895" algn="l">
                        <a:lnSpc>
                          <a:spcPct val="107000"/>
                        </a:lnSpc>
                        <a:spcAft>
                          <a:spcPts val="0"/>
                        </a:spcAft>
                      </a:pPr>
                      <a:r>
                        <a:rPr lang="tr-TR" sz="900" dirty="0">
                          <a:effectLst/>
                        </a:rPr>
                        <a:t>- Dr. Öğr. Üyesi Doğan Delil GÜLTEKİN</a:t>
                      </a:r>
                      <a:br>
                        <a:rPr lang="tr-TR" sz="900" dirty="0">
                          <a:effectLst/>
                        </a:rPr>
                      </a:br>
                      <a:r>
                        <a:rPr lang="tr-TR" sz="900" dirty="0">
                          <a:effectLst/>
                        </a:rPr>
                        <a:t>- Dr. Öğr. Üyesi Samet GÜVEN</a:t>
                      </a:r>
                    </a:p>
                    <a:p>
                      <a:pPr marL="48895" algn="l">
                        <a:lnSpc>
                          <a:spcPct val="107000"/>
                        </a:lnSpc>
                        <a:spcAft>
                          <a:spcPts val="0"/>
                        </a:spcAft>
                      </a:pPr>
                      <a:r>
                        <a:rPr lang="tr-TR" sz="900" dirty="0">
                          <a:effectLst/>
                        </a:rPr>
                        <a:t>- Fakülte Sekreteri Dr. Mustafa AKYÜREK</a:t>
                      </a:r>
                    </a:p>
                    <a:p>
                      <a:pPr marL="48895" indent="0" algn="l">
                        <a:lnSpc>
                          <a:spcPct val="107000"/>
                        </a:lnSpc>
                        <a:spcAft>
                          <a:spcPts val="0"/>
                        </a:spcAft>
                        <a:buFontTx/>
                        <a:buNone/>
                      </a:pPr>
                      <a:r>
                        <a:rPr lang="tr-TR" sz="900" dirty="0">
                          <a:effectLst/>
                        </a:rPr>
                        <a:t> -Şube Müdürü Rıdvan ÖNCEL</a:t>
                      </a:r>
                    </a:p>
                  </a:txBody>
                  <a:tcPr marL="10268" marR="10268" marT="0" marB="0"/>
                </a:tc>
                <a:tc vMerge="1">
                  <a:txBody>
                    <a:bodyPr/>
                    <a:lstStyle/>
                    <a:p>
                      <a:pPr algn="ctr">
                        <a:lnSpc>
                          <a:spcPct val="107000"/>
                        </a:lnSpc>
                        <a:spcAft>
                          <a:spcPts val="800"/>
                        </a:spcAft>
                      </a:pPr>
                      <a:endParaRPr lang="tr-TR" sz="8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extLst>
                  <a:ext uri="{0D108BD9-81ED-4DB2-BD59-A6C34878D82A}">
                    <a16:rowId xmlns:a16="http://schemas.microsoft.com/office/drawing/2014/main" val="2788118540"/>
                  </a:ext>
                </a:extLst>
              </a:tr>
              <a:tr h="1073987">
                <a:tc vMerge="1">
                  <a:txBody>
                    <a:bodyPr/>
                    <a:lstStyle/>
                    <a:p>
                      <a:endParaRPr lang="tr-TR" dirty="0"/>
                    </a:p>
                  </a:txBody>
                  <a:tcPr/>
                </a:tc>
                <a:tc>
                  <a:txBody>
                    <a:bodyPr/>
                    <a:lstStyle/>
                    <a:p>
                      <a:pPr algn="just">
                        <a:lnSpc>
                          <a:spcPct val="107000"/>
                        </a:lnSpc>
                        <a:spcAft>
                          <a:spcPts val="800"/>
                        </a:spcAft>
                      </a:pPr>
                      <a:r>
                        <a:rPr lang="tr-TR" sz="900" dirty="0">
                          <a:effectLst/>
                        </a:rPr>
                        <a:t>Kuruluş İçi Analizi</a:t>
                      </a:r>
                    </a:p>
                    <a:p>
                      <a:pPr algn="just">
                        <a:lnSpc>
                          <a:spcPct val="107000"/>
                        </a:lnSpc>
                        <a:spcAft>
                          <a:spcPts val="0"/>
                        </a:spcAft>
                      </a:pPr>
                      <a:br>
                        <a:rPr lang="tr-TR" sz="900" dirty="0">
                          <a:effectLst/>
                        </a:rPr>
                      </a:br>
                      <a:r>
                        <a:rPr lang="tr-TR" sz="900" dirty="0">
                          <a:effectLst/>
                        </a:rPr>
                        <a:t>                       a) İnsan Kaynakları Yetkinlik Analizi </a:t>
                      </a:r>
                    </a:p>
                    <a:p>
                      <a:pPr algn="just">
                        <a:lnSpc>
                          <a:spcPct val="107000"/>
                        </a:lnSpc>
                        <a:spcAft>
                          <a:spcPts val="0"/>
                        </a:spcAft>
                      </a:pPr>
                      <a:r>
                        <a:rPr lang="tr-TR" sz="900" dirty="0">
                          <a:effectLst/>
                        </a:rPr>
                        <a:t>                       b) Kurum Kültürü Analizi</a:t>
                      </a:r>
                    </a:p>
                    <a:p>
                      <a:pPr algn="just">
                        <a:lnSpc>
                          <a:spcPct val="107000"/>
                        </a:lnSpc>
                        <a:spcAft>
                          <a:spcPts val="0"/>
                        </a:spcAft>
                      </a:pPr>
                      <a:r>
                        <a:rPr lang="tr-TR" sz="900" dirty="0">
                          <a:effectLst/>
                        </a:rPr>
                        <a:t>                       c) Fiziki Kaynak Analizi </a:t>
                      </a:r>
                    </a:p>
                    <a:p>
                      <a:pPr algn="just">
                        <a:lnSpc>
                          <a:spcPct val="107000"/>
                        </a:lnSpc>
                        <a:spcAft>
                          <a:spcPts val="0"/>
                        </a:spcAft>
                      </a:pPr>
                      <a:r>
                        <a:rPr lang="tr-TR" sz="900" dirty="0">
                          <a:effectLst/>
                        </a:rPr>
                        <a:t>                       d) Teknoloji ve Bilişim Altyapısı Analizi</a:t>
                      </a:r>
                    </a:p>
                    <a:p>
                      <a:pPr algn="just">
                        <a:lnSpc>
                          <a:spcPct val="107000"/>
                        </a:lnSpc>
                        <a:spcAft>
                          <a:spcPts val="0"/>
                        </a:spcAft>
                      </a:pPr>
                      <a:r>
                        <a:rPr lang="tr-TR" sz="900" dirty="0">
                          <a:effectLst/>
                        </a:rPr>
                        <a:t>                       e) Mali Kaynak Analizi</a:t>
                      </a:r>
                      <a:endParaRPr lang="tr-TR" sz="9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a:txBody>
                    <a:bodyPr/>
                    <a:lstStyle/>
                    <a:p>
                      <a:pPr algn="l">
                        <a:lnSpc>
                          <a:spcPct val="107000"/>
                        </a:lnSpc>
                        <a:spcAft>
                          <a:spcPts val="800"/>
                        </a:spcAft>
                      </a:pPr>
                      <a:r>
                        <a:rPr lang="tr-TR" sz="900" u="sng" dirty="0">
                          <a:effectLst/>
                        </a:rPr>
                        <a:t>Çalışma Grubu 5</a:t>
                      </a:r>
                      <a:endParaRPr lang="tr-TR" sz="900" dirty="0">
                        <a:effectLst/>
                      </a:endParaRPr>
                    </a:p>
                    <a:p>
                      <a:pPr marL="48895" algn="l">
                        <a:lnSpc>
                          <a:spcPct val="107000"/>
                        </a:lnSpc>
                        <a:spcAft>
                          <a:spcPts val="0"/>
                        </a:spcAft>
                      </a:pPr>
                      <a:r>
                        <a:rPr lang="tr-TR" sz="900" dirty="0">
                          <a:effectLst/>
                        </a:rPr>
                        <a:t>- Daire Başkanı Dr. Öğr. Üyesi İsa AVCI </a:t>
                      </a:r>
                    </a:p>
                    <a:p>
                      <a:pPr marL="48895" algn="l">
                        <a:lnSpc>
                          <a:spcPct val="107000"/>
                        </a:lnSpc>
                        <a:spcAft>
                          <a:spcPts val="0"/>
                        </a:spcAft>
                      </a:pPr>
                      <a:r>
                        <a:rPr lang="tr-TR" sz="900" dirty="0">
                          <a:effectLst/>
                        </a:rPr>
                        <a:t>- Daire Başkanı Turgut DEMİR</a:t>
                      </a:r>
                      <a:br>
                        <a:rPr lang="tr-TR" sz="900" dirty="0">
                          <a:effectLst/>
                        </a:rPr>
                      </a:br>
                      <a:r>
                        <a:rPr lang="tr-TR" sz="900" dirty="0">
                          <a:effectLst/>
                        </a:rPr>
                        <a:t>- Daire Başkanı Kemal ÖZEKEN</a:t>
                      </a:r>
                      <a:br>
                        <a:rPr lang="tr-TR" sz="900" dirty="0">
                          <a:effectLst/>
                        </a:rPr>
                      </a:br>
                      <a:r>
                        <a:rPr lang="tr-TR" sz="900" dirty="0">
                          <a:effectLst/>
                        </a:rPr>
                        <a:t>- Daire Başkanı </a:t>
                      </a:r>
                      <a:r>
                        <a:rPr lang="tr-TR" sz="900" dirty="0" err="1">
                          <a:effectLst/>
                        </a:rPr>
                        <a:t>Fedayi</a:t>
                      </a:r>
                      <a:r>
                        <a:rPr lang="tr-TR" sz="900" dirty="0">
                          <a:effectLst/>
                        </a:rPr>
                        <a:t> KESİN</a:t>
                      </a:r>
                      <a:br>
                        <a:rPr lang="tr-TR" sz="900" dirty="0">
                          <a:effectLst/>
                        </a:rPr>
                      </a:br>
                      <a:r>
                        <a:rPr lang="tr-TR" sz="900" dirty="0">
                          <a:effectLst/>
                        </a:rPr>
                        <a:t>- Daire Başkanı Özcan BÜYÜKGENÇ</a:t>
                      </a:r>
                      <a:br>
                        <a:rPr lang="tr-TR" sz="900" dirty="0">
                          <a:effectLst/>
                        </a:rPr>
                      </a:br>
                      <a:r>
                        <a:rPr lang="tr-TR" sz="900" dirty="0">
                          <a:effectLst/>
                        </a:rPr>
                        <a:t>- Daire Başkanı Nami ARI</a:t>
                      </a:r>
                      <a:endParaRPr lang="tr-TR" sz="9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vMerge="1">
                  <a:txBody>
                    <a:bodyPr/>
                    <a:lstStyle/>
                    <a:p>
                      <a:pPr algn="ctr">
                        <a:lnSpc>
                          <a:spcPct val="107000"/>
                        </a:lnSpc>
                        <a:spcAft>
                          <a:spcPts val="800"/>
                        </a:spcAft>
                      </a:pPr>
                      <a:endParaRPr lang="tr-TR" sz="8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extLst>
                  <a:ext uri="{0D108BD9-81ED-4DB2-BD59-A6C34878D82A}">
                    <a16:rowId xmlns:a16="http://schemas.microsoft.com/office/drawing/2014/main" val="3416316917"/>
                  </a:ext>
                </a:extLst>
              </a:tr>
              <a:tr h="1075356">
                <a:tc vMerge="1">
                  <a:txBody>
                    <a:bodyPr/>
                    <a:lstStyle/>
                    <a:p>
                      <a:endParaRPr lang="tr-TR" dirty="0"/>
                    </a:p>
                  </a:txBody>
                  <a:tcPr/>
                </a:tc>
                <a:tc>
                  <a:txBody>
                    <a:bodyPr/>
                    <a:lstStyle/>
                    <a:p>
                      <a:pPr algn="l">
                        <a:lnSpc>
                          <a:spcPct val="107000"/>
                        </a:lnSpc>
                        <a:spcAft>
                          <a:spcPts val="800"/>
                        </a:spcAft>
                      </a:pPr>
                      <a:r>
                        <a:rPr lang="tr-TR" sz="900" dirty="0">
                          <a:effectLst/>
                        </a:rPr>
                        <a:t>Akademik Faaliyetler Analizi</a:t>
                      </a:r>
                      <a:endParaRPr lang="tr-TR" sz="9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a:txBody>
                    <a:bodyPr/>
                    <a:lstStyle/>
                    <a:p>
                      <a:pPr algn="l">
                        <a:lnSpc>
                          <a:spcPct val="107000"/>
                        </a:lnSpc>
                        <a:spcAft>
                          <a:spcPts val="800"/>
                        </a:spcAft>
                      </a:pPr>
                      <a:r>
                        <a:rPr lang="tr-TR" sz="900" u="sng" dirty="0">
                          <a:effectLst/>
                        </a:rPr>
                        <a:t>Çalışma Grubu 6</a:t>
                      </a:r>
                      <a:endParaRPr lang="tr-TR" sz="900" dirty="0">
                        <a:effectLst/>
                      </a:endParaRPr>
                    </a:p>
                    <a:p>
                      <a:pPr marL="0" lvl="0" indent="0" algn="l">
                        <a:lnSpc>
                          <a:spcPct val="107000"/>
                        </a:lnSpc>
                        <a:buFont typeface="Calibri" panose="020F0502020204030204" pitchFamily="34" charset="0"/>
                        <a:buNone/>
                      </a:pPr>
                      <a:r>
                        <a:rPr lang="tr-TR" sz="900" dirty="0">
                          <a:effectLst/>
                        </a:rPr>
                        <a:t>    - Prof. Dr. Oğuzhan ZENGİN</a:t>
                      </a:r>
                    </a:p>
                    <a:p>
                      <a:pPr marL="0" lvl="0" indent="0" algn="l">
                        <a:lnSpc>
                          <a:spcPct val="107000"/>
                        </a:lnSpc>
                        <a:buFont typeface="Calibri" panose="020F0502020204030204" pitchFamily="34" charset="0"/>
                        <a:buNone/>
                      </a:pPr>
                      <a:r>
                        <a:rPr lang="tr-TR" sz="900" dirty="0">
                          <a:effectLst/>
                        </a:rPr>
                        <a:t>    - Doç. Dr. Ahmet Mustafa ERER</a:t>
                      </a:r>
                    </a:p>
                    <a:p>
                      <a:pPr marL="0" lvl="0" indent="0" algn="l">
                        <a:lnSpc>
                          <a:spcPct val="107000"/>
                        </a:lnSpc>
                        <a:buFont typeface="Calibri" panose="020F0502020204030204" pitchFamily="34" charset="0"/>
                        <a:buNone/>
                      </a:pPr>
                      <a:r>
                        <a:rPr lang="tr-TR" sz="900" dirty="0">
                          <a:effectLst/>
                        </a:rPr>
                        <a:t>    - Doç. Dr. Ahmet DUYAR</a:t>
                      </a:r>
                    </a:p>
                    <a:p>
                      <a:pPr marL="0" lvl="0" indent="0" algn="l">
                        <a:lnSpc>
                          <a:spcPct val="107000"/>
                        </a:lnSpc>
                        <a:buFont typeface="Calibri" panose="020F0502020204030204" pitchFamily="34" charset="0"/>
                        <a:buNone/>
                      </a:pPr>
                      <a:r>
                        <a:rPr lang="tr-TR" sz="900" dirty="0">
                          <a:effectLst/>
                        </a:rPr>
                        <a:t>    - Dr. Öğr. Üyesi Mustafa POLAT</a:t>
                      </a:r>
                    </a:p>
                    <a:p>
                      <a:pPr marL="0" lvl="0" indent="0" algn="l">
                        <a:lnSpc>
                          <a:spcPct val="107000"/>
                        </a:lnSpc>
                        <a:buFont typeface="Calibri" panose="020F0502020204030204" pitchFamily="34" charset="0"/>
                        <a:buNone/>
                      </a:pPr>
                      <a:r>
                        <a:rPr lang="tr-TR" sz="900" dirty="0">
                          <a:effectLst/>
                        </a:rPr>
                        <a:t>    - Dr. Öğr. Üyesi Gökhan Oruç ÖNALAN</a:t>
                      </a:r>
                    </a:p>
                    <a:p>
                      <a:pPr marL="0" lvl="0" indent="0" algn="l">
                        <a:lnSpc>
                          <a:spcPct val="107000"/>
                        </a:lnSpc>
                        <a:buFont typeface="Calibri" panose="020F0502020204030204" pitchFamily="34" charset="0"/>
                        <a:buNone/>
                      </a:pPr>
                      <a:r>
                        <a:rPr lang="tr-TR" sz="900" dirty="0">
                          <a:effectLst/>
                        </a:rPr>
                        <a:t>    - Daire Başkanı Bünyamin GÜN</a:t>
                      </a:r>
                    </a:p>
                    <a:p>
                      <a:pPr marL="0" lvl="0" indent="0" algn="l">
                        <a:lnSpc>
                          <a:spcPct val="107000"/>
                        </a:lnSpc>
                        <a:spcAft>
                          <a:spcPts val="800"/>
                        </a:spcAft>
                        <a:buFont typeface="Calibri" panose="020F0502020204030204" pitchFamily="34" charset="0"/>
                        <a:buNone/>
                      </a:pPr>
                      <a:r>
                        <a:rPr lang="tr-TR" sz="900" dirty="0">
                          <a:effectLst/>
                        </a:rPr>
                        <a:t>    - Bilgisayar İşletmeni Bekir YILMAZ</a:t>
                      </a:r>
                      <a:endParaRPr lang="tr-TR" sz="900" dirty="0">
                        <a:effectLst/>
                        <a:latin typeface="Calibri" panose="020F0502020204030204" pitchFamily="34" charset="0"/>
                        <a:ea typeface="Times New Roman" panose="02020603050405020304" pitchFamily="18" charset="0"/>
                        <a:cs typeface="Arial" panose="020B0604020202020204" pitchFamily="34" charset="0"/>
                      </a:endParaRPr>
                    </a:p>
                  </a:txBody>
                  <a:tcPr marL="10268" marR="10268" marT="0" marB="0"/>
                </a:tc>
                <a:tc vMerge="1">
                  <a:txBody>
                    <a:bodyPr/>
                    <a:lstStyle/>
                    <a:p>
                      <a:pPr algn="ctr">
                        <a:lnSpc>
                          <a:spcPct val="107000"/>
                        </a:lnSpc>
                        <a:spcAft>
                          <a:spcPts val="800"/>
                        </a:spcAft>
                      </a:pPr>
                      <a:endParaRPr lang="tr-TR" sz="8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extLst>
                  <a:ext uri="{0D108BD9-81ED-4DB2-BD59-A6C34878D82A}">
                    <a16:rowId xmlns:a16="http://schemas.microsoft.com/office/drawing/2014/main" val="2386398504"/>
                  </a:ext>
                </a:extLst>
              </a:tr>
              <a:tr h="1073987">
                <a:tc vMerge="1">
                  <a:txBody>
                    <a:bodyPr/>
                    <a:lstStyle/>
                    <a:p>
                      <a:endParaRPr lang="tr-TR" dirty="0"/>
                    </a:p>
                  </a:txBody>
                  <a:tcPr/>
                </a:tc>
                <a:tc>
                  <a:txBody>
                    <a:bodyPr/>
                    <a:lstStyle/>
                    <a:p>
                      <a:pPr algn="just">
                        <a:lnSpc>
                          <a:spcPct val="107000"/>
                        </a:lnSpc>
                        <a:spcAft>
                          <a:spcPts val="800"/>
                        </a:spcAft>
                      </a:pPr>
                      <a:r>
                        <a:rPr lang="tr-TR" sz="800" dirty="0">
                          <a:effectLst/>
                        </a:rPr>
                        <a:t>Yükseköğretim Sektörü Analizi</a:t>
                      </a:r>
                      <a:endParaRPr lang="tr-TR" sz="900" dirty="0">
                        <a:effectLst/>
                      </a:endParaRPr>
                    </a:p>
                    <a:p>
                      <a:pPr algn="just">
                        <a:lnSpc>
                          <a:spcPct val="107000"/>
                        </a:lnSpc>
                        <a:spcAft>
                          <a:spcPts val="800"/>
                        </a:spcAft>
                      </a:pPr>
                      <a:br>
                        <a:rPr lang="tr-TR" sz="800" dirty="0">
                          <a:effectLst/>
                        </a:rPr>
                      </a:br>
                      <a:r>
                        <a:rPr lang="tr-TR" sz="800" dirty="0">
                          <a:effectLst/>
                        </a:rPr>
                        <a:t>                       a) Sektörel Eğilim Analizi</a:t>
                      </a:r>
                      <a:endParaRPr lang="tr-TR" sz="900" dirty="0">
                        <a:effectLst/>
                      </a:endParaRPr>
                    </a:p>
                    <a:p>
                      <a:pPr algn="just">
                        <a:lnSpc>
                          <a:spcPct val="107000"/>
                        </a:lnSpc>
                        <a:spcAft>
                          <a:spcPts val="800"/>
                        </a:spcAft>
                      </a:pPr>
                      <a:r>
                        <a:rPr lang="tr-TR" sz="800" dirty="0">
                          <a:effectLst/>
                        </a:rPr>
                        <a:t>                       b) Sektörel Yapı Analizi</a:t>
                      </a:r>
                      <a:endParaRPr lang="tr-TR" sz="900" dirty="0">
                        <a:effectLst/>
                      </a:endParaRPr>
                    </a:p>
                    <a:p>
                      <a:pPr algn="just">
                        <a:lnSpc>
                          <a:spcPct val="107000"/>
                        </a:lnSpc>
                        <a:spcAft>
                          <a:spcPts val="800"/>
                        </a:spcAft>
                      </a:pPr>
                      <a:br>
                        <a:rPr lang="tr-TR" sz="800" dirty="0">
                          <a:effectLst/>
                        </a:rPr>
                      </a:br>
                      <a:r>
                        <a:rPr lang="tr-TR" sz="800" dirty="0">
                          <a:effectLst/>
                        </a:rPr>
                        <a:t>                       </a:t>
                      </a:r>
                      <a:endParaRPr lang="tr-TR" sz="9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a:txBody>
                    <a:bodyPr/>
                    <a:lstStyle/>
                    <a:p>
                      <a:pPr algn="l">
                        <a:lnSpc>
                          <a:spcPct val="107000"/>
                        </a:lnSpc>
                        <a:spcAft>
                          <a:spcPts val="800"/>
                        </a:spcAft>
                      </a:pPr>
                      <a:r>
                        <a:rPr lang="tr-TR" sz="900" u="sng" dirty="0">
                          <a:effectLst/>
                        </a:rPr>
                        <a:t>Çalışma Grubu 7</a:t>
                      </a:r>
                      <a:endParaRPr lang="tr-TR" sz="900" dirty="0">
                        <a:effectLst/>
                      </a:endParaRPr>
                    </a:p>
                    <a:p>
                      <a:pPr marL="0" lvl="0" indent="0" algn="l">
                        <a:lnSpc>
                          <a:spcPct val="107000"/>
                        </a:lnSpc>
                        <a:buFont typeface="Calibri" panose="020F0502020204030204" pitchFamily="34" charset="0"/>
                        <a:buNone/>
                      </a:pPr>
                      <a:r>
                        <a:rPr lang="tr-TR" sz="900" dirty="0">
                          <a:effectLst/>
                        </a:rPr>
                        <a:t>     -Prof. Dr. Tülay EKEMEN KESKİN</a:t>
                      </a:r>
                    </a:p>
                    <a:p>
                      <a:pPr marL="0" lvl="0" indent="0" algn="l">
                        <a:lnSpc>
                          <a:spcPct val="107000"/>
                        </a:lnSpc>
                        <a:buFont typeface="Calibri" panose="020F0502020204030204" pitchFamily="34" charset="0"/>
                        <a:buNone/>
                      </a:pPr>
                      <a:r>
                        <a:rPr lang="tr-TR" sz="900" dirty="0">
                          <a:effectLst/>
                        </a:rPr>
                        <a:t>     -Doç. Dr. M. Kamil TURAN </a:t>
                      </a:r>
                    </a:p>
                    <a:p>
                      <a:pPr marL="0" lvl="0" indent="0" algn="l">
                        <a:lnSpc>
                          <a:spcPct val="107000"/>
                        </a:lnSpc>
                        <a:buFont typeface="Calibri" panose="020F0502020204030204" pitchFamily="34" charset="0"/>
                        <a:buNone/>
                      </a:pPr>
                      <a:r>
                        <a:rPr lang="tr-TR" sz="900" dirty="0">
                          <a:effectLst/>
                        </a:rPr>
                        <a:t>     -Doç. Dr. Yasin KANBUR</a:t>
                      </a:r>
                    </a:p>
                    <a:p>
                      <a:pPr marL="0" lvl="0" indent="0" algn="l">
                        <a:lnSpc>
                          <a:spcPct val="107000"/>
                        </a:lnSpc>
                        <a:buFont typeface="Calibri" panose="020F0502020204030204" pitchFamily="34" charset="0"/>
                        <a:buNone/>
                      </a:pPr>
                      <a:r>
                        <a:rPr lang="tr-TR" sz="900" dirty="0">
                          <a:effectLst/>
                        </a:rPr>
                        <a:t>     -Öğr. Gör. Adnan UCUR</a:t>
                      </a:r>
                    </a:p>
                    <a:p>
                      <a:pPr marL="0" lvl="0" indent="0" algn="l">
                        <a:lnSpc>
                          <a:spcPct val="107000"/>
                        </a:lnSpc>
                        <a:buFont typeface="Calibri" panose="020F0502020204030204" pitchFamily="34" charset="0"/>
                        <a:buNone/>
                      </a:pPr>
                      <a:r>
                        <a:rPr lang="tr-TR" sz="900" dirty="0">
                          <a:effectLst/>
                        </a:rPr>
                        <a:t>     -Genel Sekreter Yardımcısı Şaban ÖZKAN</a:t>
                      </a:r>
                    </a:p>
                    <a:p>
                      <a:pPr marL="0" lvl="0" indent="0" algn="l">
                        <a:lnSpc>
                          <a:spcPct val="107000"/>
                        </a:lnSpc>
                        <a:spcAft>
                          <a:spcPts val="800"/>
                        </a:spcAft>
                        <a:buFont typeface="Calibri" panose="020F0502020204030204" pitchFamily="34" charset="0"/>
                        <a:buNone/>
                      </a:pPr>
                      <a:r>
                        <a:rPr lang="tr-TR" sz="900" dirty="0">
                          <a:effectLst/>
                        </a:rPr>
                        <a:t>     -Fakülte Sekreteri Hakan CEBECİ</a:t>
                      </a:r>
                      <a:endParaRPr lang="tr-TR" sz="900" dirty="0">
                        <a:effectLst/>
                        <a:latin typeface="Calibri" panose="020F0502020204030204" pitchFamily="34" charset="0"/>
                        <a:ea typeface="Times New Roman" panose="02020603050405020304" pitchFamily="18" charset="0"/>
                        <a:cs typeface="Arial" panose="020B0604020202020204" pitchFamily="34" charset="0"/>
                      </a:endParaRPr>
                    </a:p>
                  </a:txBody>
                  <a:tcPr marL="10268" marR="10268" marT="0" marB="0" anchor="ctr"/>
                </a:tc>
                <a:tc vMerge="1">
                  <a:txBody>
                    <a:bodyPr/>
                    <a:lstStyle/>
                    <a:p>
                      <a:pPr algn="ctr">
                        <a:lnSpc>
                          <a:spcPct val="107000"/>
                        </a:lnSpc>
                        <a:spcAft>
                          <a:spcPts val="800"/>
                        </a:spcAft>
                      </a:pPr>
                      <a:endParaRPr lang="tr-TR" sz="8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extLst>
                  <a:ext uri="{0D108BD9-81ED-4DB2-BD59-A6C34878D82A}">
                    <a16:rowId xmlns:a16="http://schemas.microsoft.com/office/drawing/2014/main" val="3419427659"/>
                  </a:ext>
                </a:extLst>
              </a:tr>
              <a:tr h="765686">
                <a:tc vMerge="1">
                  <a:txBody>
                    <a:bodyPr/>
                    <a:lstStyle/>
                    <a:p>
                      <a:endParaRPr lang="tr-TR" dirty="0"/>
                    </a:p>
                  </a:txBody>
                  <a:tcPr/>
                </a:tc>
                <a:tc>
                  <a:txBody>
                    <a:bodyPr/>
                    <a:lstStyle/>
                    <a:p>
                      <a:pPr algn="just">
                        <a:lnSpc>
                          <a:spcPct val="107000"/>
                        </a:lnSpc>
                        <a:spcAft>
                          <a:spcPts val="800"/>
                        </a:spcAft>
                      </a:pPr>
                      <a:r>
                        <a:rPr lang="tr-TR" sz="900" dirty="0">
                          <a:effectLst/>
                        </a:rPr>
                        <a:t>GZFT Analizi </a:t>
                      </a:r>
                    </a:p>
                    <a:p>
                      <a:pPr marL="342900" lvl="0" indent="-342900" algn="l">
                        <a:lnSpc>
                          <a:spcPct val="107000"/>
                        </a:lnSpc>
                        <a:buFont typeface="+mj-lt"/>
                        <a:buAutoNum type="alphaLcParenR"/>
                      </a:pPr>
                      <a:r>
                        <a:rPr lang="tr-TR" sz="900" dirty="0">
                          <a:effectLst/>
                        </a:rPr>
                        <a:t>Güçlü ve Zayıf Yönler </a:t>
                      </a:r>
                    </a:p>
                    <a:p>
                      <a:pPr marL="342900" lvl="0" indent="-342900" algn="l">
                        <a:lnSpc>
                          <a:spcPct val="107000"/>
                        </a:lnSpc>
                        <a:spcAft>
                          <a:spcPts val="800"/>
                        </a:spcAft>
                        <a:buFont typeface="+mj-lt"/>
                        <a:buAutoNum type="alphaLcParenR"/>
                      </a:pPr>
                      <a:r>
                        <a:rPr lang="tr-TR" sz="900" dirty="0">
                          <a:effectLst/>
                        </a:rPr>
                        <a:t>Fırsatlar ve Tehditler</a:t>
                      </a:r>
                    </a:p>
                    <a:p>
                      <a:pPr algn="just">
                        <a:lnSpc>
                          <a:spcPct val="107000"/>
                        </a:lnSpc>
                        <a:spcAft>
                          <a:spcPts val="800"/>
                        </a:spcAft>
                      </a:pPr>
                      <a:r>
                        <a:rPr lang="tr-TR" sz="900" dirty="0">
                          <a:effectLst/>
                        </a:rPr>
                        <a:t>Tespitler ve İhtiyaçların Belirlenmesi</a:t>
                      </a:r>
                      <a:endParaRPr lang="tr-TR" sz="9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a:txBody>
                    <a:bodyPr/>
                    <a:lstStyle/>
                    <a:p>
                      <a:pPr algn="l">
                        <a:lnSpc>
                          <a:spcPct val="107000"/>
                        </a:lnSpc>
                        <a:spcAft>
                          <a:spcPts val="800"/>
                        </a:spcAft>
                      </a:pPr>
                      <a:r>
                        <a:rPr lang="tr-TR" sz="900" dirty="0">
                          <a:effectLst/>
                        </a:rPr>
                        <a:t>Stratejik Planlama Ekibi</a:t>
                      </a:r>
                      <a:endParaRPr lang="tr-TR" sz="9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vMerge="1">
                  <a:txBody>
                    <a:bodyPr/>
                    <a:lstStyle/>
                    <a:p>
                      <a:pPr algn="ctr">
                        <a:lnSpc>
                          <a:spcPct val="107000"/>
                        </a:lnSpc>
                        <a:spcAft>
                          <a:spcPts val="800"/>
                        </a:spcAft>
                      </a:pPr>
                      <a:endParaRPr lang="tr-TR" sz="8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extLst>
                  <a:ext uri="{0D108BD9-81ED-4DB2-BD59-A6C34878D82A}">
                    <a16:rowId xmlns:a16="http://schemas.microsoft.com/office/drawing/2014/main" val="1714705750"/>
                  </a:ext>
                </a:extLst>
              </a:tr>
            </a:tbl>
          </a:graphicData>
        </a:graphic>
      </p:graphicFrame>
    </p:spTree>
    <p:extLst>
      <p:ext uri="{BB962C8B-B14F-4D97-AF65-F5344CB8AC3E}">
        <p14:creationId xmlns:p14="http://schemas.microsoft.com/office/powerpoint/2010/main" val="3245064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8B14FBBC-F9C2-F4C0-ED08-AA8AAF993E7C}"/>
              </a:ext>
            </a:extLst>
          </p:cNvPr>
          <p:cNvSpPr>
            <a:spLocks noGrp="1"/>
          </p:cNvSpPr>
          <p:nvPr>
            <p:ph type="dt" sz="half" idx="10"/>
          </p:nvPr>
        </p:nvSpPr>
        <p:spPr/>
        <p:txBody>
          <a:bodyPr/>
          <a:lstStyle/>
          <a:p>
            <a:fld id="{57997BA6-BEF8-495F-ACCD-8D19769E4FC6}" type="datetime2">
              <a:rPr lang="en-US" smtClean="0"/>
              <a:t>Wednesday, September 25, 2024</a:t>
            </a:fld>
            <a:endParaRPr lang="en-US" dirty="0"/>
          </a:p>
        </p:txBody>
      </p:sp>
      <p:sp>
        <p:nvSpPr>
          <p:cNvPr id="5" name="Alt Bilgi Yer Tutucusu 4">
            <a:extLst>
              <a:ext uri="{FF2B5EF4-FFF2-40B4-BE49-F238E27FC236}">
                <a16:creationId xmlns:a16="http://schemas.microsoft.com/office/drawing/2014/main" id="{6F90F2E3-DD81-93F7-3053-20729DD17A4A}"/>
              </a:ext>
            </a:extLst>
          </p:cNvPr>
          <p:cNvSpPr>
            <a:spLocks noGrp="1"/>
          </p:cNvSpPr>
          <p:nvPr>
            <p:ph type="ftr" sz="quarter" idx="11"/>
          </p:nvPr>
        </p:nvSpPr>
        <p:spPr/>
        <p:txBody>
          <a:bodyPr/>
          <a:lstStyle/>
          <a:p>
            <a:r>
              <a:rPr lang="en-US"/>
              <a:t>Sample Footer Text</a:t>
            </a:r>
            <a:endParaRPr lang="en-US" dirty="0"/>
          </a:p>
        </p:txBody>
      </p:sp>
      <p:sp>
        <p:nvSpPr>
          <p:cNvPr id="6" name="Slayt Numarası Yer Tutucusu 5">
            <a:extLst>
              <a:ext uri="{FF2B5EF4-FFF2-40B4-BE49-F238E27FC236}">
                <a16:creationId xmlns:a16="http://schemas.microsoft.com/office/drawing/2014/main" id="{E68F04FF-F072-E136-1CB0-6E6163F4A600}"/>
              </a:ext>
            </a:extLst>
          </p:cNvPr>
          <p:cNvSpPr>
            <a:spLocks noGrp="1"/>
          </p:cNvSpPr>
          <p:nvPr>
            <p:ph type="sldNum" sz="quarter" idx="12"/>
          </p:nvPr>
        </p:nvSpPr>
        <p:spPr/>
        <p:txBody>
          <a:bodyPr/>
          <a:lstStyle/>
          <a:p>
            <a:fld id="{7BE69E03-4804-4553-A1EC-F089884EF50F}" type="slidenum">
              <a:rPr lang="en-US" smtClean="0"/>
              <a:t>27</a:t>
            </a:fld>
            <a:endParaRPr lang="en-US"/>
          </a:p>
        </p:txBody>
      </p:sp>
      <p:graphicFrame>
        <p:nvGraphicFramePr>
          <p:cNvPr id="10" name="İçerik Yer Tutucusu 6">
            <a:extLst>
              <a:ext uri="{FF2B5EF4-FFF2-40B4-BE49-F238E27FC236}">
                <a16:creationId xmlns:a16="http://schemas.microsoft.com/office/drawing/2014/main" id="{EB437146-7789-4EDB-C058-BABA015893AA}"/>
              </a:ext>
            </a:extLst>
          </p:cNvPr>
          <p:cNvGraphicFramePr>
            <a:graphicFrameLocks noGrp="1"/>
          </p:cNvGraphicFramePr>
          <p:nvPr>
            <p:ph idx="1"/>
            <p:extLst>
              <p:ext uri="{D42A27DB-BD31-4B8C-83A1-F6EECF244321}">
                <p14:modId xmlns:p14="http://schemas.microsoft.com/office/powerpoint/2010/main" val="3913942689"/>
              </p:ext>
            </p:extLst>
          </p:nvPr>
        </p:nvGraphicFramePr>
        <p:xfrm>
          <a:off x="199177" y="271604"/>
          <a:ext cx="11443580" cy="6518505"/>
        </p:xfrm>
        <a:graphic>
          <a:graphicData uri="http://schemas.openxmlformats.org/drawingml/2006/table">
            <a:tbl>
              <a:tblPr firstRow="1" firstCol="1" bandRow="1">
                <a:tableStyleId>{5C22544A-7EE6-4342-B048-85BDC9FD1C3A}</a:tableStyleId>
              </a:tblPr>
              <a:tblGrid>
                <a:gridCol w="1808473">
                  <a:extLst>
                    <a:ext uri="{9D8B030D-6E8A-4147-A177-3AD203B41FA5}">
                      <a16:colId xmlns:a16="http://schemas.microsoft.com/office/drawing/2014/main" val="2858132579"/>
                    </a:ext>
                  </a:extLst>
                </a:gridCol>
                <a:gridCol w="6607196">
                  <a:extLst>
                    <a:ext uri="{9D8B030D-6E8A-4147-A177-3AD203B41FA5}">
                      <a16:colId xmlns:a16="http://schemas.microsoft.com/office/drawing/2014/main" val="2371559991"/>
                    </a:ext>
                  </a:extLst>
                </a:gridCol>
                <a:gridCol w="1987530">
                  <a:extLst>
                    <a:ext uri="{9D8B030D-6E8A-4147-A177-3AD203B41FA5}">
                      <a16:colId xmlns:a16="http://schemas.microsoft.com/office/drawing/2014/main" val="480545322"/>
                    </a:ext>
                  </a:extLst>
                </a:gridCol>
                <a:gridCol w="1040381">
                  <a:extLst>
                    <a:ext uri="{9D8B030D-6E8A-4147-A177-3AD203B41FA5}">
                      <a16:colId xmlns:a16="http://schemas.microsoft.com/office/drawing/2014/main" val="1203979914"/>
                    </a:ext>
                  </a:extLst>
                </a:gridCol>
              </a:tblGrid>
              <a:tr h="195722">
                <a:tc>
                  <a:txBody>
                    <a:bodyPr/>
                    <a:lstStyle/>
                    <a:p>
                      <a:pPr algn="ctr">
                        <a:lnSpc>
                          <a:spcPct val="107000"/>
                        </a:lnSpc>
                        <a:spcAft>
                          <a:spcPts val="800"/>
                        </a:spcAft>
                      </a:pPr>
                      <a:r>
                        <a:rPr lang="tr-TR" sz="900" dirty="0">
                          <a:effectLst/>
                        </a:rPr>
                        <a:t>AŞAMALAR</a:t>
                      </a:r>
                      <a:endParaRPr lang="tr-TR" sz="9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a:txBody>
                    <a:bodyPr/>
                    <a:lstStyle/>
                    <a:p>
                      <a:pPr algn="ctr">
                        <a:lnSpc>
                          <a:spcPct val="107000"/>
                        </a:lnSpc>
                        <a:spcAft>
                          <a:spcPts val="800"/>
                        </a:spcAft>
                      </a:pPr>
                      <a:r>
                        <a:rPr lang="tr-TR" sz="900">
                          <a:effectLst/>
                        </a:rPr>
                        <a:t>FAALİYETLER</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a:txBody>
                    <a:bodyPr/>
                    <a:lstStyle/>
                    <a:p>
                      <a:pPr algn="ctr">
                        <a:lnSpc>
                          <a:spcPct val="107000"/>
                        </a:lnSpc>
                        <a:spcAft>
                          <a:spcPts val="800"/>
                        </a:spcAft>
                      </a:pPr>
                      <a:r>
                        <a:rPr lang="tr-TR" sz="900">
                          <a:effectLst/>
                        </a:rPr>
                        <a:t>SORUMLU KİŞİ VE BİRİMLER</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a:txBody>
                    <a:bodyPr/>
                    <a:lstStyle/>
                    <a:p>
                      <a:pPr algn="ctr">
                        <a:lnSpc>
                          <a:spcPct val="107000"/>
                        </a:lnSpc>
                        <a:spcAft>
                          <a:spcPts val="800"/>
                        </a:spcAft>
                      </a:pPr>
                      <a:r>
                        <a:rPr lang="tr-TR" sz="800" dirty="0">
                          <a:effectLst/>
                        </a:rPr>
                        <a:t>DÖNEM</a:t>
                      </a:r>
                      <a:endParaRPr lang="tr-TR" sz="8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extLst>
                  <a:ext uri="{0D108BD9-81ED-4DB2-BD59-A6C34878D82A}">
                    <a16:rowId xmlns:a16="http://schemas.microsoft.com/office/drawing/2014/main" val="2573138059"/>
                  </a:ext>
                </a:extLst>
              </a:tr>
              <a:tr h="173975">
                <a:tc rowSpan="4">
                  <a:txBody>
                    <a:bodyPr/>
                    <a:lstStyle/>
                    <a:p>
                      <a:pPr algn="ctr">
                        <a:lnSpc>
                          <a:spcPct val="107000"/>
                        </a:lnSpc>
                        <a:spcAft>
                          <a:spcPts val="800"/>
                        </a:spcAft>
                      </a:pPr>
                      <a:r>
                        <a:rPr lang="tr-TR" sz="900" dirty="0">
                          <a:effectLst/>
                        </a:rPr>
                        <a:t>GELECEĞE BAKIŞ</a:t>
                      </a:r>
                      <a:endParaRPr lang="tr-TR" sz="9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a:txBody>
                    <a:bodyPr/>
                    <a:lstStyle/>
                    <a:p>
                      <a:pPr algn="just">
                        <a:lnSpc>
                          <a:spcPct val="107000"/>
                        </a:lnSpc>
                        <a:spcAft>
                          <a:spcPts val="800"/>
                        </a:spcAft>
                      </a:pPr>
                      <a:r>
                        <a:rPr lang="tr-TR" sz="800">
                          <a:effectLst/>
                        </a:rPr>
                        <a:t>Misyon ve Vizyonun Oluşturulması için Perspektif Verilmesi</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a:txBody>
                    <a:bodyPr/>
                    <a:lstStyle/>
                    <a:p>
                      <a:pPr algn="just">
                        <a:lnSpc>
                          <a:spcPct val="107000"/>
                        </a:lnSpc>
                        <a:spcAft>
                          <a:spcPts val="800"/>
                        </a:spcAft>
                      </a:pPr>
                      <a:r>
                        <a:rPr lang="tr-TR" sz="800" dirty="0">
                          <a:effectLst/>
                        </a:rPr>
                        <a:t>Rektör</a:t>
                      </a:r>
                      <a:endParaRPr lang="tr-TR" sz="9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rowSpan="4">
                  <a:txBody>
                    <a:bodyPr/>
                    <a:lstStyle/>
                    <a:p>
                      <a:pPr algn="ctr">
                        <a:lnSpc>
                          <a:spcPct val="107000"/>
                        </a:lnSpc>
                        <a:spcAft>
                          <a:spcPts val="800"/>
                        </a:spcAft>
                      </a:pPr>
                      <a:r>
                        <a:rPr lang="tr-TR" sz="800" dirty="0">
                          <a:effectLst/>
                        </a:rPr>
                        <a:t>EKİM 2024</a:t>
                      </a:r>
                      <a:endParaRPr lang="tr-TR" sz="8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extLst>
                  <a:ext uri="{0D108BD9-81ED-4DB2-BD59-A6C34878D82A}">
                    <a16:rowId xmlns:a16="http://schemas.microsoft.com/office/drawing/2014/main" val="2890810806"/>
                  </a:ext>
                </a:extLst>
              </a:tr>
              <a:tr h="173975">
                <a:tc vMerge="1">
                  <a:txBody>
                    <a:bodyPr/>
                    <a:lstStyle/>
                    <a:p>
                      <a:endParaRPr lang="tr-TR"/>
                    </a:p>
                  </a:txBody>
                  <a:tcPr/>
                </a:tc>
                <a:tc>
                  <a:txBody>
                    <a:bodyPr/>
                    <a:lstStyle/>
                    <a:p>
                      <a:pPr algn="just">
                        <a:lnSpc>
                          <a:spcPct val="107000"/>
                        </a:lnSpc>
                        <a:spcAft>
                          <a:spcPts val="800"/>
                        </a:spcAft>
                      </a:pPr>
                      <a:r>
                        <a:rPr lang="tr-TR" sz="800" dirty="0">
                          <a:effectLst/>
                        </a:rPr>
                        <a:t>Misyon, Vizyon ile Temel Değerlere Yönelik Çalışmaların Hazırlanması</a:t>
                      </a:r>
                      <a:endParaRPr lang="tr-TR" sz="9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a:txBody>
                    <a:bodyPr/>
                    <a:lstStyle/>
                    <a:p>
                      <a:pPr algn="just">
                        <a:lnSpc>
                          <a:spcPct val="107000"/>
                        </a:lnSpc>
                        <a:spcAft>
                          <a:spcPts val="800"/>
                        </a:spcAft>
                      </a:pPr>
                      <a:r>
                        <a:rPr lang="tr-TR" sz="800">
                          <a:effectLst/>
                        </a:rPr>
                        <a:t>Stratejik Planlama Ekibi</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vMerge="1">
                  <a:txBody>
                    <a:bodyPr/>
                    <a:lstStyle/>
                    <a:p>
                      <a:endParaRPr lang="tr-TR"/>
                    </a:p>
                  </a:txBody>
                  <a:tcPr/>
                </a:tc>
                <a:extLst>
                  <a:ext uri="{0D108BD9-81ED-4DB2-BD59-A6C34878D82A}">
                    <a16:rowId xmlns:a16="http://schemas.microsoft.com/office/drawing/2014/main" val="2223366697"/>
                  </a:ext>
                </a:extLst>
              </a:tr>
              <a:tr h="296675">
                <a:tc vMerge="1">
                  <a:txBody>
                    <a:bodyPr/>
                    <a:lstStyle/>
                    <a:p>
                      <a:endParaRPr lang="tr-TR"/>
                    </a:p>
                  </a:txBody>
                  <a:tcPr/>
                </a:tc>
                <a:tc>
                  <a:txBody>
                    <a:bodyPr/>
                    <a:lstStyle/>
                    <a:p>
                      <a:pPr algn="just">
                        <a:lnSpc>
                          <a:spcPct val="107000"/>
                        </a:lnSpc>
                        <a:spcAft>
                          <a:spcPts val="800"/>
                        </a:spcAft>
                      </a:pPr>
                      <a:r>
                        <a:rPr lang="tr-TR" sz="800">
                          <a:effectLst/>
                        </a:rPr>
                        <a:t>Alternatif Misyon ve Vizyon ile Temel Değerler Taslaklarının Strateji Geliştirme Kurulunun Uygun Görüşüne Sunulması</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a:txBody>
                    <a:bodyPr/>
                    <a:lstStyle/>
                    <a:p>
                      <a:pPr algn="just">
                        <a:lnSpc>
                          <a:spcPct val="107000"/>
                        </a:lnSpc>
                        <a:spcAft>
                          <a:spcPts val="800"/>
                        </a:spcAft>
                      </a:pPr>
                      <a:r>
                        <a:rPr lang="tr-TR" sz="800">
                          <a:effectLst/>
                        </a:rPr>
                        <a:t>Strateji Geliştirme Daire Başkanlığı</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vMerge="1">
                  <a:txBody>
                    <a:bodyPr/>
                    <a:lstStyle/>
                    <a:p>
                      <a:endParaRPr lang="tr-TR"/>
                    </a:p>
                  </a:txBody>
                  <a:tcPr/>
                </a:tc>
                <a:extLst>
                  <a:ext uri="{0D108BD9-81ED-4DB2-BD59-A6C34878D82A}">
                    <a16:rowId xmlns:a16="http://schemas.microsoft.com/office/drawing/2014/main" val="2328565609"/>
                  </a:ext>
                </a:extLst>
              </a:tr>
              <a:tr h="173975">
                <a:tc vMerge="1">
                  <a:txBody>
                    <a:bodyPr/>
                    <a:lstStyle/>
                    <a:p>
                      <a:endParaRPr lang="tr-TR"/>
                    </a:p>
                  </a:txBody>
                  <a:tcPr/>
                </a:tc>
                <a:tc>
                  <a:txBody>
                    <a:bodyPr/>
                    <a:lstStyle/>
                    <a:p>
                      <a:pPr algn="just">
                        <a:lnSpc>
                          <a:spcPct val="107000"/>
                        </a:lnSpc>
                        <a:spcAft>
                          <a:spcPts val="800"/>
                        </a:spcAft>
                      </a:pPr>
                      <a:r>
                        <a:rPr lang="tr-TR" sz="800">
                          <a:effectLst/>
                        </a:rPr>
                        <a:t>Misyon ve Vizyon ile Temel Değerlere Son Şeklinin Verilmesi</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a:txBody>
                    <a:bodyPr/>
                    <a:lstStyle/>
                    <a:p>
                      <a:pPr algn="just">
                        <a:lnSpc>
                          <a:spcPct val="107000"/>
                        </a:lnSpc>
                        <a:spcAft>
                          <a:spcPts val="800"/>
                        </a:spcAft>
                      </a:pPr>
                      <a:r>
                        <a:rPr lang="tr-TR" sz="800">
                          <a:effectLst/>
                        </a:rPr>
                        <a:t>Strateji Geliştirme Kurulu</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vMerge="1">
                  <a:txBody>
                    <a:bodyPr/>
                    <a:lstStyle/>
                    <a:p>
                      <a:endParaRPr lang="tr-TR"/>
                    </a:p>
                  </a:txBody>
                  <a:tcPr/>
                </a:tc>
                <a:extLst>
                  <a:ext uri="{0D108BD9-81ED-4DB2-BD59-A6C34878D82A}">
                    <a16:rowId xmlns:a16="http://schemas.microsoft.com/office/drawing/2014/main" val="846721139"/>
                  </a:ext>
                </a:extLst>
              </a:tr>
              <a:tr h="296675">
                <a:tc rowSpan="7">
                  <a:txBody>
                    <a:bodyPr/>
                    <a:lstStyle/>
                    <a:p>
                      <a:pPr algn="ctr">
                        <a:lnSpc>
                          <a:spcPct val="107000"/>
                        </a:lnSpc>
                        <a:spcAft>
                          <a:spcPts val="800"/>
                        </a:spcAft>
                      </a:pPr>
                      <a:r>
                        <a:rPr lang="tr-TR" sz="900" dirty="0">
                          <a:effectLst/>
                        </a:rPr>
                        <a:t>FARKLILAŞMA STRATEJİSİ</a:t>
                      </a:r>
                      <a:endParaRPr lang="tr-TR" sz="9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a:txBody>
                    <a:bodyPr/>
                    <a:lstStyle/>
                    <a:p>
                      <a:pPr algn="just">
                        <a:lnSpc>
                          <a:spcPct val="107000"/>
                        </a:lnSpc>
                        <a:spcAft>
                          <a:spcPts val="800"/>
                        </a:spcAft>
                      </a:pPr>
                      <a:r>
                        <a:rPr lang="tr-TR" sz="800" dirty="0">
                          <a:effectLst/>
                        </a:rPr>
                        <a:t>Akademik Faaliyetler Analizi ve Yükseköğretim Sektörü Analizini İçeren Durum Analizi Bulgularının Rektöre Raporlanması</a:t>
                      </a:r>
                      <a:endParaRPr lang="tr-TR" sz="9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a:txBody>
                    <a:bodyPr/>
                    <a:lstStyle/>
                    <a:p>
                      <a:pPr algn="just">
                        <a:lnSpc>
                          <a:spcPct val="107000"/>
                        </a:lnSpc>
                        <a:spcAft>
                          <a:spcPts val="800"/>
                        </a:spcAft>
                      </a:pPr>
                      <a:r>
                        <a:rPr lang="tr-TR" sz="800" dirty="0">
                          <a:effectLst/>
                        </a:rPr>
                        <a:t>Strateji Geliştirme Daire Başkanlığı</a:t>
                      </a:r>
                      <a:endParaRPr lang="tr-TR" sz="9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rowSpan="7">
                  <a:txBody>
                    <a:bodyPr/>
                    <a:lstStyle/>
                    <a:p>
                      <a:pPr algn="ctr">
                        <a:lnSpc>
                          <a:spcPct val="107000"/>
                        </a:lnSpc>
                        <a:spcAft>
                          <a:spcPts val="800"/>
                        </a:spcAft>
                      </a:pPr>
                      <a:r>
                        <a:rPr lang="tr-TR" sz="800" dirty="0">
                          <a:effectLst/>
                        </a:rPr>
                        <a:t>EKİM 2024</a:t>
                      </a:r>
                      <a:endParaRPr lang="tr-TR" sz="8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extLst>
                  <a:ext uri="{0D108BD9-81ED-4DB2-BD59-A6C34878D82A}">
                    <a16:rowId xmlns:a16="http://schemas.microsoft.com/office/drawing/2014/main" val="309134470"/>
                  </a:ext>
                </a:extLst>
              </a:tr>
              <a:tr h="173975">
                <a:tc vMerge="1">
                  <a:txBody>
                    <a:bodyPr/>
                    <a:lstStyle/>
                    <a:p>
                      <a:endParaRPr lang="tr-TR"/>
                    </a:p>
                  </a:txBody>
                  <a:tcPr/>
                </a:tc>
                <a:tc>
                  <a:txBody>
                    <a:bodyPr/>
                    <a:lstStyle/>
                    <a:p>
                      <a:pPr algn="just">
                        <a:lnSpc>
                          <a:spcPct val="107000"/>
                        </a:lnSpc>
                        <a:spcAft>
                          <a:spcPts val="800"/>
                        </a:spcAft>
                      </a:pPr>
                      <a:r>
                        <a:rPr lang="tr-TR" sz="800">
                          <a:effectLst/>
                        </a:rPr>
                        <a:t>Farklılaşma Stratejisinin Belirlenmesi için Perspektif Verilmesi</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a:txBody>
                    <a:bodyPr/>
                    <a:lstStyle/>
                    <a:p>
                      <a:pPr algn="just">
                        <a:lnSpc>
                          <a:spcPct val="107000"/>
                        </a:lnSpc>
                        <a:spcAft>
                          <a:spcPts val="800"/>
                        </a:spcAft>
                      </a:pPr>
                      <a:r>
                        <a:rPr lang="tr-TR" sz="800">
                          <a:effectLst/>
                        </a:rPr>
                        <a:t>Rektör</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vMerge="1">
                  <a:txBody>
                    <a:bodyPr/>
                    <a:lstStyle/>
                    <a:p>
                      <a:endParaRPr lang="tr-TR"/>
                    </a:p>
                  </a:txBody>
                  <a:tcPr/>
                </a:tc>
                <a:extLst>
                  <a:ext uri="{0D108BD9-81ED-4DB2-BD59-A6C34878D82A}">
                    <a16:rowId xmlns:a16="http://schemas.microsoft.com/office/drawing/2014/main" val="3354392307"/>
                  </a:ext>
                </a:extLst>
              </a:tr>
              <a:tr h="173975">
                <a:tc vMerge="1">
                  <a:txBody>
                    <a:bodyPr/>
                    <a:lstStyle/>
                    <a:p>
                      <a:endParaRPr lang="tr-TR"/>
                    </a:p>
                  </a:txBody>
                  <a:tcPr/>
                </a:tc>
                <a:tc>
                  <a:txBody>
                    <a:bodyPr/>
                    <a:lstStyle/>
                    <a:p>
                      <a:pPr algn="just">
                        <a:lnSpc>
                          <a:spcPct val="107000"/>
                        </a:lnSpc>
                        <a:spcAft>
                          <a:spcPts val="800"/>
                        </a:spcAft>
                      </a:pPr>
                      <a:r>
                        <a:rPr lang="tr-TR" sz="800">
                          <a:effectLst/>
                        </a:rPr>
                        <a:t>Konum Tercihinin Belirlenmesi</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a:txBody>
                    <a:bodyPr/>
                    <a:lstStyle/>
                    <a:p>
                      <a:pPr algn="just">
                        <a:lnSpc>
                          <a:spcPct val="107000"/>
                        </a:lnSpc>
                        <a:spcAft>
                          <a:spcPts val="800"/>
                        </a:spcAft>
                      </a:pPr>
                      <a:r>
                        <a:rPr lang="tr-TR" sz="800">
                          <a:effectLst/>
                        </a:rPr>
                        <a:t>Stratejik Planlama Ekibi</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vMerge="1">
                  <a:txBody>
                    <a:bodyPr/>
                    <a:lstStyle/>
                    <a:p>
                      <a:endParaRPr lang="tr-TR"/>
                    </a:p>
                  </a:txBody>
                  <a:tcPr/>
                </a:tc>
                <a:extLst>
                  <a:ext uri="{0D108BD9-81ED-4DB2-BD59-A6C34878D82A}">
                    <a16:rowId xmlns:a16="http://schemas.microsoft.com/office/drawing/2014/main" val="3729338581"/>
                  </a:ext>
                </a:extLst>
              </a:tr>
              <a:tr h="173975">
                <a:tc vMerge="1">
                  <a:txBody>
                    <a:bodyPr/>
                    <a:lstStyle/>
                    <a:p>
                      <a:endParaRPr lang="tr-TR"/>
                    </a:p>
                  </a:txBody>
                  <a:tcPr/>
                </a:tc>
                <a:tc>
                  <a:txBody>
                    <a:bodyPr/>
                    <a:lstStyle/>
                    <a:p>
                      <a:pPr algn="just">
                        <a:lnSpc>
                          <a:spcPct val="107000"/>
                        </a:lnSpc>
                        <a:spcAft>
                          <a:spcPts val="800"/>
                        </a:spcAft>
                      </a:pPr>
                      <a:r>
                        <a:rPr lang="tr-TR" sz="800" dirty="0">
                          <a:effectLst/>
                        </a:rPr>
                        <a:t>Başarı Bölgesi Tercihinin Belirlenmesi</a:t>
                      </a:r>
                      <a:endParaRPr lang="tr-TR" sz="9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a:txBody>
                    <a:bodyPr/>
                    <a:lstStyle/>
                    <a:p>
                      <a:pPr algn="just">
                        <a:lnSpc>
                          <a:spcPct val="107000"/>
                        </a:lnSpc>
                        <a:spcAft>
                          <a:spcPts val="800"/>
                        </a:spcAft>
                      </a:pPr>
                      <a:r>
                        <a:rPr lang="tr-TR" sz="800">
                          <a:effectLst/>
                        </a:rPr>
                        <a:t>Stratejik Planlama Ekibi</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vMerge="1">
                  <a:txBody>
                    <a:bodyPr/>
                    <a:lstStyle/>
                    <a:p>
                      <a:endParaRPr lang="tr-TR"/>
                    </a:p>
                  </a:txBody>
                  <a:tcPr/>
                </a:tc>
                <a:extLst>
                  <a:ext uri="{0D108BD9-81ED-4DB2-BD59-A6C34878D82A}">
                    <a16:rowId xmlns:a16="http://schemas.microsoft.com/office/drawing/2014/main" val="2519605995"/>
                  </a:ext>
                </a:extLst>
              </a:tr>
              <a:tr h="173975">
                <a:tc vMerge="1">
                  <a:txBody>
                    <a:bodyPr/>
                    <a:lstStyle/>
                    <a:p>
                      <a:endParaRPr lang="tr-TR"/>
                    </a:p>
                  </a:txBody>
                  <a:tcPr/>
                </a:tc>
                <a:tc>
                  <a:txBody>
                    <a:bodyPr/>
                    <a:lstStyle/>
                    <a:p>
                      <a:pPr algn="just">
                        <a:lnSpc>
                          <a:spcPct val="107000"/>
                        </a:lnSpc>
                        <a:spcAft>
                          <a:spcPts val="800"/>
                        </a:spcAft>
                      </a:pPr>
                      <a:r>
                        <a:rPr lang="tr-TR" sz="800">
                          <a:effectLst/>
                        </a:rPr>
                        <a:t>Değer Sunumu Tercihinin Belirlenmesi</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a:txBody>
                    <a:bodyPr/>
                    <a:lstStyle/>
                    <a:p>
                      <a:pPr algn="just">
                        <a:lnSpc>
                          <a:spcPct val="107000"/>
                        </a:lnSpc>
                        <a:spcAft>
                          <a:spcPts val="800"/>
                        </a:spcAft>
                      </a:pPr>
                      <a:r>
                        <a:rPr lang="tr-TR" sz="800">
                          <a:effectLst/>
                        </a:rPr>
                        <a:t>Stratejik Planlama Ekibi</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vMerge="1">
                  <a:txBody>
                    <a:bodyPr/>
                    <a:lstStyle/>
                    <a:p>
                      <a:endParaRPr lang="tr-TR"/>
                    </a:p>
                  </a:txBody>
                  <a:tcPr/>
                </a:tc>
                <a:extLst>
                  <a:ext uri="{0D108BD9-81ED-4DB2-BD59-A6C34878D82A}">
                    <a16:rowId xmlns:a16="http://schemas.microsoft.com/office/drawing/2014/main" val="2757831499"/>
                  </a:ext>
                </a:extLst>
              </a:tr>
              <a:tr h="173975">
                <a:tc vMerge="1">
                  <a:txBody>
                    <a:bodyPr/>
                    <a:lstStyle/>
                    <a:p>
                      <a:endParaRPr lang="tr-TR"/>
                    </a:p>
                  </a:txBody>
                  <a:tcPr/>
                </a:tc>
                <a:tc>
                  <a:txBody>
                    <a:bodyPr/>
                    <a:lstStyle/>
                    <a:p>
                      <a:pPr algn="just">
                        <a:lnSpc>
                          <a:spcPct val="107000"/>
                        </a:lnSpc>
                        <a:spcAft>
                          <a:spcPts val="800"/>
                        </a:spcAft>
                      </a:pPr>
                      <a:r>
                        <a:rPr lang="tr-TR" sz="800" dirty="0">
                          <a:effectLst/>
                        </a:rPr>
                        <a:t>Temel Yetkinlik Tercihinin Belirlenmesi</a:t>
                      </a:r>
                      <a:endParaRPr lang="tr-TR" sz="9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a:txBody>
                    <a:bodyPr/>
                    <a:lstStyle/>
                    <a:p>
                      <a:pPr algn="just">
                        <a:lnSpc>
                          <a:spcPct val="107000"/>
                        </a:lnSpc>
                        <a:spcAft>
                          <a:spcPts val="800"/>
                        </a:spcAft>
                      </a:pPr>
                      <a:r>
                        <a:rPr lang="tr-TR" sz="800">
                          <a:effectLst/>
                        </a:rPr>
                        <a:t>Stratejik Planlama Ekibi</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vMerge="1">
                  <a:txBody>
                    <a:bodyPr/>
                    <a:lstStyle/>
                    <a:p>
                      <a:endParaRPr lang="tr-TR"/>
                    </a:p>
                  </a:txBody>
                  <a:tcPr/>
                </a:tc>
                <a:extLst>
                  <a:ext uri="{0D108BD9-81ED-4DB2-BD59-A6C34878D82A}">
                    <a16:rowId xmlns:a16="http://schemas.microsoft.com/office/drawing/2014/main" val="77095182"/>
                  </a:ext>
                </a:extLst>
              </a:tr>
              <a:tr h="173975">
                <a:tc vMerge="1">
                  <a:txBody>
                    <a:bodyPr/>
                    <a:lstStyle/>
                    <a:p>
                      <a:endParaRPr lang="tr-TR"/>
                    </a:p>
                  </a:txBody>
                  <a:tcPr/>
                </a:tc>
                <a:tc>
                  <a:txBody>
                    <a:bodyPr/>
                    <a:lstStyle/>
                    <a:p>
                      <a:pPr algn="just">
                        <a:lnSpc>
                          <a:spcPct val="107000"/>
                        </a:lnSpc>
                        <a:spcAft>
                          <a:spcPts val="800"/>
                        </a:spcAft>
                      </a:pPr>
                      <a:r>
                        <a:rPr lang="tr-TR" sz="800">
                          <a:effectLst/>
                        </a:rPr>
                        <a:t>Farklılaşma Stratejisine Son Şeklinin Verilmesi ve Onaylanması</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a:txBody>
                    <a:bodyPr/>
                    <a:lstStyle/>
                    <a:p>
                      <a:pPr algn="just">
                        <a:lnSpc>
                          <a:spcPct val="107000"/>
                        </a:lnSpc>
                        <a:spcAft>
                          <a:spcPts val="800"/>
                        </a:spcAft>
                      </a:pPr>
                      <a:r>
                        <a:rPr lang="tr-TR" sz="800">
                          <a:effectLst/>
                        </a:rPr>
                        <a:t>Strateji Geliştirme Kurulu</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vMerge="1">
                  <a:txBody>
                    <a:bodyPr/>
                    <a:lstStyle/>
                    <a:p>
                      <a:endParaRPr lang="tr-TR"/>
                    </a:p>
                  </a:txBody>
                  <a:tcPr/>
                </a:tc>
                <a:extLst>
                  <a:ext uri="{0D108BD9-81ED-4DB2-BD59-A6C34878D82A}">
                    <a16:rowId xmlns:a16="http://schemas.microsoft.com/office/drawing/2014/main" val="516050586"/>
                  </a:ext>
                </a:extLst>
              </a:tr>
              <a:tr h="173975">
                <a:tc rowSpan="11">
                  <a:txBody>
                    <a:bodyPr/>
                    <a:lstStyle/>
                    <a:p>
                      <a:pPr algn="ctr">
                        <a:lnSpc>
                          <a:spcPct val="107000"/>
                        </a:lnSpc>
                        <a:spcAft>
                          <a:spcPts val="800"/>
                        </a:spcAft>
                      </a:pPr>
                      <a:r>
                        <a:rPr lang="tr-TR" sz="900" dirty="0">
                          <a:effectLst/>
                        </a:rPr>
                        <a:t>STRATEJİ </a:t>
                      </a:r>
                      <a:br>
                        <a:rPr lang="tr-TR" sz="900" dirty="0">
                          <a:effectLst/>
                        </a:rPr>
                      </a:br>
                      <a:r>
                        <a:rPr lang="tr-TR" sz="900" dirty="0">
                          <a:effectLst/>
                        </a:rPr>
                        <a:t>GELİŞTİRME</a:t>
                      </a:r>
                      <a:endParaRPr lang="tr-TR" sz="9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a:txBody>
                    <a:bodyPr/>
                    <a:lstStyle/>
                    <a:p>
                      <a:pPr algn="just">
                        <a:lnSpc>
                          <a:spcPct val="107000"/>
                        </a:lnSpc>
                        <a:spcAft>
                          <a:spcPts val="800"/>
                        </a:spcAft>
                      </a:pPr>
                      <a:r>
                        <a:rPr lang="tr-TR" sz="800">
                          <a:effectLst/>
                        </a:rPr>
                        <a:t>Amaç Hedef ve Stratejilerin Belirlenmesi için Çalıştay yapılması</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a:txBody>
                    <a:bodyPr/>
                    <a:lstStyle/>
                    <a:p>
                      <a:pPr algn="just">
                        <a:lnSpc>
                          <a:spcPct val="107000"/>
                        </a:lnSpc>
                        <a:spcAft>
                          <a:spcPts val="800"/>
                        </a:spcAft>
                      </a:pPr>
                      <a:r>
                        <a:rPr lang="tr-TR" sz="800">
                          <a:effectLst/>
                        </a:rPr>
                        <a:t>Stratejik Planlama Ekibi</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rowSpan="11">
                  <a:txBody>
                    <a:bodyPr/>
                    <a:lstStyle/>
                    <a:p>
                      <a:pPr algn="ctr">
                        <a:lnSpc>
                          <a:spcPct val="107000"/>
                        </a:lnSpc>
                        <a:spcAft>
                          <a:spcPts val="800"/>
                        </a:spcAft>
                      </a:pPr>
                      <a:r>
                        <a:rPr lang="tr-TR" sz="800" dirty="0">
                          <a:effectLst/>
                        </a:rPr>
                        <a:t>KASIM / ARALIK 2024</a:t>
                      </a:r>
                      <a:endParaRPr lang="tr-TR" sz="8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extLst>
                  <a:ext uri="{0D108BD9-81ED-4DB2-BD59-A6C34878D82A}">
                    <a16:rowId xmlns:a16="http://schemas.microsoft.com/office/drawing/2014/main" val="1531286378"/>
                  </a:ext>
                </a:extLst>
              </a:tr>
              <a:tr h="173975">
                <a:tc vMerge="1">
                  <a:txBody>
                    <a:bodyPr/>
                    <a:lstStyle/>
                    <a:p>
                      <a:endParaRPr lang="tr-TR"/>
                    </a:p>
                  </a:txBody>
                  <a:tcPr/>
                </a:tc>
                <a:tc>
                  <a:txBody>
                    <a:bodyPr/>
                    <a:lstStyle/>
                    <a:p>
                      <a:pPr algn="just">
                        <a:lnSpc>
                          <a:spcPct val="107000"/>
                        </a:lnSpc>
                        <a:spcAft>
                          <a:spcPts val="800"/>
                        </a:spcAft>
                      </a:pPr>
                      <a:r>
                        <a:rPr lang="tr-TR" sz="800">
                          <a:effectLst/>
                        </a:rPr>
                        <a:t>Amaçların Belirlenmesi</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a:txBody>
                    <a:bodyPr/>
                    <a:lstStyle/>
                    <a:p>
                      <a:pPr algn="just">
                        <a:lnSpc>
                          <a:spcPct val="107000"/>
                        </a:lnSpc>
                        <a:spcAft>
                          <a:spcPts val="800"/>
                        </a:spcAft>
                      </a:pPr>
                      <a:r>
                        <a:rPr lang="tr-TR" sz="800">
                          <a:effectLst/>
                        </a:rPr>
                        <a:t>Stratejik Planlama Ekibi</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vMerge="1">
                  <a:txBody>
                    <a:bodyPr/>
                    <a:lstStyle/>
                    <a:p>
                      <a:endParaRPr lang="tr-TR"/>
                    </a:p>
                  </a:txBody>
                  <a:tcPr/>
                </a:tc>
                <a:extLst>
                  <a:ext uri="{0D108BD9-81ED-4DB2-BD59-A6C34878D82A}">
                    <a16:rowId xmlns:a16="http://schemas.microsoft.com/office/drawing/2014/main" val="3225162499"/>
                  </a:ext>
                </a:extLst>
              </a:tr>
              <a:tr h="173975">
                <a:tc vMerge="1">
                  <a:txBody>
                    <a:bodyPr/>
                    <a:lstStyle/>
                    <a:p>
                      <a:endParaRPr lang="tr-TR"/>
                    </a:p>
                  </a:txBody>
                  <a:tcPr/>
                </a:tc>
                <a:tc>
                  <a:txBody>
                    <a:bodyPr/>
                    <a:lstStyle/>
                    <a:p>
                      <a:pPr algn="just">
                        <a:lnSpc>
                          <a:spcPct val="107000"/>
                        </a:lnSpc>
                        <a:spcAft>
                          <a:spcPts val="800"/>
                        </a:spcAft>
                      </a:pPr>
                      <a:r>
                        <a:rPr lang="tr-TR" sz="800">
                          <a:effectLst/>
                        </a:rPr>
                        <a:t>Hedeflerin Belirlenmesi</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a:txBody>
                    <a:bodyPr/>
                    <a:lstStyle/>
                    <a:p>
                      <a:pPr algn="just">
                        <a:lnSpc>
                          <a:spcPct val="107000"/>
                        </a:lnSpc>
                        <a:spcAft>
                          <a:spcPts val="800"/>
                        </a:spcAft>
                      </a:pPr>
                      <a:r>
                        <a:rPr lang="tr-TR" sz="800">
                          <a:effectLst/>
                        </a:rPr>
                        <a:t>Stratejik Planlama Ekibi</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vMerge="1">
                  <a:txBody>
                    <a:bodyPr/>
                    <a:lstStyle/>
                    <a:p>
                      <a:endParaRPr lang="tr-TR"/>
                    </a:p>
                  </a:txBody>
                  <a:tcPr/>
                </a:tc>
                <a:extLst>
                  <a:ext uri="{0D108BD9-81ED-4DB2-BD59-A6C34878D82A}">
                    <a16:rowId xmlns:a16="http://schemas.microsoft.com/office/drawing/2014/main" val="4117150741"/>
                  </a:ext>
                </a:extLst>
              </a:tr>
              <a:tr h="173975">
                <a:tc vMerge="1">
                  <a:txBody>
                    <a:bodyPr/>
                    <a:lstStyle/>
                    <a:p>
                      <a:endParaRPr lang="tr-TR"/>
                    </a:p>
                  </a:txBody>
                  <a:tcPr/>
                </a:tc>
                <a:tc>
                  <a:txBody>
                    <a:bodyPr/>
                    <a:lstStyle/>
                    <a:p>
                      <a:pPr algn="just">
                        <a:lnSpc>
                          <a:spcPct val="107000"/>
                        </a:lnSpc>
                        <a:spcAft>
                          <a:spcPts val="800"/>
                        </a:spcAft>
                      </a:pPr>
                      <a:r>
                        <a:rPr lang="tr-TR" sz="800">
                          <a:effectLst/>
                        </a:rPr>
                        <a:t>Performans Göstergelerinin Belirlenmesi</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a:txBody>
                    <a:bodyPr/>
                    <a:lstStyle/>
                    <a:p>
                      <a:pPr algn="just">
                        <a:lnSpc>
                          <a:spcPct val="107000"/>
                        </a:lnSpc>
                        <a:spcAft>
                          <a:spcPts val="800"/>
                        </a:spcAft>
                      </a:pPr>
                      <a:r>
                        <a:rPr lang="tr-TR" sz="800">
                          <a:effectLst/>
                        </a:rPr>
                        <a:t>Stratejik Planlama Ekibi</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vMerge="1">
                  <a:txBody>
                    <a:bodyPr/>
                    <a:lstStyle/>
                    <a:p>
                      <a:endParaRPr lang="tr-TR"/>
                    </a:p>
                  </a:txBody>
                  <a:tcPr/>
                </a:tc>
                <a:extLst>
                  <a:ext uri="{0D108BD9-81ED-4DB2-BD59-A6C34878D82A}">
                    <a16:rowId xmlns:a16="http://schemas.microsoft.com/office/drawing/2014/main" val="690889503"/>
                  </a:ext>
                </a:extLst>
              </a:tr>
              <a:tr h="173975">
                <a:tc vMerge="1">
                  <a:txBody>
                    <a:bodyPr/>
                    <a:lstStyle/>
                    <a:p>
                      <a:endParaRPr lang="tr-TR"/>
                    </a:p>
                  </a:txBody>
                  <a:tcPr/>
                </a:tc>
                <a:tc>
                  <a:txBody>
                    <a:bodyPr/>
                    <a:lstStyle/>
                    <a:p>
                      <a:pPr algn="just">
                        <a:lnSpc>
                          <a:spcPct val="107000"/>
                        </a:lnSpc>
                        <a:spcAft>
                          <a:spcPts val="800"/>
                        </a:spcAft>
                      </a:pPr>
                      <a:r>
                        <a:rPr lang="tr-TR" sz="800">
                          <a:effectLst/>
                        </a:rPr>
                        <a:t>Stratejilerin Belirlenmesi</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a:txBody>
                    <a:bodyPr/>
                    <a:lstStyle/>
                    <a:p>
                      <a:pPr algn="just">
                        <a:lnSpc>
                          <a:spcPct val="107000"/>
                        </a:lnSpc>
                        <a:spcAft>
                          <a:spcPts val="800"/>
                        </a:spcAft>
                      </a:pPr>
                      <a:r>
                        <a:rPr lang="tr-TR" sz="800">
                          <a:effectLst/>
                        </a:rPr>
                        <a:t>Stratejik Planlama Ekibi</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vMerge="1">
                  <a:txBody>
                    <a:bodyPr/>
                    <a:lstStyle/>
                    <a:p>
                      <a:endParaRPr lang="tr-TR"/>
                    </a:p>
                  </a:txBody>
                  <a:tcPr/>
                </a:tc>
                <a:extLst>
                  <a:ext uri="{0D108BD9-81ED-4DB2-BD59-A6C34878D82A}">
                    <a16:rowId xmlns:a16="http://schemas.microsoft.com/office/drawing/2014/main" val="3962679525"/>
                  </a:ext>
                </a:extLst>
              </a:tr>
              <a:tr h="173975">
                <a:tc vMerge="1">
                  <a:txBody>
                    <a:bodyPr/>
                    <a:lstStyle/>
                    <a:p>
                      <a:endParaRPr lang="tr-TR"/>
                    </a:p>
                  </a:txBody>
                  <a:tcPr/>
                </a:tc>
                <a:tc>
                  <a:txBody>
                    <a:bodyPr/>
                    <a:lstStyle/>
                    <a:p>
                      <a:pPr algn="just">
                        <a:lnSpc>
                          <a:spcPct val="107000"/>
                        </a:lnSpc>
                        <a:spcAft>
                          <a:spcPts val="800"/>
                        </a:spcAft>
                      </a:pPr>
                      <a:r>
                        <a:rPr lang="tr-TR" sz="800">
                          <a:effectLst/>
                        </a:rPr>
                        <a:t>Hedefe İlişkin Risklerin Tespiti ve Kontrol Faaliyetlerinin Belirlenmesi</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a:txBody>
                    <a:bodyPr/>
                    <a:lstStyle/>
                    <a:p>
                      <a:pPr algn="just">
                        <a:lnSpc>
                          <a:spcPct val="107000"/>
                        </a:lnSpc>
                        <a:spcAft>
                          <a:spcPts val="800"/>
                        </a:spcAft>
                      </a:pPr>
                      <a:r>
                        <a:rPr lang="tr-TR" sz="800" dirty="0">
                          <a:effectLst/>
                        </a:rPr>
                        <a:t>Stratejik Planlama Ekibi</a:t>
                      </a:r>
                      <a:endParaRPr lang="tr-TR" sz="9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vMerge="1">
                  <a:txBody>
                    <a:bodyPr/>
                    <a:lstStyle/>
                    <a:p>
                      <a:endParaRPr lang="tr-TR"/>
                    </a:p>
                  </a:txBody>
                  <a:tcPr/>
                </a:tc>
                <a:extLst>
                  <a:ext uri="{0D108BD9-81ED-4DB2-BD59-A6C34878D82A}">
                    <a16:rowId xmlns:a16="http://schemas.microsoft.com/office/drawing/2014/main" val="2913833238"/>
                  </a:ext>
                </a:extLst>
              </a:tr>
              <a:tr h="173975">
                <a:tc vMerge="1">
                  <a:txBody>
                    <a:bodyPr/>
                    <a:lstStyle/>
                    <a:p>
                      <a:endParaRPr lang="tr-TR"/>
                    </a:p>
                  </a:txBody>
                  <a:tcPr/>
                </a:tc>
                <a:tc>
                  <a:txBody>
                    <a:bodyPr/>
                    <a:lstStyle/>
                    <a:p>
                      <a:pPr algn="just">
                        <a:lnSpc>
                          <a:spcPct val="107000"/>
                        </a:lnSpc>
                        <a:spcAft>
                          <a:spcPts val="800"/>
                        </a:spcAft>
                      </a:pPr>
                      <a:r>
                        <a:rPr lang="tr-TR" sz="800">
                          <a:effectLst/>
                        </a:rPr>
                        <a:t>Maliyetlendirme Yapılması</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a:txBody>
                    <a:bodyPr/>
                    <a:lstStyle/>
                    <a:p>
                      <a:pPr algn="just">
                        <a:lnSpc>
                          <a:spcPct val="107000"/>
                        </a:lnSpc>
                        <a:spcAft>
                          <a:spcPts val="800"/>
                        </a:spcAft>
                      </a:pPr>
                      <a:r>
                        <a:rPr lang="tr-TR" sz="800">
                          <a:effectLst/>
                        </a:rPr>
                        <a:t>Stratejik Planlama Ekibi</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vMerge="1">
                  <a:txBody>
                    <a:bodyPr/>
                    <a:lstStyle/>
                    <a:p>
                      <a:endParaRPr lang="tr-TR"/>
                    </a:p>
                  </a:txBody>
                  <a:tcPr/>
                </a:tc>
                <a:extLst>
                  <a:ext uri="{0D108BD9-81ED-4DB2-BD59-A6C34878D82A}">
                    <a16:rowId xmlns:a16="http://schemas.microsoft.com/office/drawing/2014/main" val="3019033392"/>
                  </a:ext>
                </a:extLst>
              </a:tr>
              <a:tr h="173975">
                <a:tc vMerge="1">
                  <a:txBody>
                    <a:bodyPr/>
                    <a:lstStyle/>
                    <a:p>
                      <a:endParaRPr lang="tr-TR"/>
                    </a:p>
                  </a:txBody>
                  <a:tcPr/>
                </a:tc>
                <a:tc>
                  <a:txBody>
                    <a:bodyPr/>
                    <a:lstStyle/>
                    <a:p>
                      <a:pPr algn="just">
                        <a:lnSpc>
                          <a:spcPct val="107000"/>
                        </a:lnSpc>
                        <a:spcAft>
                          <a:spcPts val="800"/>
                        </a:spcAft>
                      </a:pPr>
                      <a:r>
                        <a:rPr lang="tr-TR" sz="800">
                          <a:effectLst/>
                        </a:rPr>
                        <a:t>Hedeflere İlişkin Taslak Hedef Kartlarının Hazırlanması</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a:txBody>
                    <a:bodyPr/>
                    <a:lstStyle/>
                    <a:p>
                      <a:pPr algn="just">
                        <a:lnSpc>
                          <a:spcPct val="107000"/>
                        </a:lnSpc>
                        <a:spcAft>
                          <a:spcPts val="800"/>
                        </a:spcAft>
                      </a:pPr>
                      <a:r>
                        <a:rPr lang="tr-TR" sz="800">
                          <a:effectLst/>
                        </a:rPr>
                        <a:t>Stratejik Planlama Ekibi</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vMerge="1">
                  <a:txBody>
                    <a:bodyPr/>
                    <a:lstStyle/>
                    <a:p>
                      <a:endParaRPr lang="tr-TR"/>
                    </a:p>
                  </a:txBody>
                  <a:tcPr/>
                </a:tc>
                <a:extLst>
                  <a:ext uri="{0D108BD9-81ED-4DB2-BD59-A6C34878D82A}">
                    <a16:rowId xmlns:a16="http://schemas.microsoft.com/office/drawing/2014/main" val="3453272581"/>
                  </a:ext>
                </a:extLst>
              </a:tr>
              <a:tr h="296675">
                <a:tc vMerge="1">
                  <a:txBody>
                    <a:bodyPr/>
                    <a:lstStyle/>
                    <a:p>
                      <a:endParaRPr lang="tr-TR"/>
                    </a:p>
                  </a:txBody>
                  <a:tcPr/>
                </a:tc>
                <a:tc>
                  <a:txBody>
                    <a:bodyPr/>
                    <a:lstStyle/>
                    <a:p>
                      <a:pPr algn="just">
                        <a:lnSpc>
                          <a:spcPct val="107000"/>
                        </a:lnSpc>
                        <a:spcAft>
                          <a:spcPts val="800"/>
                        </a:spcAft>
                      </a:pPr>
                      <a:r>
                        <a:rPr lang="tr-TR" sz="800">
                          <a:effectLst/>
                        </a:rPr>
                        <a:t>Taslak Amaçlar ile Hedef Kartlarının Strateji Geliştirme Kurulunun Değerlendirmesine Sunulmak Üzere Nihai Hale Getirilmesi</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a:txBody>
                    <a:bodyPr/>
                    <a:lstStyle/>
                    <a:p>
                      <a:pPr algn="just">
                        <a:lnSpc>
                          <a:spcPct val="107000"/>
                        </a:lnSpc>
                        <a:spcAft>
                          <a:spcPts val="800"/>
                        </a:spcAft>
                      </a:pPr>
                      <a:r>
                        <a:rPr lang="tr-TR" sz="800">
                          <a:effectLst/>
                        </a:rPr>
                        <a:t>Stratejik Planlama Ekibi</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vMerge="1">
                  <a:txBody>
                    <a:bodyPr/>
                    <a:lstStyle/>
                    <a:p>
                      <a:endParaRPr lang="tr-TR"/>
                    </a:p>
                  </a:txBody>
                  <a:tcPr/>
                </a:tc>
                <a:extLst>
                  <a:ext uri="{0D108BD9-81ED-4DB2-BD59-A6C34878D82A}">
                    <a16:rowId xmlns:a16="http://schemas.microsoft.com/office/drawing/2014/main" val="14558882"/>
                  </a:ext>
                </a:extLst>
              </a:tr>
              <a:tr h="296675">
                <a:tc vMerge="1">
                  <a:txBody>
                    <a:bodyPr/>
                    <a:lstStyle/>
                    <a:p>
                      <a:endParaRPr lang="tr-TR"/>
                    </a:p>
                  </a:txBody>
                  <a:tcPr/>
                </a:tc>
                <a:tc>
                  <a:txBody>
                    <a:bodyPr/>
                    <a:lstStyle/>
                    <a:p>
                      <a:pPr algn="just">
                        <a:lnSpc>
                          <a:spcPct val="107000"/>
                        </a:lnSpc>
                        <a:spcAft>
                          <a:spcPts val="800"/>
                        </a:spcAft>
                      </a:pPr>
                      <a:r>
                        <a:rPr lang="tr-TR" sz="800">
                          <a:effectLst/>
                        </a:rPr>
                        <a:t>Taslak Amaçlar ile Hedef Kartlarının Strateji Geliştirme Kurulunun Uygun Görüşüne Sunulması</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a:txBody>
                    <a:bodyPr/>
                    <a:lstStyle/>
                    <a:p>
                      <a:pPr algn="just">
                        <a:lnSpc>
                          <a:spcPct val="107000"/>
                        </a:lnSpc>
                        <a:spcAft>
                          <a:spcPts val="800"/>
                        </a:spcAft>
                      </a:pPr>
                      <a:r>
                        <a:rPr lang="tr-TR" sz="800">
                          <a:effectLst/>
                        </a:rPr>
                        <a:t>Strateji Geliştirme Daire Başkanlığı</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vMerge="1">
                  <a:txBody>
                    <a:bodyPr/>
                    <a:lstStyle/>
                    <a:p>
                      <a:endParaRPr lang="tr-TR"/>
                    </a:p>
                  </a:txBody>
                  <a:tcPr/>
                </a:tc>
                <a:extLst>
                  <a:ext uri="{0D108BD9-81ED-4DB2-BD59-A6C34878D82A}">
                    <a16:rowId xmlns:a16="http://schemas.microsoft.com/office/drawing/2014/main" val="3567436787"/>
                  </a:ext>
                </a:extLst>
              </a:tr>
              <a:tr h="173975">
                <a:tc vMerge="1">
                  <a:txBody>
                    <a:bodyPr/>
                    <a:lstStyle/>
                    <a:p>
                      <a:endParaRPr lang="tr-TR"/>
                    </a:p>
                  </a:txBody>
                  <a:tcPr/>
                </a:tc>
                <a:tc>
                  <a:txBody>
                    <a:bodyPr/>
                    <a:lstStyle/>
                    <a:p>
                      <a:pPr algn="just">
                        <a:lnSpc>
                          <a:spcPct val="107000"/>
                        </a:lnSpc>
                        <a:spcAft>
                          <a:spcPts val="800"/>
                        </a:spcAft>
                      </a:pPr>
                      <a:r>
                        <a:rPr lang="tr-TR" sz="800">
                          <a:effectLst/>
                        </a:rPr>
                        <a:t>Taslak Amaçlar ile Hedef Kartlarının Nihai Hale Getirilmesi</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a:txBody>
                    <a:bodyPr/>
                    <a:lstStyle/>
                    <a:p>
                      <a:pPr algn="just">
                        <a:lnSpc>
                          <a:spcPct val="107000"/>
                        </a:lnSpc>
                        <a:spcAft>
                          <a:spcPts val="800"/>
                        </a:spcAft>
                      </a:pPr>
                      <a:r>
                        <a:rPr lang="tr-TR" sz="800">
                          <a:effectLst/>
                        </a:rPr>
                        <a:t>Strateji Geliştirme Kurulu</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vMerge="1">
                  <a:txBody>
                    <a:bodyPr/>
                    <a:lstStyle/>
                    <a:p>
                      <a:endParaRPr lang="tr-TR"/>
                    </a:p>
                  </a:txBody>
                  <a:tcPr/>
                </a:tc>
                <a:extLst>
                  <a:ext uri="{0D108BD9-81ED-4DB2-BD59-A6C34878D82A}">
                    <a16:rowId xmlns:a16="http://schemas.microsoft.com/office/drawing/2014/main" val="3325412241"/>
                  </a:ext>
                </a:extLst>
              </a:tr>
              <a:tr h="296675">
                <a:tc rowSpan="7">
                  <a:txBody>
                    <a:bodyPr/>
                    <a:lstStyle/>
                    <a:p>
                      <a:pPr algn="ctr">
                        <a:lnSpc>
                          <a:spcPct val="107000"/>
                        </a:lnSpc>
                        <a:spcAft>
                          <a:spcPts val="800"/>
                        </a:spcAft>
                      </a:pPr>
                      <a:r>
                        <a:rPr lang="tr-TR" sz="900" dirty="0">
                          <a:effectLst/>
                        </a:rPr>
                        <a:t>STRATEJİK PLANIN OLUŞTURULMASI</a:t>
                      </a:r>
                      <a:endParaRPr lang="tr-TR" sz="9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a:txBody>
                    <a:bodyPr/>
                    <a:lstStyle/>
                    <a:p>
                      <a:pPr algn="just">
                        <a:lnSpc>
                          <a:spcPct val="107000"/>
                        </a:lnSpc>
                        <a:spcAft>
                          <a:spcPts val="800"/>
                        </a:spcAft>
                      </a:pPr>
                      <a:r>
                        <a:rPr lang="tr-TR" sz="800">
                          <a:effectLst/>
                        </a:rPr>
                        <a:t>Taslak Stratejik Plana Son Şeklinin Verilmesi</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a:txBody>
                    <a:bodyPr/>
                    <a:lstStyle/>
                    <a:p>
                      <a:pPr algn="just">
                        <a:lnSpc>
                          <a:spcPct val="107000"/>
                        </a:lnSpc>
                        <a:spcAft>
                          <a:spcPts val="800"/>
                        </a:spcAft>
                      </a:pPr>
                      <a:r>
                        <a:rPr lang="tr-TR" sz="800">
                          <a:effectLst/>
                        </a:rPr>
                        <a:t>Strateji Geliştirme Daire Başkanlığı</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rowSpan="7">
                  <a:txBody>
                    <a:bodyPr/>
                    <a:lstStyle/>
                    <a:p>
                      <a:pPr algn="ctr">
                        <a:lnSpc>
                          <a:spcPct val="107000"/>
                        </a:lnSpc>
                        <a:spcAft>
                          <a:spcPts val="800"/>
                        </a:spcAft>
                      </a:pPr>
                      <a:r>
                        <a:rPr lang="tr-TR" sz="800" dirty="0">
                          <a:effectLst/>
                        </a:rPr>
                        <a:t>ŞUBAT/MART 2025</a:t>
                      </a:r>
                      <a:endParaRPr lang="tr-TR" sz="8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extLst>
                  <a:ext uri="{0D108BD9-81ED-4DB2-BD59-A6C34878D82A}">
                    <a16:rowId xmlns:a16="http://schemas.microsoft.com/office/drawing/2014/main" val="32845050"/>
                  </a:ext>
                </a:extLst>
              </a:tr>
              <a:tr h="173975">
                <a:tc vMerge="1">
                  <a:txBody>
                    <a:bodyPr/>
                    <a:lstStyle/>
                    <a:p>
                      <a:endParaRPr lang="tr-TR"/>
                    </a:p>
                  </a:txBody>
                  <a:tcPr/>
                </a:tc>
                <a:tc>
                  <a:txBody>
                    <a:bodyPr/>
                    <a:lstStyle/>
                    <a:p>
                      <a:pPr algn="just">
                        <a:lnSpc>
                          <a:spcPct val="107000"/>
                        </a:lnSpc>
                        <a:spcAft>
                          <a:spcPts val="800"/>
                        </a:spcAft>
                      </a:pPr>
                      <a:r>
                        <a:rPr lang="tr-TR" sz="800">
                          <a:effectLst/>
                        </a:rPr>
                        <a:t>Taslak Stratejik Planın Onaylanması</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a:txBody>
                    <a:bodyPr/>
                    <a:lstStyle/>
                    <a:p>
                      <a:pPr algn="just">
                        <a:lnSpc>
                          <a:spcPct val="107000"/>
                        </a:lnSpc>
                        <a:spcAft>
                          <a:spcPts val="800"/>
                        </a:spcAft>
                      </a:pPr>
                      <a:r>
                        <a:rPr lang="tr-TR" sz="800">
                          <a:effectLst/>
                        </a:rPr>
                        <a:t>Strateji Geliştirme Kurulu</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vMerge="1">
                  <a:txBody>
                    <a:bodyPr/>
                    <a:lstStyle/>
                    <a:p>
                      <a:endParaRPr lang="tr-TR"/>
                    </a:p>
                  </a:txBody>
                  <a:tcPr/>
                </a:tc>
                <a:extLst>
                  <a:ext uri="{0D108BD9-81ED-4DB2-BD59-A6C34878D82A}">
                    <a16:rowId xmlns:a16="http://schemas.microsoft.com/office/drawing/2014/main" val="1316988891"/>
                  </a:ext>
                </a:extLst>
              </a:tr>
              <a:tr h="296675">
                <a:tc vMerge="1">
                  <a:txBody>
                    <a:bodyPr/>
                    <a:lstStyle/>
                    <a:p>
                      <a:endParaRPr lang="tr-TR"/>
                    </a:p>
                  </a:txBody>
                  <a:tcPr/>
                </a:tc>
                <a:tc>
                  <a:txBody>
                    <a:bodyPr/>
                    <a:lstStyle/>
                    <a:p>
                      <a:pPr algn="just">
                        <a:lnSpc>
                          <a:spcPct val="107000"/>
                        </a:lnSpc>
                        <a:spcAft>
                          <a:spcPts val="800"/>
                        </a:spcAft>
                      </a:pPr>
                      <a:r>
                        <a:rPr lang="tr-TR" sz="800">
                          <a:effectLst/>
                        </a:rPr>
                        <a:t>Taslak Stratejik Planın Değerlendirilmek Üzere Strateji ve Bütçe Başkanlığına Gönderilmesi</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a:txBody>
                    <a:bodyPr/>
                    <a:lstStyle/>
                    <a:p>
                      <a:pPr algn="just">
                        <a:lnSpc>
                          <a:spcPct val="107000"/>
                        </a:lnSpc>
                        <a:spcAft>
                          <a:spcPts val="800"/>
                        </a:spcAft>
                      </a:pPr>
                      <a:r>
                        <a:rPr lang="tr-TR" sz="800">
                          <a:effectLst/>
                        </a:rPr>
                        <a:t>Strateji Geliştirme Daire Başkanlığı</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vMerge="1">
                  <a:txBody>
                    <a:bodyPr/>
                    <a:lstStyle/>
                    <a:p>
                      <a:endParaRPr lang="tr-TR"/>
                    </a:p>
                  </a:txBody>
                  <a:tcPr/>
                </a:tc>
                <a:extLst>
                  <a:ext uri="{0D108BD9-81ED-4DB2-BD59-A6C34878D82A}">
                    <a16:rowId xmlns:a16="http://schemas.microsoft.com/office/drawing/2014/main" val="3438090825"/>
                  </a:ext>
                </a:extLst>
              </a:tr>
              <a:tr h="296675">
                <a:tc vMerge="1">
                  <a:txBody>
                    <a:bodyPr/>
                    <a:lstStyle/>
                    <a:p>
                      <a:endParaRPr lang="tr-TR"/>
                    </a:p>
                  </a:txBody>
                  <a:tcPr/>
                </a:tc>
                <a:tc>
                  <a:txBody>
                    <a:bodyPr/>
                    <a:lstStyle/>
                    <a:p>
                      <a:pPr algn="just">
                        <a:lnSpc>
                          <a:spcPct val="107000"/>
                        </a:lnSpc>
                        <a:spcAft>
                          <a:spcPts val="800"/>
                        </a:spcAft>
                      </a:pPr>
                      <a:r>
                        <a:rPr lang="tr-TR" sz="800" dirty="0">
                          <a:effectLst/>
                        </a:rPr>
                        <a:t>Strateji ve Bütçe Başkanlığından Gelen Değerlendirmeler Çerçevesince Taslak Stratejik Planın Gözden Geçirilmesi</a:t>
                      </a:r>
                      <a:endParaRPr lang="tr-TR" sz="9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a:txBody>
                    <a:bodyPr/>
                    <a:lstStyle/>
                    <a:p>
                      <a:pPr algn="just">
                        <a:lnSpc>
                          <a:spcPct val="107000"/>
                        </a:lnSpc>
                        <a:spcAft>
                          <a:spcPts val="800"/>
                        </a:spcAft>
                      </a:pPr>
                      <a:r>
                        <a:rPr lang="tr-TR" sz="800">
                          <a:effectLst/>
                        </a:rPr>
                        <a:t>Stratejik Planlama Ekibi</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vMerge="1">
                  <a:txBody>
                    <a:bodyPr/>
                    <a:lstStyle/>
                    <a:p>
                      <a:endParaRPr lang="tr-TR"/>
                    </a:p>
                  </a:txBody>
                  <a:tcPr/>
                </a:tc>
                <a:extLst>
                  <a:ext uri="{0D108BD9-81ED-4DB2-BD59-A6C34878D82A}">
                    <a16:rowId xmlns:a16="http://schemas.microsoft.com/office/drawing/2014/main" val="3832260328"/>
                  </a:ext>
                </a:extLst>
              </a:tr>
              <a:tr h="173975">
                <a:tc vMerge="1">
                  <a:txBody>
                    <a:bodyPr/>
                    <a:lstStyle/>
                    <a:p>
                      <a:endParaRPr lang="tr-TR"/>
                    </a:p>
                  </a:txBody>
                  <a:tcPr/>
                </a:tc>
                <a:tc>
                  <a:txBody>
                    <a:bodyPr/>
                    <a:lstStyle/>
                    <a:p>
                      <a:pPr algn="just">
                        <a:lnSpc>
                          <a:spcPct val="107000"/>
                        </a:lnSpc>
                        <a:spcAft>
                          <a:spcPts val="800"/>
                        </a:spcAft>
                      </a:pPr>
                      <a:r>
                        <a:rPr lang="tr-TR" sz="800">
                          <a:effectLst/>
                        </a:rPr>
                        <a:t>Stratejik Planın Onaylanması</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a:txBody>
                    <a:bodyPr/>
                    <a:lstStyle/>
                    <a:p>
                      <a:pPr algn="just">
                        <a:lnSpc>
                          <a:spcPct val="107000"/>
                        </a:lnSpc>
                        <a:spcAft>
                          <a:spcPts val="800"/>
                        </a:spcAft>
                      </a:pPr>
                      <a:r>
                        <a:rPr lang="tr-TR" sz="800">
                          <a:effectLst/>
                        </a:rPr>
                        <a:t>Strateji Geliştirme Kurulu</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vMerge="1">
                  <a:txBody>
                    <a:bodyPr/>
                    <a:lstStyle/>
                    <a:p>
                      <a:endParaRPr lang="tr-TR"/>
                    </a:p>
                  </a:txBody>
                  <a:tcPr/>
                </a:tc>
                <a:extLst>
                  <a:ext uri="{0D108BD9-81ED-4DB2-BD59-A6C34878D82A}">
                    <a16:rowId xmlns:a16="http://schemas.microsoft.com/office/drawing/2014/main" val="1063160248"/>
                  </a:ext>
                </a:extLst>
              </a:tr>
              <a:tr h="296675">
                <a:tc vMerge="1">
                  <a:txBody>
                    <a:bodyPr/>
                    <a:lstStyle/>
                    <a:p>
                      <a:endParaRPr lang="tr-TR"/>
                    </a:p>
                  </a:txBody>
                  <a:tcPr/>
                </a:tc>
                <a:tc>
                  <a:txBody>
                    <a:bodyPr/>
                    <a:lstStyle/>
                    <a:p>
                      <a:pPr algn="just">
                        <a:lnSpc>
                          <a:spcPct val="107000"/>
                        </a:lnSpc>
                        <a:spcAft>
                          <a:spcPts val="800"/>
                        </a:spcAft>
                      </a:pPr>
                      <a:r>
                        <a:rPr lang="tr-TR" sz="800">
                          <a:effectLst/>
                        </a:rPr>
                        <a:t>Stratejik Planın Üniversite İnternet Sayfasından Duyurulması</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a:txBody>
                    <a:bodyPr/>
                    <a:lstStyle/>
                    <a:p>
                      <a:pPr algn="just">
                        <a:lnSpc>
                          <a:spcPct val="107000"/>
                        </a:lnSpc>
                        <a:spcAft>
                          <a:spcPts val="800"/>
                        </a:spcAft>
                      </a:pPr>
                      <a:r>
                        <a:rPr lang="tr-TR" sz="800">
                          <a:effectLst/>
                        </a:rPr>
                        <a:t>Strateji Geliştirme Daire Başkanlığı</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vMerge="1">
                  <a:txBody>
                    <a:bodyPr/>
                    <a:lstStyle/>
                    <a:p>
                      <a:endParaRPr lang="tr-TR"/>
                    </a:p>
                  </a:txBody>
                  <a:tcPr/>
                </a:tc>
                <a:extLst>
                  <a:ext uri="{0D108BD9-81ED-4DB2-BD59-A6C34878D82A}">
                    <a16:rowId xmlns:a16="http://schemas.microsoft.com/office/drawing/2014/main" val="1003096238"/>
                  </a:ext>
                </a:extLst>
              </a:tr>
              <a:tr h="469883">
                <a:tc vMerge="1">
                  <a:txBody>
                    <a:bodyPr/>
                    <a:lstStyle/>
                    <a:p>
                      <a:endParaRPr lang="tr-TR"/>
                    </a:p>
                  </a:txBody>
                  <a:tcPr/>
                </a:tc>
                <a:tc>
                  <a:txBody>
                    <a:bodyPr/>
                    <a:lstStyle/>
                    <a:p>
                      <a:pPr algn="just">
                        <a:lnSpc>
                          <a:spcPct val="107000"/>
                        </a:lnSpc>
                        <a:spcAft>
                          <a:spcPts val="800"/>
                        </a:spcAft>
                      </a:pPr>
                      <a:r>
                        <a:rPr lang="tr-TR" sz="900">
                          <a:effectLst/>
                        </a:rPr>
                        <a:t>Stratejik Planın İlgili Kurumlara (Strateji ve Bütçe Başk., Hazine ve Maliye Bakanlığı, TBMM Plan ve Bütçe Komisyonu ile Sayıştay) gönderilmesi</a:t>
                      </a:r>
                      <a:endParaRPr lang="tr-TR" sz="90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tc>
                <a:tc>
                  <a:txBody>
                    <a:bodyPr/>
                    <a:lstStyle/>
                    <a:p>
                      <a:pPr algn="just">
                        <a:lnSpc>
                          <a:spcPct val="107000"/>
                        </a:lnSpc>
                        <a:spcAft>
                          <a:spcPts val="800"/>
                        </a:spcAft>
                      </a:pPr>
                      <a:r>
                        <a:rPr lang="tr-TR" sz="900" dirty="0">
                          <a:effectLst/>
                        </a:rPr>
                        <a:t>Strateji Geliştirme Daire Başkanlığı</a:t>
                      </a:r>
                      <a:endParaRPr lang="tr-TR" sz="900" dirty="0">
                        <a:effectLst/>
                        <a:latin typeface="Calibri" panose="020F0502020204030204" pitchFamily="34" charset="0"/>
                        <a:ea typeface="MS Mincho" panose="02020609040205080304" pitchFamily="49" charset="-128"/>
                        <a:cs typeface="Arial" panose="020B0604020202020204" pitchFamily="34" charset="0"/>
                      </a:endParaRPr>
                    </a:p>
                  </a:txBody>
                  <a:tcPr marL="10268" marR="10268" marT="0" marB="0" anchor="ctr"/>
                </a:tc>
                <a:tc vMerge="1">
                  <a:txBody>
                    <a:bodyPr/>
                    <a:lstStyle/>
                    <a:p>
                      <a:endParaRPr lang="tr-TR"/>
                    </a:p>
                  </a:txBody>
                  <a:tcPr/>
                </a:tc>
                <a:extLst>
                  <a:ext uri="{0D108BD9-81ED-4DB2-BD59-A6C34878D82A}">
                    <a16:rowId xmlns:a16="http://schemas.microsoft.com/office/drawing/2014/main" val="350887508"/>
                  </a:ext>
                </a:extLst>
              </a:tr>
            </a:tbl>
          </a:graphicData>
        </a:graphic>
      </p:graphicFrame>
    </p:spTree>
    <p:extLst>
      <p:ext uri="{BB962C8B-B14F-4D97-AF65-F5344CB8AC3E}">
        <p14:creationId xmlns:p14="http://schemas.microsoft.com/office/powerpoint/2010/main" val="1121082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E564FA7-D3F7-1018-ABF9-91FFEB3BF6C1}"/>
              </a:ext>
            </a:extLst>
          </p:cNvPr>
          <p:cNvSpPr>
            <a:spLocks noGrp="1"/>
          </p:cNvSpPr>
          <p:nvPr>
            <p:ph idx="1"/>
          </p:nvPr>
        </p:nvSpPr>
        <p:spPr>
          <a:xfrm>
            <a:off x="1799924" y="1825625"/>
            <a:ext cx="9136300" cy="4206383"/>
          </a:xfrm>
        </p:spPr>
        <p:txBody>
          <a:bodyPr/>
          <a:lstStyle/>
          <a:p>
            <a:pPr marL="0" marR="0" lvl="0" indent="0" algn="just" rtl="0">
              <a:spcBef>
                <a:spcPts val="0"/>
              </a:spcBef>
              <a:spcAft>
                <a:spcPts val="0"/>
              </a:spcAft>
              <a:buNone/>
            </a:pPr>
            <a:r>
              <a:rPr lang="tr-TR" sz="2400" dirty="0">
                <a:solidFill>
                  <a:schemeClr val="accent1"/>
                </a:solidFill>
                <a:latin typeface="Calibri"/>
                <a:ea typeface="Calibri"/>
                <a:cs typeface="Calibri"/>
                <a:sym typeface="Calibri"/>
              </a:rPr>
              <a:t>Durum analizi çalışmalarının </a:t>
            </a:r>
            <a:r>
              <a:rPr lang="tr-TR" sz="2400" dirty="0">
                <a:solidFill>
                  <a:schemeClr val="accent1"/>
                </a:solidFill>
                <a:highlight>
                  <a:srgbClr val="FFFF00"/>
                </a:highlight>
                <a:latin typeface="Calibri"/>
                <a:ea typeface="Calibri"/>
                <a:cs typeface="Calibri"/>
                <a:sym typeface="Calibri"/>
              </a:rPr>
              <a:t>25.10.2024  tarihine kadar bitirilmesi ve 2. aşama  olan </a:t>
            </a:r>
            <a:r>
              <a:rPr lang="tr-TR" dirty="0">
                <a:solidFill>
                  <a:schemeClr val="accent1"/>
                </a:solidFill>
                <a:highlight>
                  <a:srgbClr val="FFFF00"/>
                </a:highlight>
                <a:latin typeface="Calibri"/>
                <a:ea typeface="Calibri"/>
                <a:cs typeface="Calibri"/>
                <a:sym typeface="Calibri"/>
              </a:rPr>
              <a:t>s</a:t>
            </a:r>
            <a:r>
              <a:rPr lang="tr-TR" sz="2400" dirty="0">
                <a:solidFill>
                  <a:schemeClr val="accent1"/>
                </a:solidFill>
                <a:highlight>
                  <a:srgbClr val="FFFF00"/>
                </a:highlight>
                <a:latin typeface="Calibri"/>
                <a:ea typeface="Calibri"/>
                <a:cs typeface="Calibri"/>
                <a:sym typeface="Calibri"/>
              </a:rPr>
              <a:t>trateji geliştirme aşamasına geçilmesi </a:t>
            </a:r>
            <a:r>
              <a:rPr lang="tr-TR" dirty="0">
                <a:solidFill>
                  <a:schemeClr val="accent1"/>
                </a:solidFill>
                <a:highlight>
                  <a:srgbClr val="FFFF00"/>
                </a:highlight>
                <a:latin typeface="Calibri"/>
                <a:ea typeface="Calibri"/>
                <a:cs typeface="Calibri"/>
                <a:sym typeface="Calibri"/>
              </a:rPr>
              <a:t>p</a:t>
            </a:r>
            <a:r>
              <a:rPr lang="tr-TR" sz="2400" dirty="0">
                <a:solidFill>
                  <a:schemeClr val="accent1"/>
                </a:solidFill>
                <a:highlight>
                  <a:srgbClr val="FFFF00"/>
                </a:highlight>
                <a:latin typeface="Calibri"/>
                <a:ea typeface="Calibri"/>
                <a:cs typeface="Calibri"/>
                <a:sym typeface="Calibri"/>
              </a:rPr>
              <a:t>lanlanmaktadır.</a:t>
            </a:r>
          </a:p>
          <a:p>
            <a:pPr marL="0" marR="0" lvl="0" indent="0" algn="just" rtl="0">
              <a:spcBef>
                <a:spcPts val="0"/>
              </a:spcBef>
              <a:spcAft>
                <a:spcPts val="0"/>
              </a:spcAft>
              <a:buNone/>
            </a:pPr>
            <a:endParaRPr lang="tr-TR" dirty="0">
              <a:solidFill>
                <a:schemeClr val="accent1"/>
              </a:solidFill>
              <a:highlight>
                <a:srgbClr val="FFFF00"/>
              </a:highlight>
              <a:latin typeface="Calibri"/>
              <a:cs typeface="Calibri"/>
              <a:sym typeface="Calibri"/>
            </a:endParaRPr>
          </a:p>
          <a:p>
            <a:pPr marL="0" marR="0" lvl="0" indent="0" algn="just" rtl="0">
              <a:spcBef>
                <a:spcPts val="0"/>
              </a:spcBef>
              <a:spcAft>
                <a:spcPts val="0"/>
              </a:spcAft>
              <a:buNone/>
            </a:pPr>
            <a:r>
              <a:rPr lang="tr-TR" dirty="0">
                <a:solidFill>
                  <a:schemeClr val="accent1"/>
                </a:solidFill>
                <a:highlight>
                  <a:srgbClr val="FFFF00"/>
                </a:highlight>
                <a:latin typeface="Calibri"/>
                <a:cs typeface="Calibri"/>
                <a:sym typeface="Calibri"/>
              </a:rPr>
              <a:t>Stratejik Plan ile ilgili bilgi ve belgelere Strateji Geliştirme Daire Başkanlığı /Stratejik Plan menüsünden ulaşabilirsiniz.</a:t>
            </a:r>
          </a:p>
          <a:p>
            <a:pPr marL="0" marR="0" lvl="0" indent="0" algn="just" rtl="0">
              <a:spcBef>
                <a:spcPts val="0"/>
              </a:spcBef>
              <a:spcAft>
                <a:spcPts val="0"/>
              </a:spcAft>
              <a:buNone/>
            </a:pPr>
            <a:r>
              <a:rPr lang="tr-TR" dirty="0">
                <a:solidFill>
                  <a:schemeClr val="accent1"/>
                </a:solidFill>
                <a:highlight>
                  <a:srgbClr val="FFFF00"/>
                </a:highlight>
                <a:latin typeface="Calibri"/>
                <a:cs typeface="Calibri"/>
                <a:sym typeface="Calibri"/>
              </a:rPr>
              <a:t> </a:t>
            </a:r>
          </a:p>
          <a:p>
            <a:pPr marL="0" marR="0" lvl="0" indent="0" algn="just" rtl="0">
              <a:spcBef>
                <a:spcPts val="0"/>
              </a:spcBef>
              <a:spcAft>
                <a:spcPts val="0"/>
              </a:spcAft>
              <a:buNone/>
            </a:pPr>
            <a:endParaRPr lang="tr-TR" dirty="0">
              <a:solidFill>
                <a:schemeClr val="accent1"/>
              </a:solidFill>
              <a:highlight>
                <a:srgbClr val="FFFF00"/>
              </a:highlight>
              <a:latin typeface="Calibri"/>
              <a:cs typeface="Calibri"/>
              <a:sym typeface="Calibri"/>
            </a:endParaRPr>
          </a:p>
          <a:p>
            <a:pPr marL="0" indent="0">
              <a:buNone/>
            </a:pPr>
            <a:r>
              <a:rPr lang="tr-TR" dirty="0"/>
              <a:t> </a:t>
            </a:r>
          </a:p>
        </p:txBody>
      </p:sp>
      <p:sp>
        <p:nvSpPr>
          <p:cNvPr id="4" name="Veri Yer Tutucusu 3">
            <a:extLst>
              <a:ext uri="{FF2B5EF4-FFF2-40B4-BE49-F238E27FC236}">
                <a16:creationId xmlns:a16="http://schemas.microsoft.com/office/drawing/2014/main" id="{3C04E4ED-3520-EC1E-06B2-EE1F806F3534}"/>
              </a:ext>
            </a:extLst>
          </p:cNvPr>
          <p:cNvSpPr>
            <a:spLocks noGrp="1"/>
          </p:cNvSpPr>
          <p:nvPr>
            <p:ph type="dt" sz="half" idx="10"/>
          </p:nvPr>
        </p:nvSpPr>
        <p:spPr/>
        <p:txBody>
          <a:bodyPr/>
          <a:lstStyle/>
          <a:p>
            <a:fld id="{57997BA6-BEF8-495F-ACCD-8D19769E4FC6}" type="datetime2">
              <a:rPr lang="en-US" smtClean="0"/>
              <a:t>Wednesday, September 25, 2024</a:t>
            </a:fld>
            <a:endParaRPr lang="en-US" dirty="0"/>
          </a:p>
        </p:txBody>
      </p:sp>
      <p:sp>
        <p:nvSpPr>
          <p:cNvPr id="5" name="Alt Bilgi Yer Tutucusu 4">
            <a:extLst>
              <a:ext uri="{FF2B5EF4-FFF2-40B4-BE49-F238E27FC236}">
                <a16:creationId xmlns:a16="http://schemas.microsoft.com/office/drawing/2014/main" id="{FB1317F6-8928-6C37-FEDA-26F1930D9D39}"/>
              </a:ext>
            </a:extLst>
          </p:cNvPr>
          <p:cNvSpPr>
            <a:spLocks noGrp="1"/>
          </p:cNvSpPr>
          <p:nvPr>
            <p:ph type="ftr" sz="quarter" idx="11"/>
          </p:nvPr>
        </p:nvSpPr>
        <p:spPr/>
        <p:txBody>
          <a:bodyPr/>
          <a:lstStyle/>
          <a:p>
            <a:r>
              <a:rPr lang="en-US"/>
              <a:t>Sample Footer Text</a:t>
            </a:r>
            <a:endParaRPr lang="en-US" dirty="0"/>
          </a:p>
        </p:txBody>
      </p:sp>
      <p:sp>
        <p:nvSpPr>
          <p:cNvPr id="6" name="Slayt Numarası Yer Tutucusu 5">
            <a:extLst>
              <a:ext uri="{FF2B5EF4-FFF2-40B4-BE49-F238E27FC236}">
                <a16:creationId xmlns:a16="http://schemas.microsoft.com/office/drawing/2014/main" id="{F00E132C-D26A-FA59-F1E5-33C942649786}"/>
              </a:ext>
            </a:extLst>
          </p:cNvPr>
          <p:cNvSpPr>
            <a:spLocks noGrp="1"/>
          </p:cNvSpPr>
          <p:nvPr>
            <p:ph type="sldNum" sz="quarter" idx="12"/>
          </p:nvPr>
        </p:nvSpPr>
        <p:spPr/>
        <p:txBody>
          <a:bodyPr/>
          <a:lstStyle/>
          <a:p>
            <a:fld id="{7BE69E03-4804-4553-A1EC-F089884EF50F}" type="slidenum">
              <a:rPr lang="en-US" smtClean="0"/>
              <a:t>28</a:t>
            </a:fld>
            <a:endParaRPr lang="en-US"/>
          </a:p>
        </p:txBody>
      </p:sp>
    </p:spTree>
    <p:extLst>
      <p:ext uri="{BB962C8B-B14F-4D97-AF65-F5344CB8AC3E}">
        <p14:creationId xmlns:p14="http://schemas.microsoft.com/office/powerpoint/2010/main" val="646152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a:extLst>
              <a:ext uri="{FF2B5EF4-FFF2-40B4-BE49-F238E27FC236}">
                <a16:creationId xmlns:a16="http://schemas.microsoft.com/office/drawing/2014/main" id="{33547613-A544-1B11-1BC5-1268D0C37742}"/>
              </a:ext>
            </a:extLst>
          </p:cNvPr>
          <p:cNvGraphicFramePr>
            <a:graphicFrameLocks noGrp="1"/>
          </p:cNvGraphicFramePr>
          <p:nvPr>
            <p:ph idx="1"/>
            <p:extLst>
              <p:ext uri="{D42A27DB-BD31-4B8C-83A1-F6EECF244321}">
                <p14:modId xmlns:p14="http://schemas.microsoft.com/office/powerpoint/2010/main" val="2848217442"/>
              </p:ext>
            </p:extLst>
          </p:nvPr>
        </p:nvGraphicFramePr>
        <p:xfrm>
          <a:off x="164592" y="146304"/>
          <a:ext cx="11732232" cy="6490717"/>
        </p:xfrm>
        <a:graphic>
          <a:graphicData uri="http://schemas.openxmlformats.org/drawingml/2006/table">
            <a:tbl>
              <a:tblPr>
                <a:tableStyleId>{5C22544A-7EE6-4342-B048-85BDC9FD1C3A}</a:tableStyleId>
              </a:tblPr>
              <a:tblGrid>
                <a:gridCol w="348867">
                  <a:extLst>
                    <a:ext uri="{9D8B030D-6E8A-4147-A177-3AD203B41FA5}">
                      <a16:colId xmlns:a16="http://schemas.microsoft.com/office/drawing/2014/main" val="2081005669"/>
                    </a:ext>
                  </a:extLst>
                </a:gridCol>
                <a:gridCol w="9333185">
                  <a:extLst>
                    <a:ext uri="{9D8B030D-6E8A-4147-A177-3AD203B41FA5}">
                      <a16:colId xmlns:a16="http://schemas.microsoft.com/office/drawing/2014/main" val="4176627903"/>
                    </a:ext>
                  </a:extLst>
                </a:gridCol>
                <a:gridCol w="914400">
                  <a:extLst>
                    <a:ext uri="{9D8B030D-6E8A-4147-A177-3AD203B41FA5}">
                      <a16:colId xmlns:a16="http://schemas.microsoft.com/office/drawing/2014/main" val="490561430"/>
                    </a:ext>
                  </a:extLst>
                </a:gridCol>
                <a:gridCol w="1135780">
                  <a:extLst>
                    <a:ext uri="{9D8B030D-6E8A-4147-A177-3AD203B41FA5}">
                      <a16:colId xmlns:a16="http://schemas.microsoft.com/office/drawing/2014/main" val="27097528"/>
                    </a:ext>
                  </a:extLst>
                </a:gridCol>
              </a:tblGrid>
              <a:tr h="385016">
                <a:tc>
                  <a:txBody>
                    <a:bodyPr/>
                    <a:lstStyle/>
                    <a:p>
                      <a:pPr algn="ctr" fontAlgn="ctr"/>
                      <a:r>
                        <a:rPr lang="tr-TR" sz="700" u="none" strike="noStrike">
                          <a:effectLst/>
                        </a:rPr>
                        <a:t>S</a:t>
                      </a:r>
                      <a:endParaRPr lang="tr-TR" sz="700" b="1" i="0" u="none" strike="noStrike">
                        <a:solidFill>
                          <a:srgbClr val="FFFFFF"/>
                        </a:solidFill>
                        <a:effectLst/>
                        <a:latin typeface="Calibri" panose="020F0502020204030204" pitchFamily="34" charset="0"/>
                      </a:endParaRPr>
                    </a:p>
                  </a:txBody>
                  <a:tcPr marL="0" marR="0" marT="0" marB="0" anchor="ctr"/>
                </a:tc>
                <a:tc>
                  <a:txBody>
                    <a:bodyPr/>
                    <a:lstStyle/>
                    <a:p>
                      <a:pPr algn="ctr" fontAlgn="ctr"/>
                      <a:endParaRPr lang="tr-TR" sz="900" b="1" u="none" strike="noStrike" dirty="0">
                        <a:solidFill>
                          <a:schemeClr val="tx2"/>
                        </a:solidFill>
                        <a:effectLst/>
                      </a:endParaRPr>
                    </a:p>
                    <a:p>
                      <a:pPr algn="ctr" fontAlgn="ctr"/>
                      <a:r>
                        <a:rPr lang="tr-TR" sz="900" b="1" u="none" strike="noStrike" dirty="0">
                          <a:solidFill>
                            <a:schemeClr val="tx2"/>
                          </a:solidFill>
                          <a:effectLst/>
                        </a:rPr>
                        <a:t>ON İKİNCİ KALKINMA PLANIN HEDEFLERİ VE POLİTİKALARI</a:t>
                      </a:r>
                      <a:endParaRPr lang="tr-TR" sz="900" b="1" i="0" u="none" strike="noStrike" dirty="0">
                        <a:solidFill>
                          <a:schemeClr val="tx2"/>
                        </a:solidFill>
                        <a:effectLst/>
                        <a:latin typeface="Calibri" panose="020F0502020204030204" pitchFamily="34" charset="0"/>
                      </a:endParaRPr>
                    </a:p>
                  </a:txBody>
                  <a:tcPr marL="0" marR="0" marT="0" marB="0" anchor="ctr"/>
                </a:tc>
                <a:tc>
                  <a:txBody>
                    <a:bodyPr/>
                    <a:lstStyle/>
                    <a:p>
                      <a:pPr algn="ctr" fontAlgn="ctr"/>
                      <a:r>
                        <a:rPr lang="tr-TR" sz="900" b="1" u="none" strike="noStrike" dirty="0">
                          <a:solidFill>
                            <a:schemeClr val="tx2"/>
                          </a:solidFill>
                          <a:effectLst/>
                        </a:rPr>
                        <a:t>Sorumlu Kurum</a:t>
                      </a:r>
                      <a:endParaRPr lang="tr-TR" sz="900" b="1" i="0" u="none" strike="noStrike" dirty="0">
                        <a:solidFill>
                          <a:schemeClr val="tx2"/>
                        </a:solidFill>
                        <a:effectLst/>
                        <a:latin typeface="Calibri" panose="020F0502020204030204" pitchFamily="34" charset="0"/>
                      </a:endParaRPr>
                    </a:p>
                  </a:txBody>
                  <a:tcPr marL="0" marR="0" marT="0" marB="0" anchor="ctr"/>
                </a:tc>
                <a:tc>
                  <a:txBody>
                    <a:bodyPr/>
                    <a:lstStyle/>
                    <a:p>
                      <a:pPr algn="ctr" fontAlgn="ctr"/>
                      <a:r>
                        <a:rPr lang="tr-TR" sz="900" b="1" u="none" strike="noStrike" dirty="0">
                          <a:solidFill>
                            <a:schemeClr val="tx2"/>
                          </a:solidFill>
                          <a:effectLst/>
                        </a:rPr>
                        <a:t>İşbirliği Yapılacak Kurum</a:t>
                      </a:r>
                      <a:endParaRPr lang="tr-TR" sz="900" b="1" i="0" u="none" strike="noStrike" dirty="0">
                        <a:solidFill>
                          <a:schemeClr val="tx2"/>
                        </a:solidFill>
                        <a:effectLst/>
                        <a:latin typeface="Calibri" panose="020F0502020204030204" pitchFamily="34" charset="0"/>
                      </a:endParaRPr>
                    </a:p>
                  </a:txBody>
                  <a:tcPr marL="0" marR="0" marT="0" marB="0" anchor="ctr"/>
                </a:tc>
                <a:extLst>
                  <a:ext uri="{0D108BD9-81ED-4DB2-BD59-A6C34878D82A}">
                    <a16:rowId xmlns:a16="http://schemas.microsoft.com/office/drawing/2014/main" val="263341973"/>
                  </a:ext>
                </a:extLst>
              </a:tr>
              <a:tr h="335905">
                <a:tc>
                  <a:txBody>
                    <a:bodyPr/>
                    <a:lstStyle/>
                    <a:p>
                      <a:pPr algn="ctr" fontAlgn="ctr"/>
                      <a:r>
                        <a:rPr lang="tr-TR" sz="700" u="none" strike="noStrike" dirty="0">
                          <a:effectLst/>
                        </a:rPr>
                        <a:t>9</a:t>
                      </a:r>
                      <a:endParaRPr lang="tr-TR" sz="700" b="0" i="0" u="none" strike="noStrike" dirty="0">
                        <a:solidFill>
                          <a:srgbClr val="000000"/>
                        </a:solidFill>
                        <a:effectLst/>
                        <a:latin typeface="Calibri" panose="020F0502020204030204" pitchFamily="34" charset="0"/>
                      </a:endParaRPr>
                    </a:p>
                  </a:txBody>
                  <a:tcPr marL="0" marR="0" marT="0" marB="0" anchor="ctr"/>
                </a:tc>
                <a:tc>
                  <a:txBody>
                    <a:bodyPr/>
                    <a:lstStyle/>
                    <a:p>
                      <a:pPr algn="just" fontAlgn="ctr"/>
                      <a:r>
                        <a:rPr lang="tr-TR" sz="1000" u="none" strike="noStrike" dirty="0">
                          <a:effectLst/>
                        </a:rPr>
                        <a:t>350.2.   Sürdürülebilir üretim ve tüketim davranışlarının kazandırılmasına yönelik eğitimler müfredata ve kamu kurumları ile özel sektör bünyesindeki programlara dâhil edilecektir.</a:t>
                      </a:r>
                      <a:endParaRPr lang="tr-TR"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tr-TR" sz="900" u="none" strike="noStrike" dirty="0">
                          <a:effectLst/>
                        </a:rPr>
                        <a:t>YÖK</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tr-TR" sz="900" u="none" strike="noStrike">
                          <a:effectLst/>
                        </a:rPr>
                        <a:t> </a:t>
                      </a:r>
                      <a:endParaRPr lang="tr-T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63753096"/>
                  </a:ext>
                </a:extLst>
              </a:tr>
              <a:tr h="317677">
                <a:tc>
                  <a:txBody>
                    <a:bodyPr/>
                    <a:lstStyle/>
                    <a:p>
                      <a:pPr algn="ctr" fontAlgn="ctr"/>
                      <a:r>
                        <a:rPr lang="tr-TR" sz="700" u="none" strike="noStrike" dirty="0">
                          <a:effectLst/>
                        </a:rPr>
                        <a:t>281</a:t>
                      </a:r>
                      <a:endParaRPr lang="tr-TR" sz="700" b="0" i="0" u="none" strike="noStrike" dirty="0">
                        <a:solidFill>
                          <a:srgbClr val="000000"/>
                        </a:solidFill>
                        <a:effectLst/>
                        <a:latin typeface="Calibri" panose="020F0502020204030204" pitchFamily="34" charset="0"/>
                      </a:endParaRPr>
                    </a:p>
                  </a:txBody>
                  <a:tcPr marL="0" marR="0" marT="0" marB="0" anchor="ctr"/>
                </a:tc>
                <a:tc>
                  <a:txBody>
                    <a:bodyPr/>
                    <a:lstStyle/>
                    <a:p>
                      <a:pPr algn="just" fontAlgn="ctr"/>
                      <a:r>
                        <a:rPr lang="tr-TR" sz="1000" u="none" strike="noStrike" dirty="0">
                          <a:effectLst/>
                        </a:rPr>
                        <a:t>441.12. Performans, akademik atama ve yükselme kriterleri arasına klinik araştırmanın da yer alması sağlanacaktır.</a:t>
                      </a:r>
                      <a:endParaRPr lang="tr-TR"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tr-TR" sz="900" u="none" strike="noStrike" dirty="0">
                          <a:effectLst/>
                        </a:rPr>
                        <a:t>YÖK</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a:effectLst/>
                        </a:rPr>
                        <a:t> </a:t>
                      </a:r>
                      <a:endParaRPr lang="tr-T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446145246"/>
                  </a:ext>
                </a:extLst>
              </a:tr>
              <a:tr h="431019">
                <a:tc>
                  <a:txBody>
                    <a:bodyPr/>
                    <a:lstStyle/>
                    <a:p>
                      <a:pPr algn="ctr" fontAlgn="ctr"/>
                      <a:r>
                        <a:rPr lang="tr-TR" sz="700" u="none" strike="noStrike" dirty="0">
                          <a:effectLst/>
                        </a:rPr>
                        <a:t>521</a:t>
                      </a:r>
                      <a:endParaRPr lang="tr-TR" sz="700" b="0" i="0" u="none" strike="noStrike" dirty="0">
                        <a:solidFill>
                          <a:srgbClr val="000000"/>
                        </a:solidFill>
                        <a:effectLst/>
                        <a:latin typeface="Calibri" panose="020F0502020204030204" pitchFamily="34" charset="0"/>
                      </a:endParaRPr>
                    </a:p>
                  </a:txBody>
                  <a:tcPr marL="0" marR="0" marT="0" marB="0" anchor="ctr"/>
                </a:tc>
                <a:tc>
                  <a:txBody>
                    <a:bodyPr/>
                    <a:lstStyle/>
                    <a:p>
                      <a:pPr algn="just" fontAlgn="ctr"/>
                      <a:r>
                        <a:rPr lang="tr-TR" sz="1000" u="none" strike="noStrike" dirty="0">
                          <a:effectLst/>
                        </a:rPr>
                        <a:t>518.1.   Yükseköğretim programlarının yeni gelişen teknolojilerle uyumu sağlanacak, bu alanlarda lisansüstü dereceye sahip personel istihdamı artırılacaktır.</a:t>
                      </a:r>
                      <a:endParaRPr lang="tr-TR"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tr-TR" sz="900" u="none" strike="noStrike" dirty="0">
                          <a:effectLst/>
                        </a:rPr>
                        <a:t>YÖK</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a:effectLst/>
                        </a:rPr>
                        <a:t>Enerji ve Tabii Kaynaklar Bakanlığı</a:t>
                      </a:r>
                      <a:endParaRPr lang="tr-T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587677906"/>
                  </a:ext>
                </a:extLst>
              </a:tr>
              <a:tr h="385016">
                <a:tc>
                  <a:txBody>
                    <a:bodyPr/>
                    <a:lstStyle/>
                    <a:p>
                      <a:pPr algn="ctr" fontAlgn="ctr"/>
                      <a:r>
                        <a:rPr lang="tr-TR" sz="700" u="none" strike="noStrike" dirty="0">
                          <a:effectLst/>
                        </a:rPr>
                        <a:t>522</a:t>
                      </a:r>
                      <a:endParaRPr lang="tr-TR" sz="700" b="0" i="0" u="none" strike="noStrike" dirty="0">
                        <a:solidFill>
                          <a:srgbClr val="000000"/>
                        </a:solidFill>
                        <a:effectLst/>
                        <a:latin typeface="Calibri" panose="020F0502020204030204" pitchFamily="34" charset="0"/>
                      </a:endParaRPr>
                    </a:p>
                  </a:txBody>
                  <a:tcPr marL="0" marR="0" marT="0" marB="0" anchor="ctr"/>
                </a:tc>
                <a:tc>
                  <a:txBody>
                    <a:bodyPr/>
                    <a:lstStyle/>
                    <a:p>
                      <a:pPr algn="just" fontAlgn="ctr"/>
                      <a:r>
                        <a:rPr lang="tr-TR" sz="1000" u="none" strike="noStrike" dirty="0">
                          <a:effectLst/>
                        </a:rPr>
                        <a:t>518.2.   Enerji alanındaki eğitim ve öğretim ile stajların niteliği artırılacaktır.</a:t>
                      </a:r>
                      <a:endParaRPr lang="tr-TR"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tr-TR" sz="900" u="none" strike="noStrike" dirty="0">
                          <a:effectLst/>
                        </a:rPr>
                        <a:t>YÖK</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a:effectLst/>
                        </a:rPr>
                        <a:t>Enerji ve Tabii Kaynaklar Bakanlığı</a:t>
                      </a:r>
                      <a:endParaRPr lang="tr-T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522120933"/>
                  </a:ext>
                </a:extLst>
              </a:tr>
              <a:tr h="544363">
                <a:tc>
                  <a:txBody>
                    <a:bodyPr/>
                    <a:lstStyle/>
                    <a:p>
                      <a:pPr algn="ctr" fontAlgn="ctr"/>
                      <a:r>
                        <a:rPr lang="tr-TR" sz="700" u="none" strike="noStrike" dirty="0">
                          <a:effectLst/>
                        </a:rPr>
                        <a:t>619</a:t>
                      </a:r>
                      <a:endParaRPr lang="tr-TR" sz="700" b="0" i="0" u="none" strike="noStrike" dirty="0">
                        <a:solidFill>
                          <a:srgbClr val="000000"/>
                        </a:solidFill>
                        <a:effectLst/>
                        <a:latin typeface="Calibri" panose="020F0502020204030204" pitchFamily="34" charset="0"/>
                      </a:endParaRPr>
                    </a:p>
                  </a:txBody>
                  <a:tcPr marL="0" marR="0" marT="0" marB="0" anchor="ctr"/>
                </a:tc>
                <a:tc>
                  <a:txBody>
                    <a:bodyPr/>
                    <a:lstStyle/>
                    <a:p>
                      <a:pPr algn="just" fontAlgn="ctr"/>
                      <a:r>
                        <a:rPr lang="tr-TR" sz="1000" u="none" strike="noStrike" dirty="0">
                          <a:effectLst/>
                        </a:rPr>
                        <a:t>545.1.   Yüksek katma değerli üretimi destekleyecek </a:t>
                      </a:r>
                      <a:r>
                        <a:rPr lang="tr-TR" sz="1100" u="none" strike="noStrike" dirty="0">
                          <a:effectLst/>
                        </a:rPr>
                        <a:t>nitelikte</a:t>
                      </a:r>
                      <a:r>
                        <a:rPr lang="tr-TR" sz="1000" u="none" strike="noStrike" dirty="0">
                          <a:effectLst/>
                        </a:rPr>
                        <a:t> Ar-</a:t>
                      </a:r>
                      <a:r>
                        <a:rPr lang="tr-TR" sz="1000" u="none" strike="noStrike" dirty="0" err="1">
                          <a:effectLst/>
                        </a:rPr>
                        <a:t>Ge</a:t>
                      </a:r>
                      <a:r>
                        <a:rPr lang="tr-TR" sz="1000" u="none" strike="noStrike" dirty="0">
                          <a:effectLst/>
                        </a:rPr>
                        <a:t> ve yenilik faaliyetlerinin gerçekleştirebilmesi için araştırma üniversitesi programı güçlendirilecek, bu programa dâhil üniversitelerin özel desteklerle kapasiteleri artırılacaktır.</a:t>
                      </a:r>
                      <a:endParaRPr lang="tr-TR"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tr-TR" sz="900" u="none" strike="noStrike" dirty="0">
                          <a:effectLst/>
                        </a:rPr>
                        <a:t>YÖK</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a:effectLst/>
                        </a:rPr>
                        <a:t>Strateji ve Bütçe Başkanlığı,  Üniversiteler</a:t>
                      </a:r>
                      <a:endParaRPr lang="tr-T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080331800"/>
                  </a:ext>
                </a:extLst>
              </a:tr>
              <a:tr h="319927">
                <a:tc>
                  <a:txBody>
                    <a:bodyPr/>
                    <a:lstStyle/>
                    <a:p>
                      <a:pPr algn="ctr" fontAlgn="ctr"/>
                      <a:r>
                        <a:rPr lang="tr-TR" sz="700" u="none" strike="noStrike" dirty="0">
                          <a:effectLst/>
                        </a:rPr>
                        <a:t>620</a:t>
                      </a:r>
                      <a:endParaRPr lang="tr-TR" sz="700" b="0" i="0" u="none" strike="noStrike" dirty="0">
                        <a:solidFill>
                          <a:srgbClr val="000000"/>
                        </a:solidFill>
                        <a:effectLst/>
                        <a:latin typeface="Calibri" panose="020F0502020204030204" pitchFamily="34" charset="0"/>
                      </a:endParaRPr>
                    </a:p>
                  </a:txBody>
                  <a:tcPr marL="0" marR="0" marT="0" marB="0" anchor="ctr"/>
                </a:tc>
                <a:tc>
                  <a:txBody>
                    <a:bodyPr/>
                    <a:lstStyle/>
                    <a:p>
                      <a:pPr algn="just" fontAlgn="ctr"/>
                      <a:r>
                        <a:rPr lang="tr-TR" sz="1000" u="none" strike="noStrike" dirty="0">
                          <a:effectLst/>
                        </a:rPr>
                        <a:t>545.2.   Üniversitelerin misyon odaklı uzmanlaşma çalışmalarında, veriye dayalı analizler yapılarak odak alanlarındaki çıktı ve etkilerini artırmaya yönelik çalışmalar yürütülecektir.</a:t>
                      </a:r>
                      <a:endParaRPr lang="tr-TR"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tr-TR" sz="900" u="none" strike="noStrike" dirty="0">
                          <a:effectLst/>
                        </a:rPr>
                        <a:t>YÖK</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a:effectLst/>
                        </a:rPr>
                        <a:t> TÜBİTAK, Üniversiteler</a:t>
                      </a:r>
                      <a:endParaRPr lang="tr-T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578629294"/>
                  </a:ext>
                </a:extLst>
              </a:tr>
              <a:tr h="469938">
                <a:tc>
                  <a:txBody>
                    <a:bodyPr/>
                    <a:lstStyle/>
                    <a:p>
                      <a:pPr algn="ctr" fontAlgn="ctr"/>
                      <a:r>
                        <a:rPr lang="tr-TR" sz="700" u="none" strike="noStrike" dirty="0">
                          <a:effectLst/>
                        </a:rPr>
                        <a:t>621</a:t>
                      </a:r>
                      <a:endParaRPr lang="tr-TR" sz="700" b="0" i="0" u="none" strike="noStrike" dirty="0">
                        <a:solidFill>
                          <a:srgbClr val="000000"/>
                        </a:solidFill>
                        <a:effectLst/>
                        <a:latin typeface="Calibri" panose="020F0502020204030204" pitchFamily="34" charset="0"/>
                      </a:endParaRPr>
                    </a:p>
                  </a:txBody>
                  <a:tcPr marL="0" marR="0" marT="0" marB="0" anchor="ctr"/>
                </a:tc>
                <a:tc>
                  <a:txBody>
                    <a:bodyPr/>
                    <a:lstStyle/>
                    <a:p>
                      <a:pPr algn="just" fontAlgn="ctr"/>
                      <a:r>
                        <a:rPr lang="tr-TR" sz="1000" u="none" strike="noStrike" dirty="0">
                          <a:effectLst/>
                        </a:rPr>
                        <a:t>545.3.   </a:t>
                      </a:r>
                      <a:r>
                        <a:rPr lang="tr-TR" sz="1000" b="1" u="none" strike="noStrike" dirty="0">
                          <a:solidFill>
                            <a:srgbClr val="FF0000"/>
                          </a:solidFill>
                          <a:effectLst/>
                        </a:rPr>
                        <a:t>Üniversiteler bünyesinde Ar-</a:t>
                      </a:r>
                      <a:r>
                        <a:rPr lang="tr-TR" sz="1000" b="1" u="none" strike="noStrike" dirty="0" err="1">
                          <a:solidFill>
                            <a:srgbClr val="FF0000"/>
                          </a:solidFill>
                          <a:effectLst/>
                        </a:rPr>
                        <a:t>Ge</a:t>
                      </a:r>
                      <a:r>
                        <a:rPr lang="tr-TR" sz="1000" b="1" u="none" strike="noStrike" dirty="0">
                          <a:solidFill>
                            <a:srgbClr val="FF0000"/>
                          </a:solidFill>
                          <a:effectLst/>
                        </a:rPr>
                        <a:t> projesi yürüten araştırmacıların projelerdeki idari ve mali süreçleri kolaylaştırılacaktır.</a:t>
                      </a:r>
                      <a:endParaRPr lang="tr-TR" sz="1000" b="1" i="0" u="none" strike="noStrike" dirty="0">
                        <a:solidFill>
                          <a:srgbClr val="FF0000"/>
                        </a:solidFill>
                        <a:effectLst/>
                        <a:latin typeface="Calibri" panose="020F0502020204030204" pitchFamily="34" charset="0"/>
                      </a:endParaRPr>
                    </a:p>
                  </a:txBody>
                  <a:tcPr marL="0" marR="0" marT="0" marB="0" anchor="ctr"/>
                </a:tc>
                <a:tc>
                  <a:txBody>
                    <a:bodyPr/>
                    <a:lstStyle/>
                    <a:p>
                      <a:pPr algn="ctr" fontAlgn="ctr"/>
                      <a:r>
                        <a:rPr lang="tr-TR" sz="900" u="none" strike="noStrike" dirty="0">
                          <a:effectLst/>
                        </a:rPr>
                        <a:t>YÖK</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dirty="0">
                          <a:effectLst/>
                        </a:rPr>
                        <a:t> Üniversiteler</a:t>
                      </a:r>
                      <a:endParaRPr lang="tr-TR"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538362287"/>
                  </a:ext>
                </a:extLst>
              </a:tr>
              <a:tr h="386427">
                <a:tc>
                  <a:txBody>
                    <a:bodyPr/>
                    <a:lstStyle/>
                    <a:p>
                      <a:pPr algn="ctr" fontAlgn="ctr"/>
                      <a:r>
                        <a:rPr lang="tr-TR" sz="700" u="none" strike="noStrike" dirty="0">
                          <a:effectLst/>
                        </a:rPr>
                        <a:t>622</a:t>
                      </a:r>
                      <a:endParaRPr lang="tr-TR" sz="700" b="0" i="0" u="none" strike="noStrike" dirty="0">
                        <a:solidFill>
                          <a:srgbClr val="000000"/>
                        </a:solidFill>
                        <a:effectLst/>
                        <a:latin typeface="Calibri" panose="020F0502020204030204" pitchFamily="34" charset="0"/>
                      </a:endParaRPr>
                    </a:p>
                  </a:txBody>
                  <a:tcPr marL="0" marR="0" marT="0" marB="0" anchor="ctr"/>
                </a:tc>
                <a:tc>
                  <a:txBody>
                    <a:bodyPr/>
                    <a:lstStyle/>
                    <a:p>
                      <a:pPr algn="just" fontAlgn="ctr"/>
                      <a:r>
                        <a:rPr lang="tr-TR" sz="1000" u="none" strike="noStrike" dirty="0">
                          <a:effectLst/>
                        </a:rPr>
                        <a:t>545.4.   Başta araştırma üniversitelerinde olmak üzere doktora ve doktora sonrası araştırmacı istihdamı artırılacaktır.</a:t>
                      </a:r>
                      <a:endParaRPr lang="tr-TR"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tr-TR" sz="900" u="none" strike="noStrike" dirty="0">
                          <a:effectLst/>
                        </a:rPr>
                        <a:t>YÖK</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dirty="0">
                          <a:effectLst/>
                        </a:rPr>
                        <a:t> Üniversiteler</a:t>
                      </a:r>
                      <a:endParaRPr lang="tr-TR"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404046294"/>
                  </a:ext>
                </a:extLst>
              </a:tr>
              <a:tr h="360535">
                <a:tc>
                  <a:txBody>
                    <a:bodyPr/>
                    <a:lstStyle/>
                    <a:p>
                      <a:pPr algn="ctr" fontAlgn="ctr"/>
                      <a:r>
                        <a:rPr lang="tr-TR" sz="700" u="none" strike="noStrike" dirty="0">
                          <a:effectLst/>
                        </a:rPr>
                        <a:t>623</a:t>
                      </a:r>
                      <a:endParaRPr lang="tr-TR" sz="700" b="0" i="0" u="none" strike="noStrike" dirty="0">
                        <a:solidFill>
                          <a:srgbClr val="000000"/>
                        </a:solidFill>
                        <a:effectLst/>
                        <a:latin typeface="Calibri" panose="020F0502020204030204" pitchFamily="34" charset="0"/>
                      </a:endParaRPr>
                    </a:p>
                  </a:txBody>
                  <a:tcPr marL="0" marR="0" marT="0" marB="0" anchor="ctr"/>
                </a:tc>
                <a:tc>
                  <a:txBody>
                    <a:bodyPr/>
                    <a:lstStyle/>
                    <a:p>
                      <a:pPr algn="just" fontAlgn="ctr"/>
                      <a:r>
                        <a:rPr lang="tr-TR" sz="1000" u="none" strike="noStrike" dirty="0">
                          <a:effectLst/>
                        </a:rPr>
                        <a:t>545.5.   Bilimsel araştırma projelerinin etkinliğinin artırılmasına yönelik çalışmalar yürütülecektir.</a:t>
                      </a:r>
                      <a:endParaRPr lang="tr-TR"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tr-TR" sz="900" u="none" strike="noStrike" dirty="0">
                          <a:effectLst/>
                        </a:rPr>
                        <a:t>YÖK</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a:effectLst/>
                        </a:rPr>
                        <a:t> Üniversiteler</a:t>
                      </a:r>
                      <a:endParaRPr lang="tr-T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266476948"/>
                  </a:ext>
                </a:extLst>
              </a:tr>
              <a:tr h="240243">
                <a:tc>
                  <a:txBody>
                    <a:bodyPr/>
                    <a:lstStyle/>
                    <a:p>
                      <a:pPr algn="ctr" fontAlgn="ctr"/>
                      <a:r>
                        <a:rPr lang="tr-TR" sz="700" u="none" strike="noStrike">
                          <a:effectLst/>
                        </a:rPr>
                        <a:t>624</a:t>
                      </a:r>
                      <a:endParaRPr lang="tr-TR" sz="700" b="0" i="0" u="none" strike="noStrike">
                        <a:solidFill>
                          <a:srgbClr val="000000"/>
                        </a:solidFill>
                        <a:effectLst/>
                        <a:latin typeface="Calibri" panose="020F0502020204030204" pitchFamily="34" charset="0"/>
                      </a:endParaRPr>
                    </a:p>
                  </a:txBody>
                  <a:tcPr marL="0" marR="0" marT="0" marB="0" anchor="ctr"/>
                </a:tc>
                <a:tc>
                  <a:txBody>
                    <a:bodyPr/>
                    <a:lstStyle/>
                    <a:p>
                      <a:pPr algn="just" fontAlgn="ctr"/>
                      <a:r>
                        <a:rPr lang="tr-TR" sz="1000" u="none" strike="noStrike" dirty="0">
                          <a:effectLst/>
                        </a:rPr>
                        <a:t>546.1.   Temel bilimlere yönelik lisansüstü burs miktarı ve faydalanan sayısı artırılacaktır.</a:t>
                      </a:r>
                      <a:endParaRPr lang="tr-TR"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tr-TR" sz="900" u="none" strike="noStrike" dirty="0">
                          <a:effectLst/>
                        </a:rPr>
                        <a:t>YÖK</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dirty="0">
                          <a:effectLst/>
                        </a:rPr>
                        <a:t> Üniversiteler</a:t>
                      </a:r>
                      <a:endParaRPr lang="tr-TR"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555381238"/>
                  </a:ext>
                </a:extLst>
              </a:tr>
              <a:tr h="506275">
                <a:tc>
                  <a:txBody>
                    <a:bodyPr/>
                    <a:lstStyle/>
                    <a:p>
                      <a:pPr algn="ctr" fontAlgn="ctr"/>
                      <a:r>
                        <a:rPr lang="tr-TR" sz="700" u="none" strike="noStrike" dirty="0">
                          <a:effectLst/>
                        </a:rPr>
                        <a:t>631</a:t>
                      </a:r>
                      <a:endParaRPr lang="tr-TR" sz="700" b="0" i="0" u="none" strike="noStrike" dirty="0">
                        <a:solidFill>
                          <a:srgbClr val="000000"/>
                        </a:solidFill>
                        <a:effectLst/>
                        <a:latin typeface="Calibri" panose="020F0502020204030204" pitchFamily="34" charset="0"/>
                      </a:endParaRPr>
                    </a:p>
                  </a:txBody>
                  <a:tcPr marL="0" marR="0" marT="0" marB="0" anchor="ctr"/>
                </a:tc>
                <a:tc>
                  <a:txBody>
                    <a:bodyPr/>
                    <a:lstStyle/>
                    <a:p>
                      <a:pPr algn="just" fontAlgn="ctr"/>
                      <a:r>
                        <a:rPr lang="tr-TR" sz="1000" u="none" strike="noStrike" dirty="0">
                          <a:effectLst/>
                        </a:rPr>
                        <a:t>548.3.   2547 sayılı Yükseköğretim Kanunu kapsamında yükseköğretim kurumları bünyesinde kurulan uygulama ve araştırma merkezleri, teknolojik araştırma merkezlerinin farklılaşan nitelikleri ve ihtiyaçları dikkate alınarak yeniden yapılandırılacaktır.</a:t>
                      </a:r>
                      <a:endParaRPr lang="tr-TR"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tr-TR" sz="900" u="none" strike="noStrike" dirty="0">
                          <a:effectLst/>
                        </a:rPr>
                        <a:t>YÖK</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dirty="0">
                          <a:effectLst/>
                        </a:rPr>
                        <a:t>Üniversiteler</a:t>
                      </a:r>
                      <a:endParaRPr lang="tr-TR"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20289625"/>
                  </a:ext>
                </a:extLst>
              </a:tr>
              <a:tr h="268313">
                <a:tc>
                  <a:txBody>
                    <a:bodyPr/>
                    <a:lstStyle/>
                    <a:p>
                      <a:pPr algn="ctr" fontAlgn="ctr"/>
                      <a:r>
                        <a:rPr lang="tr-TR" sz="700" u="none" strike="noStrike" dirty="0">
                          <a:effectLst/>
                        </a:rPr>
                        <a:t>647</a:t>
                      </a:r>
                      <a:endParaRPr lang="tr-TR" sz="700" b="0" i="0" u="none" strike="noStrike" dirty="0">
                        <a:solidFill>
                          <a:srgbClr val="000000"/>
                        </a:solidFill>
                        <a:effectLst/>
                        <a:latin typeface="Calibri" panose="020F0502020204030204" pitchFamily="34" charset="0"/>
                      </a:endParaRPr>
                    </a:p>
                  </a:txBody>
                  <a:tcPr marL="0" marR="0" marT="0" marB="0" anchor="ctr"/>
                </a:tc>
                <a:tc>
                  <a:txBody>
                    <a:bodyPr/>
                    <a:lstStyle/>
                    <a:p>
                      <a:pPr algn="just" fontAlgn="ctr"/>
                      <a:r>
                        <a:rPr lang="tr-TR" sz="1000" u="none" strike="noStrike" dirty="0">
                          <a:effectLst/>
                        </a:rPr>
                        <a:t>551.7.   </a:t>
                      </a:r>
                      <a:r>
                        <a:rPr lang="tr-TR" sz="1000" b="1" u="none" strike="noStrike" dirty="0">
                          <a:solidFill>
                            <a:srgbClr val="FF0000"/>
                          </a:solidFill>
                          <a:effectLst/>
                        </a:rPr>
                        <a:t>Akademik teşvik sistemi, bilgi ve teknoloji transfer faaliyetlerini önceliklendirecek şekilde gözden geçirilecektir.</a:t>
                      </a:r>
                      <a:endParaRPr lang="tr-TR" sz="1000" b="1" i="0" u="none" strike="noStrike" dirty="0">
                        <a:solidFill>
                          <a:srgbClr val="FF0000"/>
                        </a:solidFill>
                        <a:effectLst/>
                        <a:latin typeface="Calibri" panose="020F0502020204030204" pitchFamily="34" charset="0"/>
                      </a:endParaRPr>
                    </a:p>
                  </a:txBody>
                  <a:tcPr marL="0" marR="0" marT="0" marB="0" anchor="ctr"/>
                </a:tc>
                <a:tc>
                  <a:txBody>
                    <a:bodyPr/>
                    <a:lstStyle/>
                    <a:p>
                      <a:pPr algn="ctr" fontAlgn="ctr"/>
                      <a:r>
                        <a:rPr lang="tr-TR" sz="900" u="none" strike="noStrike" dirty="0">
                          <a:effectLst/>
                        </a:rPr>
                        <a:t>YÖK</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dirty="0">
                          <a:effectLst/>
                        </a:rPr>
                        <a:t> Üniversiteler</a:t>
                      </a:r>
                      <a:endParaRPr lang="tr-TR"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144433799"/>
                  </a:ext>
                </a:extLst>
              </a:tr>
              <a:tr h="513354">
                <a:tc>
                  <a:txBody>
                    <a:bodyPr/>
                    <a:lstStyle/>
                    <a:p>
                      <a:pPr algn="ctr" fontAlgn="ctr"/>
                      <a:r>
                        <a:rPr lang="tr-TR" sz="700" u="none" strike="noStrike" dirty="0">
                          <a:effectLst/>
                        </a:rPr>
                        <a:t>651</a:t>
                      </a:r>
                      <a:endParaRPr lang="tr-TR" sz="700" b="0" i="0" u="none" strike="noStrike" dirty="0">
                        <a:solidFill>
                          <a:srgbClr val="000000"/>
                        </a:solidFill>
                        <a:effectLst/>
                        <a:latin typeface="Calibri" panose="020F0502020204030204" pitchFamily="34" charset="0"/>
                      </a:endParaRPr>
                    </a:p>
                  </a:txBody>
                  <a:tcPr marL="0" marR="0" marT="0" marB="0" anchor="ctr"/>
                </a:tc>
                <a:tc>
                  <a:txBody>
                    <a:bodyPr/>
                    <a:lstStyle/>
                    <a:p>
                      <a:pPr algn="just" fontAlgn="ctr"/>
                      <a:r>
                        <a:rPr lang="tr-TR" sz="1000" u="none" strike="noStrike" dirty="0">
                          <a:effectLst/>
                        </a:rPr>
                        <a:t>552.4.   Yükseköğretim kurumlarında gerçekleştirilen buluşların ticarileştirilmesine yönelik mevzuat ve uygulamalar geliştirilecektir.</a:t>
                      </a:r>
                      <a:endParaRPr lang="tr-TR"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tr-TR" sz="900" u="none" strike="noStrike" dirty="0">
                          <a:effectLst/>
                        </a:rPr>
                        <a:t>YÖK</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dirty="0">
                          <a:effectLst/>
                        </a:rPr>
                        <a:t>Sanayi ve Teknoloji Bakanlığı, Üniversiteler</a:t>
                      </a:r>
                      <a:endParaRPr lang="tr-TR"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38354287"/>
                  </a:ext>
                </a:extLst>
              </a:tr>
              <a:tr h="641693">
                <a:tc>
                  <a:txBody>
                    <a:bodyPr/>
                    <a:lstStyle/>
                    <a:p>
                      <a:pPr algn="ctr" fontAlgn="ctr"/>
                      <a:r>
                        <a:rPr lang="tr-TR" sz="700" u="none" strike="noStrike">
                          <a:effectLst/>
                        </a:rPr>
                        <a:t>739</a:t>
                      </a:r>
                      <a:endParaRPr lang="tr-TR" sz="700" b="0" i="0" u="none" strike="noStrike">
                        <a:solidFill>
                          <a:srgbClr val="000000"/>
                        </a:solidFill>
                        <a:effectLst/>
                        <a:latin typeface="Calibri" panose="020F0502020204030204" pitchFamily="34" charset="0"/>
                      </a:endParaRPr>
                    </a:p>
                  </a:txBody>
                  <a:tcPr marL="0" marR="0" marT="0" marB="0" anchor="ctr"/>
                </a:tc>
                <a:tc>
                  <a:txBody>
                    <a:bodyPr/>
                    <a:lstStyle/>
                    <a:p>
                      <a:pPr algn="just" fontAlgn="ctr"/>
                      <a:r>
                        <a:rPr lang="tr-TR" sz="1000" u="none" strike="noStrike" dirty="0">
                          <a:effectLst/>
                        </a:rPr>
                        <a:t>572.2.   Fikri mülkiyet hukuku alanında akademik çalışmaların artırılması sağlanacaktır.</a:t>
                      </a:r>
                      <a:endParaRPr lang="tr-TR"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tr-TR" sz="900" u="none" strike="noStrike" dirty="0">
                          <a:effectLst/>
                        </a:rPr>
                        <a:t>YÖK</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dirty="0">
                          <a:effectLst/>
                        </a:rPr>
                        <a:t>Sanayi ve Teknoloji Bakanlığı, Kültür ve Turizm Bakanlığı</a:t>
                      </a:r>
                      <a:endParaRPr lang="tr-TR"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06175498"/>
                  </a:ext>
                </a:extLst>
              </a:tr>
              <a:tr h="385016">
                <a:tc>
                  <a:txBody>
                    <a:bodyPr/>
                    <a:lstStyle/>
                    <a:p>
                      <a:pPr algn="ctr" fontAlgn="ctr"/>
                      <a:r>
                        <a:rPr lang="tr-TR" sz="700" u="none" strike="noStrike" dirty="0">
                          <a:effectLst/>
                        </a:rPr>
                        <a:t>740</a:t>
                      </a:r>
                      <a:endParaRPr lang="tr-TR" sz="700" b="0" i="0" u="none" strike="noStrike" dirty="0">
                        <a:solidFill>
                          <a:srgbClr val="000000"/>
                        </a:solidFill>
                        <a:effectLst/>
                        <a:latin typeface="Calibri" panose="020F0502020204030204" pitchFamily="34" charset="0"/>
                      </a:endParaRPr>
                    </a:p>
                  </a:txBody>
                  <a:tcPr marL="0" marR="0" marT="0" marB="0" anchor="ctr"/>
                </a:tc>
                <a:tc>
                  <a:txBody>
                    <a:bodyPr/>
                    <a:lstStyle/>
                    <a:p>
                      <a:pPr algn="just" fontAlgn="ctr"/>
                      <a:r>
                        <a:rPr lang="tr-TR" sz="1000" u="none" strike="noStrike" dirty="0">
                          <a:effectLst/>
                        </a:rPr>
                        <a:t>572.3.   Akademik atama ve yükselme kriterlerinde sınai mülkiyetin kullanılmasına ilişkin mevcut uygulamanın değerlendirilerek güncellenmesi sağlanacaktır.</a:t>
                      </a:r>
                      <a:endParaRPr lang="tr-TR"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tr-TR" sz="900" u="none" strike="noStrike" dirty="0">
                          <a:effectLst/>
                        </a:rPr>
                        <a:t>YÖK</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dirty="0">
                          <a:effectLst/>
                        </a:rPr>
                        <a:t>Sanayi ve Teknoloji Bakanlığı</a:t>
                      </a:r>
                      <a:endParaRPr lang="tr-TR"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376384556"/>
                  </a:ext>
                </a:extLst>
              </a:tr>
            </a:tbl>
          </a:graphicData>
        </a:graphic>
      </p:graphicFrame>
      <p:sp>
        <p:nvSpPr>
          <p:cNvPr id="6" name="Slayt Numarası Yer Tutucusu 5">
            <a:extLst>
              <a:ext uri="{FF2B5EF4-FFF2-40B4-BE49-F238E27FC236}">
                <a16:creationId xmlns:a16="http://schemas.microsoft.com/office/drawing/2014/main" id="{692F5E6C-B22B-5BE8-D635-ECCAE1A4646C}"/>
              </a:ext>
            </a:extLst>
          </p:cNvPr>
          <p:cNvSpPr>
            <a:spLocks noGrp="1"/>
          </p:cNvSpPr>
          <p:nvPr>
            <p:ph type="sldNum" sz="quarter" idx="12"/>
          </p:nvPr>
        </p:nvSpPr>
        <p:spPr/>
        <p:txBody>
          <a:bodyPr/>
          <a:lstStyle/>
          <a:p>
            <a:fld id="{7BE69E03-4804-4553-A1EC-F089884EF50F}" type="slidenum">
              <a:rPr lang="en-US" smtClean="0"/>
              <a:t>29</a:t>
            </a:fld>
            <a:endParaRPr lang="en-US"/>
          </a:p>
        </p:txBody>
      </p:sp>
    </p:spTree>
    <p:extLst>
      <p:ext uri="{BB962C8B-B14F-4D97-AF65-F5344CB8AC3E}">
        <p14:creationId xmlns:p14="http://schemas.microsoft.com/office/powerpoint/2010/main" val="320629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Background Gray Rectangle">
            <a:extLst>
              <a:ext uri="{FF2B5EF4-FFF2-40B4-BE49-F238E27FC236}">
                <a16:creationId xmlns:a16="http://schemas.microsoft.com/office/drawing/2014/main" id="{429E1EE9-E4C2-40A9-B9DE-FF110156C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Background Gray Rectangle">
            <a:extLst>
              <a:ext uri="{FF2B5EF4-FFF2-40B4-BE49-F238E27FC236}">
                <a16:creationId xmlns:a16="http://schemas.microsoft.com/office/drawing/2014/main" id="{1FF5E391-13EA-4378-95B1-C73488181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White Rectangle">
            <a:extLst>
              <a:ext uri="{FF2B5EF4-FFF2-40B4-BE49-F238E27FC236}">
                <a16:creationId xmlns:a16="http://schemas.microsoft.com/office/drawing/2014/main" id="{AD0DC7A3-7ED0-4155-ADCF-D332541FAF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oogle Shape;130;p4">
            <a:extLst>
              <a:ext uri="{FF2B5EF4-FFF2-40B4-BE49-F238E27FC236}">
                <a16:creationId xmlns:a16="http://schemas.microsoft.com/office/drawing/2014/main" id="{D09F2F2D-EC57-4025-B9D4-DDC7ADB748FF}"/>
              </a:ext>
            </a:extLst>
          </p:cNvPr>
          <p:cNvPicPr preferRelativeResize="0">
            <a:picLocks noGrp="1"/>
          </p:cNvPicPr>
          <p:nvPr>
            <p:ph idx="1"/>
          </p:nvPr>
        </p:nvPicPr>
        <p:blipFill rotWithShape="1">
          <a:blip r:embed="rId2"/>
          <a:srcRect l="2507" r="1" b="1"/>
          <a:stretch/>
        </p:blipFill>
        <p:spPr>
          <a:xfrm>
            <a:off x="-1" y="5609"/>
            <a:ext cx="12192000" cy="6846780"/>
          </a:xfrm>
          <a:prstGeom prst="rect">
            <a:avLst/>
          </a:prstGeom>
          <a:noFill/>
        </p:spPr>
      </p:pic>
      <p:sp>
        <p:nvSpPr>
          <p:cNvPr id="6" name="Slayt Numarası Yer Tutucusu 5">
            <a:extLst>
              <a:ext uri="{FF2B5EF4-FFF2-40B4-BE49-F238E27FC236}">
                <a16:creationId xmlns:a16="http://schemas.microsoft.com/office/drawing/2014/main" id="{CAB2A8DD-1A7D-8E4B-6D08-A7A2C0393C4E}"/>
              </a:ext>
            </a:extLst>
          </p:cNvPr>
          <p:cNvSpPr>
            <a:spLocks noGrp="1"/>
          </p:cNvSpPr>
          <p:nvPr>
            <p:ph type="sldNum" sz="quarter" idx="12"/>
          </p:nvPr>
        </p:nvSpPr>
        <p:spPr>
          <a:xfrm>
            <a:off x="11504676" y="-14198"/>
            <a:ext cx="685800" cy="685800"/>
          </a:xfrm>
        </p:spPr>
        <p:txBody>
          <a:bodyPr vert="horz" lIns="91440" tIns="45720" rIns="91440" bIns="45720" rtlCol="0" anchor="ctr">
            <a:normAutofit/>
          </a:bodyPr>
          <a:lstStyle/>
          <a:p>
            <a:pPr>
              <a:spcAft>
                <a:spcPts val="600"/>
              </a:spcAft>
            </a:pPr>
            <a:fld id="{7BE69E03-4804-4553-A1EC-F089884EF50F}" type="slidenum">
              <a:rPr lang="en-US" sz="1200">
                <a:solidFill>
                  <a:schemeClr val="bg1"/>
                </a:solidFill>
              </a:rPr>
              <a:pPr>
                <a:spcAft>
                  <a:spcPts val="600"/>
                </a:spcAft>
              </a:pPr>
              <a:t>3</a:t>
            </a:fld>
            <a:endParaRPr lang="en-US" sz="1200">
              <a:solidFill>
                <a:schemeClr val="bg1"/>
              </a:solidFill>
            </a:endParaRPr>
          </a:p>
        </p:txBody>
      </p:sp>
      <p:sp>
        <p:nvSpPr>
          <p:cNvPr id="4" name="Veri Yer Tutucusu 3">
            <a:extLst>
              <a:ext uri="{FF2B5EF4-FFF2-40B4-BE49-F238E27FC236}">
                <a16:creationId xmlns:a16="http://schemas.microsoft.com/office/drawing/2014/main" id="{5DD28139-4101-360D-0858-FD6F6AF800CF}"/>
              </a:ext>
            </a:extLst>
          </p:cNvPr>
          <p:cNvSpPr>
            <a:spLocks noGrp="1"/>
          </p:cNvSpPr>
          <p:nvPr>
            <p:ph type="dt" sz="half" idx="10"/>
          </p:nvPr>
        </p:nvSpPr>
        <p:spPr>
          <a:xfrm>
            <a:off x="422898" y="6217920"/>
            <a:ext cx="2743200" cy="640080"/>
          </a:xfrm>
        </p:spPr>
        <p:txBody>
          <a:bodyPr vert="horz" lIns="91440" tIns="45720" rIns="91440" bIns="45720" rtlCol="0" anchor="ctr" anchorCtr="0">
            <a:normAutofit/>
          </a:bodyPr>
          <a:lstStyle/>
          <a:p>
            <a:pPr>
              <a:spcAft>
                <a:spcPts val="600"/>
              </a:spcAft>
            </a:pPr>
            <a:fld id="{57997BA6-BEF8-495F-ACCD-8D19769E4FC6}" type="datetime2">
              <a:rPr lang="en-US" sz="1200">
                <a:solidFill>
                  <a:schemeClr val="bg1"/>
                </a:solidFill>
              </a:rPr>
              <a:pPr>
                <a:spcAft>
                  <a:spcPts val="600"/>
                </a:spcAft>
              </a:pPr>
              <a:t>Wednesday, September 25, 2024</a:t>
            </a:fld>
            <a:endParaRPr lang="en-US" sz="1200" dirty="0">
              <a:solidFill>
                <a:schemeClr val="bg1"/>
              </a:solidFill>
            </a:endParaRPr>
          </a:p>
        </p:txBody>
      </p:sp>
      <p:sp>
        <p:nvSpPr>
          <p:cNvPr id="5" name="Alt Bilgi Yer Tutucusu 4">
            <a:extLst>
              <a:ext uri="{FF2B5EF4-FFF2-40B4-BE49-F238E27FC236}">
                <a16:creationId xmlns:a16="http://schemas.microsoft.com/office/drawing/2014/main" id="{FD31617F-2720-CA79-826A-4864C70588D3}"/>
              </a:ext>
            </a:extLst>
          </p:cNvPr>
          <p:cNvSpPr>
            <a:spLocks noGrp="1"/>
          </p:cNvSpPr>
          <p:nvPr>
            <p:ph type="ftr" sz="quarter" idx="11"/>
          </p:nvPr>
        </p:nvSpPr>
        <p:spPr>
          <a:xfrm>
            <a:off x="6842943" y="6217920"/>
            <a:ext cx="4114800" cy="640080"/>
          </a:xfrm>
        </p:spPr>
        <p:txBody>
          <a:bodyPr vert="horz" lIns="91440" tIns="45720" rIns="91440" bIns="45720" rtlCol="0" anchor="ctr" anchorCtr="0">
            <a:normAutofit/>
          </a:bodyPr>
          <a:lstStyle/>
          <a:p>
            <a:pPr>
              <a:spcAft>
                <a:spcPts val="600"/>
              </a:spcAft>
            </a:pPr>
            <a:r>
              <a:rPr lang="en-US" sz="1200" kern="1200">
                <a:solidFill>
                  <a:schemeClr val="bg1"/>
                </a:solidFill>
                <a:latin typeface="+mn-lt"/>
                <a:ea typeface="+mn-ea"/>
                <a:cs typeface="+mn-cs"/>
              </a:rPr>
              <a:t>Sample Footer Text</a:t>
            </a:r>
          </a:p>
        </p:txBody>
      </p:sp>
      <p:cxnSp>
        <p:nvCxnSpPr>
          <p:cNvPr id="42" name="Vertical Connector">
            <a:extLst>
              <a:ext uri="{FF2B5EF4-FFF2-40B4-BE49-F238E27FC236}">
                <a16:creationId xmlns:a16="http://schemas.microsoft.com/office/drawing/2014/main" id="{4CDF7082-55B3-4B7D-8ECF-F1C96C500D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3BE5F7"/>
            </a:solidFill>
            <a:prstDash val="dash"/>
          </a:ln>
        </p:spPr>
        <p:style>
          <a:lnRef idx="1">
            <a:schemeClr val="accent1"/>
          </a:lnRef>
          <a:fillRef idx="0">
            <a:schemeClr val="accent1"/>
          </a:fillRef>
          <a:effectRef idx="0">
            <a:schemeClr val="accent1"/>
          </a:effectRef>
          <a:fontRef idx="minor">
            <a:schemeClr val="tx1"/>
          </a:fontRef>
        </p:style>
      </p:cxnSp>
      <p:cxnSp>
        <p:nvCxnSpPr>
          <p:cNvPr id="43" name="Horizontal Connector 2">
            <a:extLst>
              <a:ext uri="{FF2B5EF4-FFF2-40B4-BE49-F238E27FC236}">
                <a16:creationId xmlns:a16="http://schemas.microsoft.com/office/drawing/2014/main" id="{67D64140-8BC6-4CD1-8C2A-FB5BCE2354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3BE5F7"/>
            </a:solidFill>
            <a:prstDash val="dash"/>
          </a:ln>
        </p:spPr>
        <p:style>
          <a:lnRef idx="1">
            <a:schemeClr val="accent1"/>
          </a:lnRef>
          <a:fillRef idx="0">
            <a:schemeClr val="accent1"/>
          </a:fillRef>
          <a:effectRef idx="0">
            <a:schemeClr val="accent1"/>
          </a:effectRef>
          <a:fontRef idx="minor">
            <a:schemeClr val="tx1"/>
          </a:fontRef>
        </p:style>
      </p:cxnSp>
      <p:sp>
        <p:nvSpPr>
          <p:cNvPr id="10" name="Metin kutusu 9">
            <a:extLst>
              <a:ext uri="{FF2B5EF4-FFF2-40B4-BE49-F238E27FC236}">
                <a16:creationId xmlns:a16="http://schemas.microsoft.com/office/drawing/2014/main" id="{86ACBBA4-AED4-20FD-3977-0EE370C88172}"/>
              </a:ext>
            </a:extLst>
          </p:cNvPr>
          <p:cNvSpPr txBox="1"/>
          <p:nvPr/>
        </p:nvSpPr>
        <p:spPr>
          <a:xfrm>
            <a:off x="5264761" y="640081"/>
            <a:ext cx="1659429" cy="461665"/>
          </a:xfrm>
          <a:prstGeom prst="rect">
            <a:avLst/>
          </a:prstGeom>
          <a:solidFill>
            <a:schemeClr val="bg1"/>
          </a:solidFill>
        </p:spPr>
        <p:txBody>
          <a:bodyPr wrap="none" rtlCol="0">
            <a:spAutoFit/>
          </a:bodyPr>
          <a:lstStyle/>
          <a:p>
            <a:r>
              <a:rPr lang="tr-TR" sz="2400" b="1" dirty="0">
                <a:latin typeface="Arial Nova Light" panose="020F0502020204030204" pitchFamily="34" charset="0"/>
              </a:rPr>
              <a:t>2026-2030</a:t>
            </a:r>
          </a:p>
        </p:txBody>
      </p:sp>
    </p:spTree>
    <p:extLst>
      <p:ext uri="{BB962C8B-B14F-4D97-AF65-F5344CB8AC3E}">
        <p14:creationId xmlns:p14="http://schemas.microsoft.com/office/powerpoint/2010/main" val="2980816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a:extLst>
              <a:ext uri="{FF2B5EF4-FFF2-40B4-BE49-F238E27FC236}">
                <a16:creationId xmlns:a16="http://schemas.microsoft.com/office/drawing/2014/main" id="{A0582344-7998-066B-6F87-27A3FB5769F6}"/>
              </a:ext>
            </a:extLst>
          </p:cNvPr>
          <p:cNvGraphicFramePr>
            <a:graphicFrameLocks noGrp="1"/>
          </p:cNvGraphicFramePr>
          <p:nvPr>
            <p:ph idx="1"/>
            <p:extLst>
              <p:ext uri="{D42A27DB-BD31-4B8C-83A1-F6EECF244321}">
                <p14:modId xmlns:p14="http://schemas.microsoft.com/office/powerpoint/2010/main" val="762613675"/>
              </p:ext>
            </p:extLst>
          </p:nvPr>
        </p:nvGraphicFramePr>
        <p:xfrm>
          <a:off x="292608" y="356135"/>
          <a:ext cx="11604217" cy="6131294"/>
        </p:xfrm>
        <a:graphic>
          <a:graphicData uri="http://schemas.openxmlformats.org/drawingml/2006/table">
            <a:tbl>
              <a:tblPr>
                <a:tableStyleId>{5C22544A-7EE6-4342-B048-85BDC9FD1C3A}</a:tableStyleId>
              </a:tblPr>
              <a:tblGrid>
                <a:gridCol w="477564">
                  <a:extLst>
                    <a:ext uri="{9D8B030D-6E8A-4147-A177-3AD203B41FA5}">
                      <a16:colId xmlns:a16="http://schemas.microsoft.com/office/drawing/2014/main" val="4239984532"/>
                    </a:ext>
                  </a:extLst>
                </a:gridCol>
                <a:gridCol w="8856529">
                  <a:extLst>
                    <a:ext uri="{9D8B030D-6E8A-4147-A177-3AD203B41FA5}">
                      <a16:colId xmlns:a16="http://schemas.microsoft.com/office/drawing/2014/main" val="1579428373"/>
                    </a:ext>
                  </a:extLst>
                </a:gridCol>
                <a:gridCol w="637733">
                  <a:extLst>
                    <a:ext uri="{9D8B030D-6E8A-4147-A177-3AD203B41FA5}">
                      <a16:colId xmlns:a16="http://schemas.microsoft.com/office/drawing/2014/main" val="1894250547"/>
                    </a:ext>
                  </a:extLst>
                </a:gridCol>
                <a:gridCol w="1632391">
                  <a:extLst>
                    <a:ext uri="{9D8B030D-6E8A-4147-A177-3AD203B41FA5}">
                      <a16:colId xmlns:a16="http://schemas.microsoft.com/office/drawing/2014/main" val="907435792"/>
                    </a:ext>
                  </a:extLst>
                </a:gridCol>
              </a:tblGrid>
              <a:tr h="828054">
                <a:tc>
                  <a:txBody>
                    <a:bodyPr/>
                    <a:lstStyle/>
                    <a:p>
                      <a:pPr algn="r" fontAlgn="ctr"/>
                      <a:endParaRPr lang="tr-TR"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1" i="0" u="none" strike="noStrike" dirty="0">
                          <a:solidFill>
                            <a:schemeClr val="tx2"/>
                          </a:solidFill>
                          <a:effectLst/>
                          <a:latin typeface="Calibri" panose="020F0502020204030204" pitchFamily="34" charset="0"/>
                        </a:rPr>
                        <a:t>PLANIN HEDEFLERİ VE POLİTİKALARI</a:t>
                      </a:r>
                    </a:p>
                  </a:txBody>
                  <a:tcPr marL="0" marR="0" marT="0" marB="0" anchor="ctr"/>
                </a:tc>
                <a:tc>
                  <a:txBody>
                    <a:bodyPr/>
                    <a:lstStyle/>
                    <a:p>
                      <a:pPr algn="ctr" fontAlgn="ctr"/>
                      <a:r>
                        <a:rPr lang="tr-TR" sz="1000" b="1" i="0" u="none" strike="noStrike" dirty="0">
                          <a:solidFill>
                            <a:schemeClr val="tx2"/>
                          </a:solidFill>
                          <a:effectLst/>
                          <a:latin typeface="Calibri" panose="020F0502020204030204" pitchFamily="34" charset="0"/>
                        </a:rPr>
                        <a:t>SORUMLU KURUM</a:t>
                      </a:r>
                    </a:p>
                  </a:txBody>
                  <a:tcPr marL="0" marR="0" marT="0" marB="0" anchor="ctr"/>
                </a:tc>
                <a:tc>
                  <a:txBody>
                    <a:bodyPr/>
                    <a:lstStyle/>
                    <a:p>
                      <a:pPr algn="ctr" fontAlgn="ctr"/>
                      <a:r>
                        <a:rPr lang="tr-TR" sz="1000" b="1" i="0" u="none" strike="noStrike" dirty="0">
                          <a:solidFill>
                            <a:schemeClr val="tx2"/>
                          </a:solidFill>
                          <a:effectLst/>
                          <a:latin typeface="Calibri" panose="020F0502020204030204" pitchFamily="34" charset="0"/>
                        </a:rPr>
                        <a:t>İşbirliği Yapılacak Kurum</a:t>
                      </a:r>
                    </a:p>
                  </a:txBody>
                  <a:tcPr marL="0" marR="0" marT="0" marB="0" anchor="ctr"/>
                </a:tc>
                <a:extLst>
                  <a:ext uri="{0D108BD9-81ED-4DB2-BD59-A6C34878D82A}">
                    <a16:rowId xmlns:a16="http://schemas.microsoft.com/office/drawing/2014/main" val="3308370559"/>
                  </a:ext>
                </a:extLst>
              </a:tr>
              <a:tr h="499800">
                <a:tc>
                  <a:txBody>
                    <a:bodyPr/>
                    <a:lstStyle/>
                    <a:p>
                      <a:pPr algn="ctr" fontAlgn="ctr"/>
                      <a:r>
                        <a:rPr lang="tr-TR" sz="900" u="none" strike="noStrike" dirty="0">
                          <a:effectLst/>
                        </a:rPr>
                        <a:t>973</a:t>
                      </a:r>
                      <a:endParaRPr lang="tr-TR"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tr-TR" sz="900" u="none" strike="noStrike" dirty="0">
                          <a:effectLst/>
                        </a:rPr>
                        <a:t>636.1.   Üniversitelerdeki mimarlık-mühendislik eğitim müfredatı yapı bilgi modellemesi, döngüsel ekonomi, enerji verimliliği gibi alanlar ile hukuk, sözleşme yönetimi, proje yönetimi ve risk yönetimi gibi yönetsel konularda nitelikli ve yabancı dil bilen işgücü yetiştirilmesine yönelik yeniden düzenlenecektir.</a:t>
                      </a:r>
                      <a:endParaRPr lang="tr-TR"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900" u="none" strike="noStrike" dirty="0">
                          <a:effectLst/>
                        </a:rPr>
                        <a:t>YÖK</a:t>
                      </a:r>
                      <a:endParaRPr lang="tr-TR"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tr-TR" sz="900" u="none" strike="noStrike" dirty="0">
                          <a:effectLst/>
                        </a:rPr>
                        <a:t>Çevre, Şehircilik ve İklim Değişikliği Bakanlığı</a:t>
                      </a:r>
                      <a:endParaRPr lang="tr-TR"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03976962"/>
                  </a:ext>
                </a:extLst>
              </a:tr>
              <a:tr h="1011251">
                <a:tc>
                  <a:txBody>
                    <a:bodyPr/>
                    <a:lstStyle/>
                    <a:p>
                      <a:pPr algn="ctr" fontAlgn="ctr"/>
                      <a:r>
                        <a:rPr lang="tr-TR" sz="900" u="none" strike="noStrike" dirty="0">
                          <a:effectLst/>
                        </a:rPr>
                        <a:t>1072</a:t>
                      </a:r>
                      <a:endParaRPr lang="tr-TR"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tr-TR" sz="900" u="none" strike="noStrike" dirty="0">
                          <a:effectLst/>
                        </a:rPr>
                        <a:t>682.1</a:t>
                      </a:r>
                      <a:r>
                        <a:rPr lang="tr-TR" sz="900" b="1" u="none" strike="noStrike" dirty="0">
                          <a:solidFill>
                            <a:srgbClr val="FF0000"/>
                          </a:solidFill>
                          <a:effectLst/>
                        </a:rPr>
                        <a:t>.   Yükseköğretim Kurulu (YÖK) ve üniversitelerde, veriye dayalı politika geliştirme süreçlerinin ve büyük verinin kullanımı yaygınlaştırılacak, üniversitelerin performans göstergeleri kapsamında güncel verileri takip edilerek performans değerlendirme raporları belirli aralıklarla paylaşılacaktır.</a:t>
                      </a:r>
                      <a:endParaRPr lang="tr-TR" sz="900" b="1" i="0" u="none" strike="noStrike" dirty="0">
                        <a:solidFill>
                          <a:srgbClr val="FF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srgbClr val="000000"/>
                          </a:solidFill>
                          <a:effectLst/>
                          <a:uLnTx/>
                          <a:uFillTx/>
                          <a:latin typeface="Georgia Pro"/>
                          <a:ea typeface="+mn-ea"/>
                          <a:cs typeface="+mn-cs"/>
                        </a:rPr>
                        <a:t>YÖK</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tc>
                  <a:txBody>
                    <a:bodyPr/>
                    <a:lstStyle/>
                    <a:p>
                      <a:pPr algn="l" fontAlgn="ctr"/>
                      <a:r>
                        <a:rPr lang="tr-TR" sz="900" u="none" strike="noStrike">
                          <a:effectLst/>
                        </a:rPr>
                        <a:t>Üniversiteler</a:t>
                      </a:r>
                      <a:endParaRPr lang="tr-TR" sz="9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23236704"/>
                  </a:ext>
                </a:extLst>
              </a:tr>
              <a:tr h="505625">
                <a:tc>
                  <a:txBody>
                    <a:bodyPr/>
                    <a:lstStyle/>
                    <a:p>
                      <a:pPr algn="ctr" fontAlgn="ctr"/>
                      <a:r>
                        <a:rPr lang="tr-TR" sz="900" u="none" strike="noStrike" dirty="0">
                          <a:effectLst/>
                        </a:rPr>
                        <a:t>1073</a:t>
                      </a:r>
                      <a:endParaRPr lang="tr-TR"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tr-TR" sz="900" u="none" strike="noStrike" dirty="0">
                          <a:effectLst/>
                        </a:rPr>
                        <a:t>682.2.   Alan bazlı eşleştirmeler aracılığıyla yükseköğretim kurumları arasında işbirliğini artırmaya yönelik modeller geliştirilecektir.</a:t>
                      </a:r>
                      <a:endParaRPr lang="tr-TR"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srgbClr val="000000"/>
                          </a:solidFill>
                          <a:effectLst/>
                          <a:uLnTx/>
                          <a:uFillTx/>
                          <a:latin typeface="Georgia Pro"/>
                          <a:ea typeface="+mn-ea"/>
                          <a:cs typeface="+mn-cs"/>
                        </a:rPr>
                        <a:t>YÖK</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tc>
                  <a:txBody>
                    <a:bodyPr/>
                    <a:lstStyle/>
                    <a:p>
                      <a:pPr algn="l" fontAlgn="ctr"/>
                      <a:r>
                        <a:rPr lang="tr-TR" sz="900" u="none" strike="noStrike">
                          <a:effectLst/>
                        </a:rPr>
                        <a:t>Üniversiteler</a:t>
                      </a:r>
                      <a:endParaRPr lang="tr-TR" sz="9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51526311"/>
                  </a:ext>
                </a:extLst>
              </a:tr>
              <a:tr h="758438">
                <a:tc>
                  <a:txBody>
                    <a:bodyPr/>
                    <a:lstStyle/>
                    <a:p>
                      <a:pPr algn="ctr" fontAlgn="ctr"/>
                      <a:r>
                        <a:rPr lang="tr-TR" sz="900" u="none" strike="noStrike" dirty="0">
                          <a:effectLst/>
                        </a:rPr>
                        <a:t>1074</a:t>
                      </a:r>
                      <a:endParaRPr lang="tr-TR"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tr-TR" sz="900" u="none" strike="noStrike" dirty="0">
                          <a:effectLst/>
                        </a:rPr>
                        <a:t>682.3.   Yükseköğretim kontenjanlarının üniversitelerin kapasiteleri ölçüsünde, sektörel işgücü arz ve talebinin mevcut durum ve öngörülerle uyumlu olarak ve bölgesel ihtiyaçların dikkate alınarak belirlenmesi sağlanacaktır.</a:t>
                      </a:r>
                      <a:endParaRPr lang="tr-TR"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srgbClr val="000000"/>
                          </a:solidFill>
                          <a:effectLst/>
                          <a:uLnTx/>
                          <a:uFillTx/>
                          <a:latin typeface="Georgia Pro"/>
                          <a:ea typeface="+mn-ea"/>
                          <a:cs typeface="+mn-cs"/>
                        </a:rPr>
                        <a:t>YÖK</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tc>
                  <a:txBody>
                    <a:bodyPr/>
                    <a:lstStyle/>
                    <a:p>
                      <a:pPr algn="l" fontAlgn="ctr"/>
                      <a:r>
                        <a:rPr lang="tr-TR" sz="900" u="none" strike="noStrike">
                          <a:effectLst/>
                        </a:rPr>
                        <a:t>Üniversiteler</a:t>
                      </a:r>
                      <a:endParaRPr lang="tr-TR" sz="9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31531093"/>
                  </a:ext>
                </a:extLst>
              </a:tr>
              <a:tr h="758438">
                <a:tc>
                  <a:txBody>
                    <a:bodyPr/>
                    <a:lstStyle/>
                    <a:p>
                      <a:pPr algn="ctr" fontAlgn="ctr"/>
                      <a:r>
                        <a:rPr lang="tr-TR" sz="900" u="none" strike="noStrike" dirty="0">
                          <a:effectLst/>
                        </a:rPr>
                        <a:t>1075</a:t>
                      </a:r>
                      <a:endParaRPr lang="tr-TR"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tr-TR" sz="900" u="none" strike="noStrike">
                          <a:effectLst/>
                        </a:rPr>
                        <a:t>682.4.   Üniversitelerin yönetişimi geliştirilecek, bu kapsamda, yerelde mütevelli heyet veya istişari mahiyette mekanizmalar oluşturularak üniversite - özel sektör - yerel yönetim - STK işbirliği güçlendirilecektir.</a:t>
                      </a:r>
                      <a:endParaRPr lang="tr-TR" sz="900" b="0" i="0" u="none" strike="noStrike">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srgbClr val="000000"/>
                          </a:solidFill>
                          <a:effectLst/>
                          <a:uLnTx/>
                          <a:uFillTx/>
                          <a:latin typeface="Georgia Pro"/>
                          <a:ea typeface="+mn-ea"/>
                          <a:cs typeface="+mn-cs"/>
                        </a:rPr>
                        <a:t>YÖK</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tc>
                  <a:txBody>
                    <a:bodyPr/>
                    <a:lstStyle/>
                    <a:p>
                      <a:pPr algn="l" fontAlgn="ctr"/>
                      <a:r>
                        <a:rPr lang="tr-TR" sz="900" u="none" strike="noStrike">
                          <a:effectLst/>
                        </a:rPr>
                        <a:t>Üniversiteler</a:t>
                      </a:r>
                      <a:endParaRPr lang="tr-TR" sz="9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00107983"/>
                  </a:ext>
                </a:extLst>
              </a:tr>
              <a:tr h="505625">
                <a:tc>
                  <a:txBody>
                    <a:bodyPr/>
                    <a:lstStyle/>
                    <a:p>
                      <a:pPr algn="ctr" fontAlgn="ctr"/>
                      <a:r>
                        <a:rPr lang="tr-TR" sz="900" u="none" strike="noStrike" dirty="0">
                          <a:effectLst/>
                        </a:rPr>
                        <a:t>1076</a:t>
                      </a:r>
                      <a:endParaRPr lang="tr-TR"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tr-TR" sz="900" u="none" strike="noStrike" dirty="0">
                          <a:effectLst/>
                        </a:rPr>
                        <a:t>682.5.   “Bölgesel Kalkınma Odaklı Misyon Farklılaşması ve İhtisaslaşma </a:t>
                      </a:r>
                      <a:r>
                        <a:rPr lang="tr-TR" sz="900" u="none" strike="noStrike" dirty="0" err="1">
                          <a:effectLst/>
                        </a:rPr>
                        <a:t>Projesi”nin</a:t>
                      </a:r>
                      <a:r>
                        <a:rPr lang="tr-TR" sz="900" u="none" strike="noStrike" dirty="0">
                          <a:effectLst/>
                        </a:rPr>
                        <a:t> etkinliği artırılacaktır.</a:t>
                      </a:r>
                      <a:endParaRPr lang="tr-TR"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srgbClr val="000000"/>
                          </a:solidFill>
                          <a:effectLst/>
                          <a:uLnTx/>
                          <a:uFillTx/>
                          <a:latin typeface="Georgia Pro"/>
                          <a:ea typeface="+mn-ea"/>
                          <a:cs typeface="+mn-cs"/>
                        </a:rPr>
                        <a:t>YÖK</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tc>
                  <a:txBody>
                    <a:bodyPr/>
                    <a:lstStyle/>
                    <a:p>
                      <a:pPr algn="l" fontAlgn="ctr"/>
                      <a:r>
                        <a:rPr lang="tr-TR" sz="900" u="none" strike="noStrike">
                          <a:effectLst/>
                        </a:rPr>
                        <a:t>Üniversiteler</a:t>
                      </a:r>
                      <a:endParaRPr lang="tr-TR" sz="9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436220"/>
                  </a:ext>
                </a:extLst>
              </a:tr>
              <a:tr h="758438">
                <a:tc>
                  <a:txBody>
                    <a:bodyPr/>
                    <a:lstStyle/>
                    <a:p>
                      <a:pPr algn="ctr" fontAlgn="ctr"/>
                      <a:r>
                        <a:rPr lang="tr-TR" sz="900" u="none" strike="noStrike" dirty="0">
                          <a:effectLst/>
                        </a:rPr>
                        <a:t>1077</a:t>
                      </a:r>
                      <a:endParaRPr lang="tr-TR"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tr-TR" sz="900" u="none" strike="noStrike" dirty="0">
                          <a:effectLst/>
                        </a:rPr>
                        <a:t>682.6.   Açık öğretim sistemindeki programlar sektörel ihtiyaçlar çerçevesinde gözden geçirilerek açık öğretimin yükseköğretim sistemi içindeki ağırlığı azaltılacaktır.</a:t>
                      </a:r>
                      <a:endParaRPr lang="tr-TR"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srgbClr val="000000"/>
                          </a:solidFill>
                          <a:effectLst/>
                          <a:uLnTx/>
                          <a:uFillTx/>
                          <a:latin typeface="Georgia Pro"/>
                          <a:ea typeface="+mn-ea"/>
                          <a:cs typeface="+mn-cs"/>
                        </a:rPr>
                        <a:t>YÖK</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tc>
                  <a:txBody>
                    <a:bodyPr/>
                    <a:lstStyle/>
                    <a:p>
                      <a:pPr algn="l" fontAlgn="ctr"/>
                      <a:r>
                        <a:rPr lang="tr-TR" sz="900" u="none" strike="noStrike">
                          <a:effectLst/>
                        </a:rPr>
                        <a:t>Üniversiteler</a:t>
                      </a:r>
                      <a:endParaRPr lang="tr-TR" sz="9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54944164"/>
                  </a:ext>
                </a:extLst>
              </a:tr>
              <a:tr h="505625">
                <a:tc>
                  <a:txBody>
                    <a:bodyPr/>
                    <a:lstStyle/>
                    <a:p>
                      <a:pPr algn="ctr" fontAlgn="ctr"/>
                      <a:r>
                        <a:rPr lang="tr-TR" sz="900" u="none" strike="noStrike" dirty="0">
                          <a:effectLst/>
                        </a:rPr>
                        <a:t>1078</a:t>
                      </a:r>
                      <a:endParaRPr lang="tr-TR"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tr-TR" sz="900" u="none" strike="noStrike" dirty="0">
                          <a:effectLst/>
                        </a:rPr>
                        <a:t>682.7.   Açık öğretim yetişkin eğitimi ve hayat boyu öğrenme odaklı olarak yeniden yapılandırılacaktır.</a:t>
                      </a:r>
                      <a:endParaRPr lang="tr-TR"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srgbClr val="000000"/>
                          </a:solidFill>
                          <a:effectLst/>
                          <a:uLnTx/>
                          <a:uFillTx/>
                          <a:latin typeface="Georgia Pro"/>
                          <a:ea typeface="+mn-ea"/>
                          <a:cs typeface="+mn-cs"/>
                        </a:rPr>
                        <a:t>YÖK</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tc>
                  <a:txBody>
                    <a:bodyPr/>
                    <a:lstStyle/>
                    <a:p>
                      <a:pPr algn="l" fontAlgn="ctr"/>
                      <a:r>
                        <a:rPr lang="tr-TR" sz="900" u="none" strike="noStrike" dirty="0">
                          <a:effectLst/>
                        </a:rPr>
                        <a:t>Üniversiteler</a:t>
                      </a:r>
                      <a:endParaRPr lang="tr-TR"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44823244"/>
                  </a:ext>
                </a:extLst>
              </a:tr>
            </a:tbl>
          </a:graphicData>
        </a:graphic>
      </p:graphicFrame>
      <p:sp>
        <p:nvSpPr>
          <p:cNvPr id="6" name="Slayt Numarası Yer Tutucusu 5">
            <a:extLst>
              <a:ext uri="{FF2B5EF4-FFF2-40B4-BE49-F238E27FC236}">
                <a16:creationId xmlns:a16="http://schemas.microsoft.com/office/drawing/2014/main" id="{C2532397-4687-2F7A-6EF8-645DE34F1351}"/>
              </a:ext>
            </a:extLst>
          </p:cNvPr>
          <p:cNvSpPr>
            <a:spLocks noGrp="1"/>
          </p:cNvSpPr>
          <p:nvPr>
            <p:ph type="sldNum" sz="quarter" idx="12"/>
          </p:nvPr>
        </p:nvSpPr>
        <p:spPr/>
        <p:txBody>
          <a:bodyPr/>
          <a:lstStyle/>
          <a:p>
            <a:fld id="{7BE69E03-4804-4553-A1EC-F089884EF50F}" type="slidenum">
              <a:rPr lang="en-US" smtClean="0"/>
              <a:t>30</a:t>
            </a:fld>
            <a:endParaRPr lang="en-US"/>
          </a:p>
        </p:txBody>
      </p:sp>
    </p:spTree>
    <p:extLst>
      <p:ext uri="{BB962C8B-B14F-4D97-AF65-F5344CB8AC3E}">
        <p14:creationId xmlns:p14="http://schemas.microsoft.com/office/powerpoint/2010/main" val="376517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a:extLst>
              <a:ext uri="{FF2B5EF4-FFF2-40B4-BE49-F238E27FC236}">
                <a16:creationId xmlns:a16="http://schemas.microsoft.com/office/drawing/2014/main" id="{543E7725-C3BB-B2B5-EC9D-0EC196CDDBAC}"/>
              </a:ext>
            </a:extLst>
          </p:cNvPr>
          <p:cNvGraphicFramePr>
            <a:graphicFrameLocks noGrp="1"/>
          </p:cNvGraphicFramePr>
          <p:nvPr>
            <p:ph idx="1"/>
            <p:extLst>
              <p:ext uri="{D42A27DB-BD31-4B8C-83A1-F6EECF244321}">
                <p14:modId xmlns:p14="http://schemas.microsoft.com/office/powerpoint/2010/main" val="735626237"/>
              </p:ext>
            </p:extLst>
          </p:nvPr>
        </p:nvGraphicFramePr>
        <p:xfrm>
          <a:off x="347472" y="164593"/>
          <a:ext cx="11597480" cy="6543477"/>
        </p:xfrm>
        <a:graphic>
          <a:graphicData uri="http://schemas.openxmlformats.org/drawingml/2006/table">
            <a:tbl>
              <a:tblPr>
                <a:tableStyleId>{5C22544A-7EE6-4342-B048-85BDC9FD1C3A}</a:tableStyleId>
              </a:tblPr>
              <a:tblGrid>
                <a:gridCol w="382939">
                  <a:extLst>
                    <a:ext uri="{9D8B030D-6E8A-4147-A177-3AD203B41FA5}">
                      <a16:colId xmlns:a16="http://schemas.microsoft.com/office/drawing/2014/main" val="1789734939"/>
                    </a:ext>
                  </a:extLst>
                </a:gridCol>
                <a:gridCol w="9066091">
                  <a:extLst>
                    <a:ext uri="{9D8B030D-6E8A-4147-A177-3AD203B41FA5}">
                      <a16:colId xmlns:a16="http://schemas.microsoft.com/office/drawing/2014/main" val="1648556763"/>
                    </a:ext>
                  </a:extLst>
                </a:gridCol>
                <a:gridCol w="643817">
                  <a:extLst>
                    <a:ext uri="{9D8B030D-6E8A-4147-A177-3AD203B41FA5}">
                      <a16:colId xmlns:a16="http://schemas.microsoft.com/office/drawing/2014/main" val="1306114571"/>
                    </a:ext>
                  </a:extLst>
                </a:gridCol>
                <a:gridCol w="1504633">
                  <a:extLst>
                    <a:ext uri="{9D8B030D-6E8A-4147-A177-3AD203B41FA5}">
                      <a16:colId xmlns:a16="http://schemas.microsoft.com/office/drawing/2014/main" val="2741792808"/>
                    </a:ext>
                  </a:extLst>
                </a:gridCol>
              </a:tblGrid>
              <a:tr h="296188">
                <a:tc>
                  <a:txBody>
                    <a:bodyPr/>
                    <a:lstStyle/>
                    <a:p>
                      <a:pPr algn="r" fontAlgn="ctr"/>
                      <a:endParaRPr lang="tr-TR" sz="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tr-TR" sz="800" b="1" i="0" u="none" strike="noStrike" dirty="0">
                          <a:solidFill>
                            <a:schemeClr val="tx2"/>
                          </a:solidFill>
                          <a:effectLst/>
                          <a:latin typeface="Calibri" panose="020F0502020204030204" pitchFamily="34" charset="0"/>
                        </a:rPr>
                        <a:t>PLANIN HEDEFLERİ VE POLİTİKALARI</a:t>
                      </a:r>
                    </a:p>
                  </a:txBody>
                  <a:tcPr marL="0" marR="0" marT="0" marB="0" anchor="ctr"/>
                </a:tc>
                <a:tc>
                  <a:txBody>
                    <a:bodyPr/>
                    <a:lstStyle/>
                    <a:p>
                      <a:pPr algn="ctr" fontAlgn="ctr"/>
                      <a:r>
                        <a:rPr lang="tr-TR" sz="800" b="1" i="0" u="none" strike="noStrike" dirty="0">
                          <a:solidFill>
                            <a:schemeClr val="tx2"/>
                          </a:solidFill>
                          <a:effectLst/>
                          <a:latin typeface="Calibri" panose="020F0502020204030204" pitchFamily="34" charset="0"/>
                        </a:rPr>
                        <a:t>SORUMLU KURUM</a:t>
                      </a:r>
                    </a:p>
                  </a:txBody>
                  <a:tcPr marL="0" marR="0" marT="0" marB="0" anchor="ctr"/>
                </a:tc>
                <a:tc>
                  <a:txBody>
                    <a:bodyPr/>
                    <a:lstStyle/>
                    <a:p>
                      <a:pPr algn="ctr" fontAlgn="ctr"/>
                      <a:r>
                        <a:rPr lang="tr-TR" sz="800" b="1" i="0" u="none" strike="noStrike" dirty="0">
                          <a:solidFill>
                            <a:schemeClr val="tx2"/>
                          </a:solidFill>
                          <a:effectLst/>
                          <a:latin typeface="Calibri" panose="020F0502020204030204" pitchFamily="34" charset="0"/>
                        </a:rPr>
                        <a:t>İşbirliği Yapılacak Kurum</a:t>
                      </a:r>
                    </a:p>
                  </a:txBody>
                  <a:tcPr marL="0" marR="0" marT="0" marB="0" anchor="ctr"/>
                </a:tc>
                <a:extLst>
                  <a:ext uri="{0D108BD9-81ED-4DB2-BD59-A6C34878D82A}">
                    <a16:rowId xmlns:a16="http://schemas.microsoft.com/office/drawing/2014/main" val="3584262842"/>
                  </a:ext>
                </a:extLst>
              </a:tr>
              <a:tr h="187571">
                <a:tc>
                  <a:txBody>
                    <a:bodyPr/>
                    <a:lstStyle/>
                    <a:p>
                      <a:pPr algn="ctr" fontAlgn="ctr"/>
                      <a:r>
                        <a:rPr lang="tr-TR" sz="900" u="none" strike="noStrike" dirty="0">
                          <a:effectLst/>
                        </a:rPr>
                        <a:t>1079</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dirty="0">
                          <a:effectLst/>
                        </a:rPr>
                        <a:t>683.1.   Üniversitelerin atama ve yükseltme kriterlerinin alt sınırı merkezi olarak belirlenecektir.</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tr-TR" sz="900" u="none" strike="noStrike" dirty="0">
                          <a:effectLst/>
                        </a:rPr>
                        <a:t>YÖK</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dirty="0">
                          <a:effectLst/>
                        </a:rPr>
                        <a:t>Üniversiteler</a:t>
                      </a:r>
                      <a:endParaRPr lang="tr-TR"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705809389"/>
                  </a:ext>
                </a:extLst>
              </a:tr>
              <a:tr h="187571">
                <a:tc>
                  <a:txBody>
                    <a:bodyPr/>
                    <a:lstStyle/>
                    <a:p>
                      <a:pPr algn="ctr" fontAlgn="ctr"/>
                      <a:r>
                        <a:rPr lang="tr-TR" sz="900" u="none" strike="noStrike">
                          <a:effectLst/>
                        </a:rPr>
                        <a:t>1080</a:t>
                      </a:r>
                      <a:endParaRPr lang="tr-TR"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dirty="0">
                          <a:effectLst/>
                        </a:rPr>
                        <a:t>683.2.   Akademisyenlere yönelik projeye dayalı esnek istihdam modelleri geliştirilecektir.</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a:ln>
                            <a:noFill/>
                          </a:ln>
                          <a:solidFill>
                            <a:srgbClr val="000000"/>
                          </a:solidFill>
                          <a:effectLst/>
                          <a:uLnTx/>
                          <a:uFillTx/>
                          <a:latin typeface="Georgia Pro"/>
                          <a:ea typeface="+mn-ea"/>
                          <a:cs typeface="+mn-cs"/>
                        </a:rPr>
                        <a:t>YÖK</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tc>
                <a:tc>
                  <a:txBody>
                    <a:bodyPr/>
                    <a:lstStyle/>
                    <a:p>
                      <a:pPr algn="l" fontAlgn="ctr"/>
                      <a:r>
                        <a:rPr lang="tr-TR" sz="900" u="none" strike="noStrike">
                          <a:effectLst/>
                        </a:rPr>
                        <a:t>Üniversiteler</a:t>
                      </a:r>
                      <a:endParaRPr lang="tr-T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227958333"/>
                  </a:ext>
                </a:extLst>
              </a:tr>
              <a:tr h="399818">
                <a:tc>
                  <a:txBody>
                    <a:bodyPr/>
                    <a:lstStyle/>
                    <a:p>
                      <a:pPr algn="ctr" fontAlgn="ctr"/>
                      <a:r>
                        <a:rPr lang="tr-TR" sz="900" u="none" strike="noStrike" dirty="0">
                          <a:effectLst/>
                        </a:rPr>
                        <a:t>1081</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dirty="0">
                          <a:effectLst/>
                        </a:rPr>
                        <a:t>683.3.   Akademisyenlere yönelik yurt içi ve yurt dışı üniversiteler arasındaki misafir öğretim üyesi uygulaması yaygınlaştırılacaktır.</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a:ln>
                            <a:noFill/>
                          </a:ln>
                          <a:solidFill>
                            <a:srgbClr val="000000"/>
                          </a:solidFill>
                          <a:effectLst/>
                          <a:uLnTx/>
                          <a:uFillTx/>
                          <a:latin typeface="Georgia Pro"/>
                          <a:ea typeface="+mn-ea"/>
                          <a:cs typeface="+mn-cs"/>
                        </a:rPr>
                        <a:t>YÖK</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tc>
                <a:tc>
                  <a:txBody>
                    <a:bodyPr/>
                    <a:lstStyle/>
                    <a:p>
                      <a:pPr algn="l" fontAlgn="ctr"/>
                      <a:r>
                        <a:rPr lang="tr-TR" sz="900" u="none" strike="noStrike" dirty="0">
                          <a:effectLst/>
                        </a:rPr>
                        <a:t>Üniversiteler</a:t>
                      </a:r>
                      <a:endParaRPr lang="tr-TR"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87711281"/>
                  </a:ext>
                </a:extLst>
              </a:tr>
              <a:tr h="375120">
                <a:tc>
                  <a:txBody>
                    <a:bodyPr/>
                    <a:lstStyle/>
                    <a:p>
                      <a:pPr algn="ctr" fontAlgn="ctr"/>
                      <a:r>
                        <a:rPr lang="tr-TR" sz="900" u="none" strike="noStrike">
                          <a:effectLst/>
                        </a:rPr>
                        <a:t>1082</a:t>
                      </a:r>
                      <a:endParaRPr lang="tr-TR"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dirty="0">
                          <a:effectLst/>
                        </a:rPr>
                        <a:t>684.1.   Sektör temsilcilerinin katılımıyla programların oluşturulması, yeterliliklerin belirlenmesi ve uygulamalı eğitimlerin sektörle birlikte yürütülmesi sağlanacaktır.</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srgbClr val="000000"/>
                          </a:solidFill>
                          <a:effectLst/>
                          <a:uLnTx/>
                          <a:uFillTx/>
                          <a:latin typeface="Georgia Pro"/>
                          <a:ea typeface="+mn-ea"/>
                          <a:cs typeface="+mn-cs"/>
                        </a:rPr>
                        <a:t>YÖK</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tc>
                <a:tc>
                  <a:txBody>
                    <a:bodyPr/>
                    <a:lstStyle/>
                    <a:p>
                      <a:pPr algn="l" fontAlgn="ctr"/>
                      <a:r>
                        <a:rPr lang="tr-TR" sz="900" u="none" strike="noStrike" dirty="0">
                          <a:effectLst/>
                        </a:rPr>
                        <a:t>Üniversiteler</a:t>
                      </a:r>
                      <a:endParaRPr lang="tr-TR"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35454842"/>
                  </a:ext>
                </a:extLst>
              </a:tr>
              <a:tr h="281592">
                <a:tc>
                  <a:txBody>
                    <a:bodyPr/>
                    <a:lstStyle/>
                    <a:p>
                      <a:pPr algn="ctr" fontAlgn="ctr"/>
                      <a:r>
                        <a:rPr lang="tr-TR" sz="900" u="none" strike="noStrike" dirty="0">
                          <a:effectLst/>
                        </a:rPr>
                        <a:t>1083</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dirty="0">
                          <a:effectLst/>
                        </a:rPr>
                        <a:t>684.2.   Üniversitelerde kariyer merkezlerinin kapasitelerinin geliştirilmesi, üniversite öğrencilerine ve mezunlarına yönelik kariyer rehberliği ve danışmanlığı faaliyetleri yaygınlaştırılarak bu faaliyetlerin erişilebilirliği desteklenecektir.</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a:ln>
                            <a:noFill/>
                          </a:ln>
                          <a:solidFill>
                            <a:srgbClr val="000000"/>
                          </a:solidFill>
                          <a:effectLst/>
                          <a:uLnTx/>
                          <a:uFillTx/>
                          <a:latin typeface="Georgia Pro"/>
                          <a:ea typeface="+mn-ea"/>
                          <a:cs typeface="+mn-cs"/>
                        </a:rPr>
                        <a:t>YÖK</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tc>
                <a:tc>
                  <a:txBody>
                    <a:bodyPr/>
                    <a:lstStyle/>
                    <a:p>
                      <a:pPr algn="l" fontAlgn="ctr"/>
                      <a:r>
                        <a:rPr lang="tr-TR" sz="900" u="none" strike="noStrike">
                          <a:effectLst/>
                        </a:rPr>
                        <a:t>Üniversiteler</a:t>
                      </a:r>
                      <a:endParaRPr lang="tr-T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587196069"/>
                  </a:ext>
                </a:extLst>
              </a:tr>
              <a:tr h="140326">
                <a:tc>
                  <a:txBody>
                    <a:bodyPr/>
                    <a:lstStyle/>
                    <a:p>
                      <a:pPr algn="ctr" fontAlgn="ctr"/>
                      <a:r>
                        <a:rPr lang="tr-TR" sz="900" u="none" strike="noStrike">
                          <a:effectLst/>
                        </a:rPr>
                        <a:t>1084</a:t>
                      </a:r>
                      <a:endParaRPr lang="tr-TR"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dirty="0">
                          <a:effectLst/>
                        </a:rPr>
                        <a:t>684.3.   Mezunların işgücü piyasası performansları düzenli takip edilerek ilgili göstergelerde üniversitelerin gelişimlerinin izlenmesi sağlanacaktır.</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srgbClr val="000000"/>
                          </a:solidFill>
                          <a:effectLst/>
                          <a:uLnTx/>
                          <a:uFillTx/>
                          <a:latin typeface="Georgia Pro"/>
                          <a:ea typeface="+mn-ea"/>
                          <a:cs typeface="+mn-cs"/>
                        </a:rPr>
                        <a:t>YÖK</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tc>
                <a:tc>
                  <a:txBody>
                    <a:bodyPr/>
                    <a:lstStyle/>
                    <a:p>
                      <a:pPr algn="l" fontAlgn="ctr"/>
                      <a:r>
                        <a:rPr lang="tr-TR" sz="900" u="none" strike="noStrike">
                          <a:effectLst/>
                        </a:rPr>
                        <a:t>Üniversiteler</a:t>
                      </a:r>
                      <a:endParaRPr lang="tr-T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72262378"/>
                  </a:ext>
                </a:extLst>
              </a:tr>
              <a:tr h="281592">
                <a:tc>
                  <a:txBody>
                    <a:bodyPr/>
                    <a:lstStyle/>
                    <a:p>
                      <a:pPr algn="ctr" fontAlgn="ctr"/>
                      <a:r>
                        <a:rPr lang="tr-TR" sz="900" u="none" strike="noStrike" dirty="0">
                          <a:effectLst/>
                        </a:rPr>
                        <a:t>1085</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dirty="0">
                          <a:effectLst/>
                        </a:rPr>
                        <a:t>684.4.   Üniversitelerin yetkin olduğu alanlarda öğrencilerin mesleki ve teknik bilgi ve tecrübelerinin artırılması amacıyla sanayi işbirlikleri ve ortak eğitim modellerinin tesisine yönelik çalışmalar yapılacaktır.</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a:ln>
                            <a:noFill/>
                          </a:ln>
                          <a:solidFill>
                            <a:srgbClr val="000000"/>
                          </a:solidFill>
                          <a:effectLst/>
                          <a:uLnTx/>
                          <a:uFillTx/>
                          <a:latin typeface="Georgia Pro"/>
                          <a:ea typeface="+mn-ea"/>
                          <a:cs typeface="+mn-cs"/>
                        </a:rPr>
                        <a:t>YÖK</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tc>
                <a:tc>
                  <a:txBody>
                    <a:bodyPr/>
                    <a:lstStyle/>
                    <a:p>
                      <a:pPr algn="l" fontAlgn="ctr"/>
                      <a:r>
                        <a:rPr lang="tr-TR" sz="900" u="none" strike="noStrike">
                          <a:effectLst/>
                        </a:rPr>
                        <a:t>Üniversiteler</a:t>
                      </a:r>
                      <a:endParaRPr lang="tr-T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78695229"/>
                  </a:ext>
                </a:extLst>
              </a:tr>
              <a:tr h="207448">
                <a:tc>
                  <a:txBody>
                    <a:bodyPr/>
                    <a:lstStyle/>
                    <a:p>
                      <a:pPr algn="ctr" fontAlgn="ctr"/>
                      <a:r>
                        <a:rPr lang="tr-TR" sz="900" u="none" strike="noStrike">
                          <a:effectLst/>
                        </a:rPr>
                        <a:t>1086</a:t>
                      </a:r>
                      <a:endParaRPr lang="tr-TR"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dirty="0">
                          <a:effectLst/>
                        </a:rPr>
                        <a:t>685.1.   Yabancı dilde eğitim veren programların niteliği artırılacaktır.</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a:ln>
                            <a:noFill/>
                          </a:ln>
                          <a:solidFill>
                            <a:srgbClr val="000000"/>
                          </a:solidFill>
                          <a:effectLst/>
                          <a:uLnTx/>
                          <a:uFillTx/>
                          <a:latin typeface="Georgia Pro"/>
                          <a:ea typeface="+mn-ea"/>
                          <a:cs typeface="+mn-cs"/>
                        </a:rPr>
                        <a:t>YÖK</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tc>
                <a:tc>
                  <a:txBody>
                    <a:bodyPr/>
                    <a:lstStyle/>
                    <a:p>
                      <a:pPr algn="l" fontAlgn="ctr"/>
                      <a:r>
                        <a:rPr lang="tr-TR" sz="900" u="none" strike="noStrike">
                          <a:effectLst/>
                        </a:rPr>
                        <a:t>Üniversiteler</a:t>
                      </a:r>
                      <a:endParaRPr lang="tr-T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737140839"/>
                  </a:ext>
                </a:extLst>
              </a:tr>
              <a:tr h="140809">
                <a:tc>
                  <a:txBody>
                    <a:bodyPr/>
                    <a:lstStyle/>
                    <a:p>
                      <a:pPr algn="ctr" fontAlgn="ctr"/>
                      <a:r>
                        <a:rPr lang="tr-TR" sz="900" u="none" strike="noStrike" dirty="0">
                          <a:effectLst/>
                        </a:rPr>
                        <a:t>1087</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dirty="0">
                          <a:effectLst/>
                        </a:rPr>
                        <a:t>685.2.   Nitelikli uluslararası öğrenci sayısının artırılması sağlanacaktır.</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srgbClr val="000000"/>
                          </a:solidFill>
                          <a:effectLst/>
                          <a:uLnTx/>
                          <a:uFillTx/>
                          <a:latin typeface="Georgia Pro"/>
                          <a:ea typeface="+mn-ea"/>
                          <a:cs typeface="+mn-cs"/>
                        </a:rPr>
                        <a:t>YÖK</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tc>
                <a:tc>
                  <a:txBody>
                    <a:bodyPr/>
                    <a:lstStyle/>
                    <a:p>
                      <a:pPr algn="l" fontAlgn="ctr"/>
                      <a:r>
                        <a:rPr lang="tr-TR" sz="900" u="none" strike="noStrike">
                          <a:effectLst/>
                        </a:rPr>
                        <a:t>Üniversiteler</a:t>
                      </a:r>
                      <a:endParaRPr lang="tr-T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791557972"/>
                  </a:ext>
                </a:extLst>
              </a:tr>
              <a:tr h="140809">
                <a:tc>
                  <a:txBody>
                    <a:bodyPr/>
                    <a:lstStyle/>
                    <a:p>
                      <a:pPr algn="ctr" fontAlgn="ctr"/>
                      <a:r>
                        <a:rPr lang="tr-TR" sz="900" u="none" strike="noStrike">
                          <a:effectLst/>
                        </a:rPr>
                        <a:t>1088</a:t>
                      </a:r>
                      <a:endParaRPr lang="tr-TR"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dirty="0">
                          <a:effectLst/>
                        </a:rPr>
                        <a:t>685.3.   </a:t>
                      </a:r>
                      <a:r>
                        <a:rPr lang="tr-TR" sz="900" b="1" u="none" strike="noStrike" dirty="0">
                          <a:solidFill>
                            <a:srgbClr val="FF0000"/>
                          </a:solidFill>
                          <a:effectLst/>
                        </a:rPr>
                        <a:t>Yükseköğretim kurumları arasında uluslararası işbirlikleri artırılacaktır.</a:t>
                      </a:r>
                      <a:endParaRPr lang="tr-TR" sz="900" b="1" i="0" u="none" strike="noStrike" dirty="0">
                        <a:solidFill>
                          <a:srgbClr val="FF0000"/>
                        </a:solidFill>
                        <a:effectLst/>
                        <a:latin typeface="Calibri" panose="020F050202020403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a:ln>
                            <a:noFill/>
                          </a:ln>
                          <a:solidFill>
                            <a:srgbClr val="000000"/>
                          </a:solidFill>
                          <a:effectLst/>
                          <a:uLnTx/>
                          <a:uFillTx/>
                          <a:latin typeface="Georgia Pro"/>
                          <a:ea typeface="+mn-ea"/>
                          <a:cs typeface="+mn-cs"/>
                        </a:rPr>
                        <a:t>YÖK</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tc>
                <a:tc>
                  <a:txBody>
                    <a:bodyPr/>
                    <a:lstStyle/>
                    <a:p>
                      <a:pPr algn="l" fontAlgn="ctr"/>
                      <a:r>
                        <a:rPr lang="tr-TR" sz="900" u="none" strike="noStrike">
                          <a:effectLst/>
                        </a:rPr>
                        <a:t>Üniversiteler</a:t>
                      </a:r>
                      <a:endParaRPr lang="tr-T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810735375"/>
                  </a:ext>
                </a:extLst>
              </a:tr>
              <a:tr h="351768">
                <a:tc>
                  <a:txBody>
                    <a:bodyPr/>
                    <a:lstStyle/>
                    <a:p>
                      <a:pPr algn="ctr" fontAlgn="ctr"/>
                      <a:r>
                        <a:rPr lang="tr-TR" sz="900" u="none" strike="noStrike">
                          <a:effectLst/>
                        </a:rPr>
                        <a:t>1089</a:t>
                      </a:r>
                      <a:endParaRPr lang="tr-TR"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dirty="0">
                          <a:effectLst/>
                        </a:rPr>
                        <a:t>685.4.   </a:t>
                      </a:r>
                      <a:r>
                        <a:rPr lang="tr-TR" sz="900" b="1" u="none" strike="noStrike" dirty="0">
                          <a:solidFill>
                            <a:srgbClr val="FF0000"/>
                          </a:solidFill>
                          <a:effectLst/>
                        </a:rPr>
                        <a:t>Uluslararası mezunlar ve etkili tanıtım çalışmalarıyla yükseköğretim sisteminin uluslararası tanınırlığı sağlanacaktır.</a:t>
                      </a:r>
                      <a:endParaRPr lang="tr-TR" sz="900" b="1" i="0" u="none" strike="noStrike" dirty="0">
                        <a:solidFill>
                          <a:srgbClr val="FF0000"/>
                        </a:solidFill>
                        <a:effectLst/>
                        <a:latin typeface="Calibri" panose="020F050202020403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a:ln>
                            <a:noFill/>
                          </a:ln>
                          <a:solidFill>
                            <a:srgbClr val="000000"/>
                          </a:solidFill>
                          <a:effectLst/>
                          <a:uLnTx/>
                          <a:uFillTx/>
                          <a:latin typeface="Georgia Pro"/>
                          <a:ea typeface="+mn-ea"/>
                          <a:cs typeface="+mn-cs"/>
                        </a:rPr>
                        <a:t>YÖK</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tc>
                <a:tc>
                  <a:txBody>
                    <a:bodyPr/>
                    <a:lstStyle/>
                    <a:p>
                      <a:pPr algn="l" fontAlgn="ctr"/>
                      <a:r>
                        <a:rPr lang="tr-TR" sz="900" u="none" strike="noStrike">
                          <a:effectLst/>
                        </a:rPr>
                        <a:t>Üniversiteler</a:t>
                      </a:r>
                      <a:endParaRPr lang="tr-T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14544290"/>
                  </a:ext>
                </a:extLst>
              </a:tr>
              <a:tr h="351768">
                <a:tc>
                  <a:txBody>
                    <a:bodyPr/>
                    <a:lstStyle/>
                    <a:p>
                      <a:pPr algn="ctr" fontAlgn="ctr"/>
                      <a:r>
                        <a:rPr lang="tr-TR" sz="900" u="none" strike="noStrike" dirty="0">
                          <a:effectLst/>
                        </a:rPr>
                        <a:t>1090</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dirty="0">
                          <a:effectLst/>
                        </a:rPr>
                        <a:t>685.5.   Nitelikli yabancı uyruklu doktoralı araştırmacı ve akademisyenlerin istihdamını özendirici ve kolaylaştırıcı çalışmalar yürütülecektir.</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srgbClr val="000000"/>
                          </a:solidFill>
                          <a:effectLst/>
                          <a:uLnTx/>
                          <a:uFillTx/>
                          <a:latin typeface="Georgia Pro"/>
                          <a:ea typeface="+mn-ea"/>
                          <a:cs typeface="+mn-cs"/>
                        </a:rPr>
                        <a:t>YÖK</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tc>
                <a:tc>
                  <a:txBody>
                    <a:bodyPr/>
                    <a:lstStyle/>
                    <a:p>
                      <a:pPr algn="l" fontAlgn="ctr"/>
                      <a:r>
                        <a:rPr lang="tr-TR" sz="900" u="none" strike="noStrike">
                          <a:effectLst/>
                        </a:rPr>
                        <a:t>Üniversiteler</a:t>
                      </a:r>
                      <a:endParaRPr lang="tr-T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565225240"/>
                  </a:ext>
                </a:extLst>
              </a:tr>
              <a:tr h="351768">
                <a:tc>
                  <a:txBody>
                    <a:bodyPr/>
                    <a:lstStyle/>
                    <a:p>
                      <a:pPr algn="ctr" fontAlgn="ctr"/>
                      <a:r>
                        <a:rPr lang="tr-TR" sz="900" u="none" strike="noStrike">
                          <a:effectLst/>
                        </a:rPr>
                        <a:t>1091</a:t>
                      </a:r>
                      <a:endParaRPr lang="tr-TR"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dirty="0">
                          <a:effectLst/>
                        </a:rPr>
                        <a:t>686.1.   Öncelikli sektörler ile gelişme alanlarına odaklı doktora programlarının ilgili sektörle işbirliği içerisinde yürütülmesi sağlanacaktır.</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a:ln>
                            <a:noFill/>
                          </a:ln>
                          <a:solidFill>
                            <a:srgbClr val="000000"/>
                          </a:solidFill>
                          <a:effectLst/>
                          <a:uLnTx/>
                          <a:uFillTx/>
                          <a:latin typeface="Georgia Pro"/>
                          <a:ea typeface="+mn-ea"/>
                          <a:cs typeface="+mn-cs"/>
                        </a:rPr>
                        <a:t>YÖK</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tc>
                <a:tc>
                  <a:txBody>
                    <a:bodyPr/>
                    <a:lstStyle/>
                    <a:p>
                      <a:pPr algn="l" fontAlgn="ctr"/>
                      <a:r>
                        <a:rPr lang="tr-TR" sz="900" u="none" strike="noStrike">
                          <a:effectLst/>
                        </a:rPr>
                        <a:t>Üniversiteler</a:t>
                      </a:r>
                      <a:endParaRPr lang="tr-T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18414639"/>
                  </a:ext>
                </a:extLst>
              </a:tr>
              <a:tr h="187571">
                <a:tc>
                  <a:txBody>
                    <a:bodyPr/>
                    <a:lstStyle/>
                    <a:p>
                      <a:pPr algn="ctr" fontAlgn="ctr"/>
                      <a:r>
                        <a:rPr lang="tr-TR" sz="900" u="none" strike="noStrike" dirty="0">
                          <a:effectLst/>
                        </a:rPr>
                        <a:t>1092</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dirty="0">
                          <a:effectLst/>
                        </a:rPr>
                        <a:t>686.2.   Üniversitelerin yurt dışındaki yetkin üniversitelerle ortak doktora programları açmaları teşvik edilecektir.</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srgbClr val="000000"/>
                          </a:solidFill>
                          <a:effectLst/>
                          <a:uLnTx/>
                          <a:uFillTx/>
                          <a:latin typeface="Georgia Pro"/>
                          <a:ea typeface="+mn-ea"/>
                          <a:cs typeface="+mn-cs"/>
                        </a:rPr>
                        <a:t>YÖK</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tc>
                <a:tc>
                  <a:txBody>
                    <a:bodyPr/>
                    <a:lstStyle/>
                    <a:p>
                      <a:pPr algn="l" fontAlgn="ctr"/>
                      <a:r>
                        <a:rPr lang="tr-TR" sz="900" u="none" strike="noStrike">
                          <a:effectLst/>
                        </a:rPr>
                        <a:t>Üniversiteler</a:t>
                      </a:r>
                      <a:endParaRPr lang="tr-T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71182812"/>
                  </a:ext>
                </a:extLst>
              </a:tr>
              <a:tr h="375120">
                <a:tc>
                  <a:txBody>
                    <a:bodyPr/>
                    <a:lstStyle/>
                    <a:p>
                      <a:pPr algn="ctr" fontAlgn="ctr"/>
                      <a:r>
                        <a:rPr lang="tr-TR" sz="900" u="none" strike="noStrike">
                          <a:effectLst/>
                        </a:rPr>
                        <a:t>1093</a:t>
                      </a:r>
                      <a:endParaRPr lang="tr-TR"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dirty="0">
                          <a:effectLst/>
                        </a:rPr>
                        <a:t>686.3.   Doktora programları ve öğrenci kabul koşulları gözden geçirilecek, üniversitelerin yetkinlik analizine ve ihtisas alanına uygun doktora programları oluşturulması sağlanacaktır.</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a:ln>
                            <a:noFill/>
                          </a:ln>
                          <a:solidFill>
                            <a:srgbClr val="000000"/>
                          </a:solidFill>
                          <a:effectLst/>
                          <a:uLnTx/>
                          <a:uFillTx/>
                          <a:latin typeface="Georgia Pro"/>
                          <a:ea typeface="+mn-ea"/>
                          <a:cs typeface="+mn-cs"/>
                        </a:rPr>
                        <a:t>YÖK</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tc>
                <a:tc>
                  <a:txBody>
                    <a:bodyPr/>
                    <a:lstStyle/>
                    <a:p>
                      <a:pPr algn="l" fontAlgn="ctr"/>
                      <a:r>
                        <a:rPr lang="tr-TR" sz="900" u="none" strike="noStrike">
                          <a:effectLst/>
                        </a:rPr>
                        <a:t>Üniversiteler</a:t>
                      </a:r>
                      <a:endParaRPr lang="tr-T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782943289"/>
                  </a:ext>
                </a:extLst>
              </a:tr>
              <a:tr h="187571">
                <a:tc>
                  <a:txBody>
                    <a:bodyPr/>
                    <a:lstStyle/>
                    <a:p>
                      <a:pPr algn="ctr" fontAlgn="ctr"/>
                      <a:r>
                        <a:rPr lang="tr-TR" sz="900" u="none" strike="noStrike" dirty="0">
                          <a:effectLst/>
                        </a:rPr>
                        <a:t>1094</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dirty="0">
                          <a:effectLst/>
                        </a:rPr>
                        <a:t>686.4.   Doktora tez danışmanlıklarını yapacak danışmanların niteliklerinin mevzuatla tanımlanması sağlanacaktır.</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srgbClr val="000000"/>
                          </a:solidFill>
                          <a:effectLst/>
                          <a:uLnTx/>
                          <a:uFillTx/>
                          <a:latin typeface="Georgia Pro"/>
                          <a:ea typeface="+mn-ea"/>
                          <a:cs typeface="+mn-cs"/>
                        </a:rPr>
                        <a:t>YÖK</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tc>
                <a:tc>
                  <a:txBody>
                    <a:bodyPr/>
                    <a:lstStyle/>
                    <a:p>
                      <a:pPr algn="l" fontAlgn="ctr"/>
                      <a:r>
                        <a:rPr lang="tr-TR" sz="900" u="none" strike="noStrike">
                          <a:effectLst/>
                        </a:rPr>
                        <a:t>Üniversiteler</a:t>
                      </a:r>
                      <a:endParaRPr lang="tr-T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511525250"/>
                  </a:ext>
                </a:extLst>
              </a:tr>
              <a:tr h="527648">
                <a:tc>
                  <a:txBody>
                    <a:bodyPr/>
                    <a:lstStyle/>
                    <a:p>
                      <a:pPr algn="ctr" fontAlgn="ctr"/>
                      <a:r>
                        <a:rPr lang="tr-TR" sz="900" u="none" strike="noStrike" dirty="0">
                          <a:effectLst/>
                        </a:rPr>
                        <a:t>1095</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dirty="0">
                          <a:effectLst/>
                        </a:rPr>
                        <a:t>686.5.   Akademik ve mesleki doktora ayırımı yapılarak her birinden beklenen kazanımların Türkiye Yeterlilikler Çerçevesinde geliştirilmesi, doktora olgunluk düzeyine ulaşmış belirli üniversitelerde sanayi doktora programları gibi mesleki doktora programlarının oluşturulması desteklenecektir.</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srgbClr val="000000"/>
                          </a:solidFill>
                          <a:effectLst/>
                          <a:uLnTx/>
                          <a:uFillTx/>
                          <a:latin typeface="Georgia Pro"/>
                          <a:ea typeface="+mn-ea"/>
                          <a:cs typeface="+mn-cs"/>
                        </a:rPr>
                        <a:t>YÖK</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tc>
                <a:tc>
                  <a:txBody>
                    <a:bodyPr/>
                    <a:lstStyle/>
                    <a:p>
                      <a:pPr algn="l" fontAlgn="ctr"/>
                      <a:r>
                        <a:rPr lang="tr-TR" sz="900" u="none" strike="noStrike" dirty="0">
                          <a:effectLst/>
                        </a:rPr>
                        <a:t>Üniversiteler</a:t>
                      </a:r>
                      <a:endParaRPr lang="tr-TR"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766259494"/>
                  </a:ext>
                </a:extLst>
              </a:tr>
              <a:tr h="187571">
                <a:tc>
                  <a:txBody>
                    <a:bodyPr/>
                    <a:lstStyle/>
                    <a:p>
                      <a:pPr algn="ctr" fontAlgn="ctr"/>
                      <a:r>
                        <a:rPr lang="tr-TR" sz="900" u="none" strike="noStrike" dirty="0">
                          <a:effectLst/>
                        </a:rPr>
                        <a:t>1096</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dirty="0">
                          <a:effectLst/>
                        </a:rPr>
                        <a:t>686.6.   Doktora ve doktora sonrası araştırmalar için burs çeşitliliğinin artırılması sağlanacaktır.</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a:ln>
                            <a:noFill/>
                          </a:ln>
                          <a:solidFill>
                            <a:srgbClr val="000000"/>
                          </a:solidFill>
                          <a:effectLst/>
                          <a:uLnTx/>
                          <a:uFillTx/>
                          <a:latin typeface="Georgia Pro"/>
                          <a:ea typeface="+mn-ea"/>
                          <a:cs typeface="+mn-cs"/>
                        </a:rPr>
                        <a:t>YÖK</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tc>
                <a:tc>
                  <a:txBody>
                    <a:bodyPr/>
                    <a:lstStyle/>
                    <a:p>
                      <a:pPr algn="l" fontAlgn="ctr"/>
                      <a:r>
                        <a:rPr lang="tr-TR" sz="900" u="none" strike="noStrike" dirty="0">
                          <a:effectLst/>
                        </a:rPr>
                        <a:t>Üniversiteler</a:t>
                      </a:r>
                      <a:endParaRPr lang="tr-TR"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636310897"/>
                  </a:ext>
                </a:extLst>
              </a:tr>
              <a:tr h="633587">
                <a:tc>
                  <a:txBody>
                    <a:bodyPr/>
                    <a:lstStyle/>
                    <a:p>
                      <a:pPr algn="ctr" fontAlgn="ctr"/>
                      <a:r>
                        <a:rPr lang="tr-TR" sz="900" u="none" strike="noStrike" dirty="0">
                          <a:effectLst/>
                        </a:rPr>
                        <a:t>1097</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dirty="0">
                          <a:effectLst/>
                        </a:rPr>
                        <a:t>687.1.   Pilot olarak seçilecek üniversitelerin sıfır atık, temiz çevre, enerji verimliliği ve yenilenebilir enerji kaynakları alanında durumlarının tespit edilerek sürdürülebilir ve iklim dostu kampüslere dönüşüm projeleri hazırlanacaktır.</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srgbClr val="000000"/>
                          </a:solidFill>
                          <a:effectLst/>
                          <a:uLnTx/>
                          <a:uFillTx/>
                          <a:latin typeface="Georgia Pro"/>
                          <a:ea typeface="+mn-ea"/>
                          <a:cs typeface="+mn-cs"/>
                        </a:rPr>
                        <a:t>YÖK</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tc>
                <a:tc>
                  <a:txBody>
                    <a:bodyPr/>
                    <a:lstStyle/>
                    <a:p>
                      <a:pPr algn="l" fontAlgn="ctr"/>
                      <a:r>
                        <a:rPr lang="tr-TR" sz="900" u="none" strike="noStrike" dirty="0">
                          <a:effectLst/>
                        </a:rPr>
                        <a:t>Çevre, Şehircilik ve İklim Değişikliği Bakanlığı, Enerji Tabii Kaynaklar Bakanlığı, Üniversiteler</a:t>
                      </a:r>
                      <a:endParaRPr lang="tr-TR"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22992075"/>
                  </a:ext>
                </a:extLst>
              </a:tr>
              <a:tr h="750261">
                <a:tc>
                  <a:txBody>
                    <a:bodyPr/>
                    <a:lstStyle/>
                    <a:p>
                      <a:pPr algn="ctr" fontAlgn="ctr"/>
                      <a:r>
                        <a:rPr lang="tr-TR" sz="900" u="none" strike="noStrike" dirty="0">
                          <a:effectLst/>
                        </a:rPr>
                        <a:t>1098</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tr-TR" sz="900" u="none" strike="noStrike" dirty="0">
                          <a:effectLst/>
                        </a:rPr>
                        <a:t>687.2.   Sürdürülebilir ve iklim dostu kampüs hedefine ulaşmada alternatif finansman araçlarına erişim sağlanacaktır.</a:t>
                      </a:r>
                      <a:endParaRPr lang="tr-TR" sz="900" b="0" i="0" u="none" strike="noStrike" dirty="0">
                        <a:solidFill>
                          <a:srgbClr val="000000"/>
                        </a:solidFill>
                        <a:effectLst/>
                        <a:latin typeface="Calibri" panose="020F050202020403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srgbClr val="000000"/>
                          </a:solidFill>
                          <a:effectLst/>
                          <a:uLnTx/>
                          <a:uFillTx/>
                          <a:latin typeface="Georgia Pro"/>
                          <a:ea typeface="+mn-ea"/>
                          <a:cs typeface="+mn-cs"/>
                        </a:rPr>
                        <a:t>YÖK</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tc>
                <a:tc>
                  <a:txBody>
                    <a:bodyPr/>
                    <a:lstStyle/>
                    <a:p>
                      <a:pPr algn="l" fontAlgn="ctr"/>
                      <a:r>
                        <a:rPr lang="tr-TR" sz="900" u="none" strike="noStrike" dirty="0">
                          <a:effectLst/>
                        </a:rPr>
                        <a:t>Çevre, Şehircilik ve İklim Değişikliği Bakanlığı, Enerji Tabii Kaynaklar Bakanlığı, Üniversiteler</a:t>
                      </a:r>
                      <a:endParaRPr lang="tr-TR"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27466720"/>
                  </a:ext>
                </a:extLst>
              </a:tr>
            </a:tbl>
          </a:graphicData>
        </a:graphic>
      </p:graphicFrame>
      <p:sp>
        <p:nvSpPr>
          <p:cNvPr id="6" name="Slayt Numarası Yer Tutucusu 5">
            <a:extLst>
              <a:ext uri="{FF2B5EF4-FFF2-40B4-BE49-F238E27FC236}">
                <a16:creationId xmlns:a16="http://schemas.microsoft.com/office/drawing/2014/main" id="{BB4F64CE-F6D8-6AAA-7ED4-85C5CBC01A35}"/>
              </a:ext>
            </a:extLst>
          </p:cNvPr>
          <p:cNvSpPr>
            <a:spLocks noGrp="1"/>
          </p:cNvSpPr>
          <p:nvPr>
            <p:ph type="sldNum" sz="quarter" idx="12"/>
          </p:nvPr>
        </p:nvSpPr>
        <p:spPr>
          <a:xfrm>
            <a:off x="11503152" y="0"/>
            <a:ext cx="685800" cy="685800"/>
          </a:xfrm>
        </p:spPr>
        <p:txBody>
          <a:bodyPr/>
          <a:lstStyle/>
          <a:p>
            <a:fld id="{7BE69E03-4804-4553-A1EC-F089884EF50F}" type="slidenum">
              <a:rPr lang="en-US" sz="1600" smtClean="0"/>
              <a:t>31</a:t>
            </a:fld>
            <a:endParaRPr lang="en-US" sz="1600"/>
          </a:p>
        </p:txBody>
      </p:sp>
    </p:spTree>
    <p:extLst>
      <p:ext uri="{BB962C8B-B14F-4D97-AF65-F5344CB8AC3E}">
        <p14:creationId xmlns:p14="http://schemas.microsoft.com/office/powerpoint/2010/main" val="3145441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a:extLst>
              <a:ext uri="{FF2B5EF4-FFF2-40B4-BE49-F238E27FC236}">
                <a16:creationId xmlns:a16="http://schemas.microsoft.com/office/drawing/2014/main" id="{1BF350C5-E79F-42EE-F691-861E4BD2C850}"/>
              </a:ext>
            </a:extLst>
          </p:cNvPr>
          <p:cNvGraphicFramePr>
            <a:graphicFrameLocks noGrp="1"/>
          </p:cNvGraphicFramePr>
          <p:nvPr>
            <p:ph idx="1"/>
            <p:extLst>
              <p:ext uri="{D42A27DB-BD31-4B8C-83A1-F6EECF244321}">
                <p14:modId xmlns:p14="http://schemas.microsoft.com/office/powerpoint/2010/main" val="1922684933"/>
              </p:ext>
            </p:extLst>
          </p:nvPr>
        </p:nvGraphicFramePr>
        <p:xfrm>
          <a:off x="374904" y="173736"/>
          <a:ext cx="11425670" cy="6397223"/>
        </p:xfrm>
        <a:graphic>
          <a:graphicData uri="http://schemas.openxmlformats.org/drawingml/2006/table">
            <a:tbl>
              <a:tblPr>
                <a:tableStyleId>{5C22544A-7EE6-4342-B048-85BDC9FD1C3A}</a:tableStyleId>
              </a:tblPr>
              <a:tblGrid>
                <a:gridCol w="426685">
                  <a:extLst>
                    <a:ext uri="{9D8B030D-6E8A-4147-A177-3AD203B41FA5}">
                      <a16:colId xmlns:a16="http://schemas.microsoft.com/office/drawing/2014/main" val="673662201"/>
                    </a:ext>
                  </a:extLst>
                </a:gridCol>
                <a:gridCol w="8609549">
                  <a:extLst>
                    <a:ext uri="{9D8B030D-6E8A-4147-A177-3AD203B41FA5}">
                      <a16:colId xmlns:a16="http://schemas.microsoft.com/office/drawing/2014/main" val="245342615"/>
                    </a:ext>
                  </a:extLst>
                </a:gridCol>
                <a:gridCol w="578395">
                  <a:extLst>
                    <a:ext uri="{9D8B030D-6E8A-4147-A177-3AD203B41FA5}">
                      <a16:colId xmlns:a16="http://schemas.microsoft.com/office/drawing/2014/main" val="450630005"/>
                    </a:ext>
                  </a:extLst>
                </a:gridCol>
                <a:gridCol w="1811041">
                  <a:extLst>
                    <a:ext uri="{9D8B030D-6E8A-4147-A177-3AD203B41FA5}">
                      <a16:colId xmlns:a16="http://schemas.microsoft.com/office/drawing/2014/main" val="1027426826"/>
                    </a:ext>
                  </a:extLst>
                </a:gridCol>
              </a:tblGrid>
              <a:tr h="316051">
                <a:tc>
                  <a:txBody>
                    <a:bodyPr/>
                    <a:lstStyle/>
                    <a:p>
                      <a:pPr algn="r" fontAlgn="ct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ctr" fontAlgn="ctr"/>
                      <a:r>
                        <a:rPr lang="tr-TR" sz="800" b="1" i="0" u="none" strike="noStrike" dirty="0">
                          <a:solidFill>
                            <a:schemeClr val="tx2"/>
                          </a:solidFill>
                          <a:effectLst/>
                          <a:latin typeface="Calibri" panose="020F0502020204030204" pitchFamily="34" charset="0"/>
                        </a:rPr>
                        <a:t>PLANIN HEDEFLERİ VE POLİTİKALARI</a:t>
                      </a:r>
                    </a:p>
                  </a:txBody>
                  <a:tcPr marL="0" marR="0" marT="0" marB="0" anchor="ctr"/>
                </a:tc>
                <a:tc>
                  <a:txBody>
                    <a:bodyPr/>
                    <a:lstStyle/>
                    <a:p>
                      <a:pPr algn="ctr" fontAlgn="ctr"/>
                      <a:r>
                        <a:rPr lang="tr-TR" sz="800" b="1" i="0" u="none" strike="noStrike" dirty="0">
                          <a:solidFill>
                            <a:schemeClr val="tx2"/>
                          </a:solidFill>
                          <a:effectLst/>
                          <a:latin typeface="Calibri" panose="020F0502020204030204" pitchFamily="34" charset="0"/>
                        </a:rPr>
                        <a:t>SORUMLU KURUM</a:t>
                      </a:r>
                    </a:p>
                  </a:txBody>
                  <a:tcPr marL="0" marR="0" marT="0" marB="0" anchor="ctr"/>
                </a:tc>
                <a:tc>
                  <a:txBody>
                    <a:bodyPr/>
                    <a:lstStyle/>
                    <a:p>
                      <a:pPr algn="ctr" fontAlgn="ctr"/>
                      <a:r>
                        <a:rPr lang="tr-TR" sz="800" b="1" i="0" u="none" strike="noStrike" dirty="0">
                          <a:solidFill>
                            <a:schemeClr val="tx2"/>
                          </a:solidFill>
                          <a:effectLst/>
                          <a:latin typeface="Calibri" panose="020F0502020204030204" pitchFamily="34" charset="0"/>
                        </a:rPr>
                        <a:t>İşbirliği Yapılacak Kurum</a:t>
                      </a:r>
                    </a:p>
                  </a:txBody>
                  <a:tcPr marL="0" marR="0" marT="0" marB="0" anchor="ctr"/>
                </a:tc>
                <a:extLst>
                  <a:ext uri="{0D108BD9-81ED-4DB2-BD59-A6C34878D82A}">
                    <a16:rowId xmlns:a16="http://schemas.microsoft.com/office/drawing/2014/main" val="205892145"/>
                  </a:ext>
                </a:extLst>
              </a:tr>
              <a:tr h="373247">
                <a:tc>
                  <a:txBody>
                    <a:bodyPr/>
                    <a:lstStyle/>
                    <a:p>
                      <a:pPr algn="ctr" fontAlgn="ctr"/>
                      <a:r>
                        <a:rPr lang="tr-TR" sz="800" u="none" strike="noStrike" dirty="0">
                          <a:effectLst/>
                        </a:rPr>
                        <a:t>1098</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dirty="0">
                          <a:effectLst/>
                        </a:rPr>
                        <a:t>687.2. </a:t>
                      </a:r>
                      <a:r>
                        <a:rPr lang="tr-TR" sz="800" b="1" u="none" strike="noStrike" dirty="0">
                          <a:solidFill>
                            <a:srgbClr val="FF0000"/>
                          </a:solidFill>
                          <a:effectLst/>
                        </a:rPr>
                        <a:t>  Sürdürülebilir ve iklim dostu kampüs hedefine ulaşmada alternatif finansman araçlarına erişim sağlanacaktır</a:t>
                      </a:r>
                      <a:r>
                        <a:rPr lang="tr-TR" sz="800" u="none" strike="noStrike" dirty="0">
                          <a:effectLst/>
                        </a:rPr>
                        <a:t>.</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ctr" fontAlgn="ctr"/>
                      <a:r>
                        <a:rPr lang="tr-TR" sz="800" u="none" strike="noStrike" dirty="0">
                          <a:effectLst/>
                        </a:rPr>
                        <a:t>YÖK</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a:effectLst/>
                        </a:rPr>
                        <a:t>Çevre, Şehircilik ve İklim Değişikliği Bakanlığı, Enerji Tabii Kaynaklar Bakanlığı, Üniversiteler</a:t>
                      </a:r>
                      <a:endParaRPr lang="tr-TR" sz="800" b="0" i="0" u="none" strike="noStrike">
                        <a:solidFill>
                          <a:srgbClr val="000000"/>
                        </a:solidFill>
                        <a:effectLst/>
                        <a:latin typeface="Calibri" panose="020F0502020204030204" pitchFamily="34" charset="0"/>
                      </a:endParaRPr>
                    </a:p>
                  </a:txBody>
                  <a:tcPr marL="3999" marR="3999" marT="3999" marB="0" anchor="ctr"/>
                </a:tc>
                <a:extLst>
                  <a:ext uri="{0D108BD9-81ED-4DB2-BD59-A6C34878D82A}">
                    <a16:rowId xmlns:a16="http://schemas.microsoft.com/office/drawing/2014/main" val="985182309"/>
                  </a:ext>
                </a:extLst>
              </a:tr>
              <a:tr h="158026">
                <a:tc>
                  <a:txBody>
                    <a:bodyPr/>
                    <a:lstStyle/>
                    <a:p>
                      <a:pPr algn="ctr" fontAlgn="ctr"/>
                      <a:r>
                        <a:rPr lang="tr-TR" sz="800" u="none" strike="noStrike">
                          <a:effectLst/>
                        </a:rPr>
                        <a:t>1099</a:t>
                      </a:r>
                      <a:endParaRPr lang="tr-TR" sz="800" b="0" i="0" u="none" strike="noStrike">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a:effectLst/>
                        </a:rPr>
                        <a:t>688.1.   Yükseköğretimde dijital olgunluk modelinin oluşturulması desteklenecektir.</a:t>
                      </a:r>
                      <a:endParaRPr lang="tr-TR" sz="800" b="0" i="0" u="none" strike="noStrike">
                        <a:solidFill>
                          <a:srgbClr val="000000"/>
                        </a:solidFill>
                        <a:effectLst/>
                        <a:latin typeface="Calibri" panose="020F0502020204030204" pitchFamily="34" charset="0"/>
                      </a:endParaRPr>
                    </a:p>
                  </a:txBody>
                  <a:tcPr marL="3999" marR="3999" marT="3999" marB="0" anchor="ctr"/>
                </a:tc>
                <a:tc>
                  <a:txBody>
                    <a:bodyPr/>
                    <a:lstStyle/>
                    <a:p>
                      <a:pPr algn="ctr" fontAlgn="ctr"/>
                      <a:r>
                        <a:rPr lang="tr-TR" sz="800" u="none" strike="noStrike" dirty="0">
                          <a:effectLst/>
                        </a:rPr>
                        <a:t>YÖK</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a:effectLst/>
                        </a:rPr>
                        <a:t>Üniversiteler</a:t>
                      </a:r>
                      <a:endParaRPr lang="tr-TR" sz="800" b="0" i="0" u="none" strike="noStrike">
                        <a:solidFill>
                          <a:srgbClr val="000000"/>
                        </a:solidFill>
                        <a:effectLst/>
                        <a:latin typeface="Calibri" panose="020F0502020204030204" pitchFamily="34" charset="0"/>
                      </a:endParaRPr>
                    </a:p>
                  </a:txBody>
                  <a:tcPr marL="3999" marR="3999" marT="3999" marB="0" anchor="ctr"/>
                </a:tc>
                <a:extLst>
                  <a:ext uri="{0D108BD9-81ED-4DB2-BD59-A6C34878D82A}">
                    <a16:rowId xmlns:a16="http://schemas.microsoft.com/office/drawing/2014/main" val="810211314"/>
                  </a:ext>
                </a:extLst>
              </a:tr>
              <a:tr h="388207">
                <a:tc>
                  <a:txBody>
                    <a:bodyPr/>
                    <a:lstStyle/>
                    <a:p>
                      <a:pPr algn="ctr" fontAlgn="ctr"/>
                      <a:r>
                        <a:rPr lang="tr-TR" sz="800" u="none" strike="noStrike" dirty="0">
                          <a:effectLst/>
                        </a:rPr>
                        <a:t>1100</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dirty="0">
                          <a:effectLst/>
                        </a:rPr>
                        <a:t>688.2.   Üniversitelerde kurumsal bulut hizmetlerinin sunulması, yapay zekâ, robotik ve artırılmış gerçeklik başta olmak üzere bilgi ve iletişim teknolojileri kapsamında araştırma ve eğitim amaçlı kullanılabilecek yazılım, araç ve ekipmanlara erişimin sağlanması desteklenecektir.</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ctr" fontAlgn="ctr"/>
                      <a:r>
                        <a:rPr lang="tr-TR" sz="800" u="none" strike="noStrike" dirty="0">
                          <a:effectLst/>
                        </a:rPr>
                        <a:t>YÖK</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a:effectLst/>
                        </a:rPr>
                        <a:t>Üniversiteler</a:t>
                      </a:r>
                      <a:endParaRPr lang="tr-TR" sz="800" b="0" i="0" u="none" strike="noStrike">
                        <a:solidFill>
                          <a:srgbClr val="000000"/>
                        </a:solidFill>
                        <a:effectLst/>
                        <a:latin typeface="Calibri" panose="020F0502020204030204" pitchFamily="34" charset="0"/>
                      </a:endParaRPr>
                    </a:p>
                  </a:txBody>
                  <a:tcPr marL="3999" marR="3999" marT="3999" marB="0" anchor="ctr"/>
                </a:tc>
                <a:extLst>
                  <a:ext uri="{0D108BD9-81ED-4DB2-BD59-A6C34878D82A}">
                    <a16:rowId xmlns:a16="http://schemas.microsoft.com/office/drawing/2014/main" val="192070073"/>
                  </a:ext>
                </a:extLst>
              </a:tr>
              <a:tr h="260203">
                <a:tc>
                  <a:txBody>
                    <a:bodyPr/>
                    <a:lstStyle/>
                    <a:p>
                      <a:pPr algn="ctr" fontAlgn="ctr"/>
                      <a:r>
                        <a:rPr lang="tr-TR" sz="800" u="none" strike="noStrike">
                          <a:effectLst/>
                        </a:rPr>
                        <a:t>1101</a:t>
                      </a:r>
                      <a:endParaRPr lang="tr-TR" sz="800" b="0" i="0" u="none" strike="noStrike">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dirty="0">
                          <a:effectLst/>
                        </a:rPr>
                        <a:t>688.3.   Bilgi ve İletişim Güvenliği Rehberini odak alan, üniversitelerin dijital altyapılarının ve bilgi güvenliklerinin sağlanmasını hedefleyen çalışmalar tamamlanacaktır.</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ctr" fontAlgn="ctr"/>
                      <a:r>
                        <a:rPr lang="tr-TR" sz="800" u="none" strike="noStrike" dirty="0">
                          <a:effectLst/>
                        </a:rPr>
                        <a:t>YÖK</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a:effectLst/>
                        </a:rPr>
                        <a:t>Üniversiteler</a:t>
                      </a:r>
                      <a:endParaRPr lang="tr-TR" sz="800" b="0" i="0" u="none" strike="noStrike">
                        <a:solidFill>
                          <a:srgbClr val="000000"/>
                        </a:solidFill>
                        <a:effectLst/>
                        <a:latin typeface="Calibri" panose="020F0502020204030204" pitchFamily="34" charset="0"/>
                      </a:endParaRPr>
                    </a:p>
                  </a:txBody>
                  <a:tcPr marL="3999" marR="3999" marT="3999" marB="0" anchor="ctr"/>
                </a:tc>
                <a:extLst>
                  <a:ext uri="{0D108BD9-81ED-4DB2-BD59-A6C34878D82A}">
                    <a16:rowId xmlns:a16="http://schemas.microsoft.com/office/drawing/2014/main" val="1553844635"/>
                  </a:ext>
                </a:extLst>
              </a:tr>
              <a:tr h="260203">
                <a:tc>
                  <a:txBody>
                    <a:bodyPr/>
                    <a:lstStyle/>
                    <a:p>
                      <a:pPr algn="ctr" fontAlgn="ctr"/>
                      <a:r>
                        <a:rPr lang="tr-TR" sz="800" u="none" strike="noStrike" dirty="0">
                          <a:effectLst/>
                        </a:rPr>
                        <a:t>1102</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dirty="0">
                          <a:effectLst/>
                        </a:rPr>
                        <a:t>688.4.   Üniversitelerin dijital dönüşümünde ve dijital yayın alımlarında fayda-maliyet etkinliğini hedefleyen yerli ve milli yazılımların önceliklendirildiği bulut tabanlı uygulamalar kullanılacaktır.</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ctr" fontAlgn="ctr"/>
                      <a:r>
                        <a:rPr lang="tr-TR" sz="800" u="none" strike="noStrike" dirty="0">
                          <a:effectLst/>
                        </a:rPr>
                        <a:t>YÖK</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a:effectLst/>
                        </a:rPr>
                        <a:t>Üniversiteler</a:t>
                      </a:r>
                      <a:endParaRPr lang="tr-TR" sz="800" b="0" i="0" u="none" strike="noStrike">
                        <a:solidFill>
                          <a:srgbClr val="000000"/>
                        </a:solidFill>
                        <a:effectLst/>
                        <a:latin typeface="Calibri" panose="020F0502020204030204" pitchFamily="34" charset="0"/>
                      </a:endParaRPr>
                    </a:p>
                  </a:txBody>
                  <a:tcPr marL="3999" marR="3999" marT="3999" marB="0" anchor="ctr"/>
                </a:tc>
                <a:extLst>
                  <a:ext uri="{0D108BD9-81ED-4DB2-BD59-A6C34878D82A}">
                    <a16:rowId xmlns:a16="http://schemas.microsoft.com/office/drawing/2014/main" val="3805702557"/>
                  </a:ext>
                </a:extLst>
              </a:tr>
              <a:tr h="158026">
                <a:tc>
                  <a:txBody>
                    <a:bodyPr/>
                    <a:lstStyle/>
                    <a:p>
                      <a:pPr algn="ctr" fontAlgn="ctr"/>
                      <a:r>
                        <a:rPr lang="tr-TR" sz="800" u="none" strike="noStrike">
                          <a:effectLst/>
                        </a:rPr>
                        <a:t>1103</a:t>
                      </a:r>
                      <a:endParaRPr lang="tr-TR" sz="800" b="0" i="0" u="none" strike="noStrike">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a:effectLst/>
                        </a:rPr>
                        <a:t>688.5.   Üniversitelerin idari personellerinin bilgi ve iletişim güvenliğine yönelik kapasitesi geliştirilecektir.</a:t>
                      </a:r>
                      <a:endParaRPr lang="tr-TR" sz="800" b="0" i="0" u="none" strike="noStrike">
                        <a:solidFill>
                          <a:srgbClr val="000000"/>
                        </a:solidFill>
                        <a:effectLst/>
                        <a:latin typeface="Calibri" panose="020F0502020204030204" pitchFamily="34" charset="0"/>
                      </a:endParaRPr>
                    </a:p>
                  </a:txBody>
                  <a:tcPr marL="3999" marR="3999" marT="3999" marB="0" anchor="ctr"/>
                </a:tc>
                <a:tc>
                  <a:txBody>
                    <a:bodyPr/>
                    <a:lstStyle/>
                    <a:p>
                      <a:pPr algn="ctr" fontAlgn="ctr"/>
                      <a:r>
                        <a:rPr lang="tr-TR" sz="800" u="none" strike="noStrike" dirty="0">
                          <a:effectLst/>
                        </a:rPr>
                        <a:t>YÖK</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a:effectLst/>
                        </a:rPr>
                        <a:t>Üniversiteler</a:t>
                      </a:r>
                      <a:endParaRPr lang="tr-TR" sz="800" b="0" i="0" u="none" strike="noStrike">
                        <a:solidFill>
                          <a:srgbClr val="000000"/>
                        </a:solidFill>
                        <a:effectLst/>
                        <a:latin typeface="Calibri" panose="020F0502020204030204" pitchFamily="34" charset="0"/>
                      </a:endParaRPr>
                    </a:p>
                  </a:txBody>
                  <a:tcPr marL="3999" marR="3999" marT="3999" marB="0" anchor="ctr"/>
                </a:tc>
                <a:extLst>
                  <a:ext uri="{0D108BD9-81ED-4DB2-BD59-A6C34878D82A}">
                    <a16:rowId xmlns:a16="http://schemas.microsoft.com/office/drawing/2014/main" val="1372444052"/>
                  </a:ext>
                </a:extLst>
              </a:tr>
              <a:tr h="388207">
                <a:tc>
                  <a:txBody>
                    <a:bodyPr/>
                    <a:lstStyle/>
                    <a:p>
                      <a:pPr algn="ctr" fontAlgn="ctr"/>
                      <a:r>
                        <a:rPr lang="tr-TR" sz="800" u="none" strike="noStrike" dirty="0">
                          <a:effectLst/>
                        </a:rPr>
                        <a:t>1104</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dirty="0">
                          <a:effectLst/>
                        </a:rPr>
                        <a:t>688.6.   5G ve ötesi yeni nesil iletişim teknolojilerinde yazılım, donanım ve altyapı alanlarında, nesnelerin interneti, yapay zekâ, büyük veri, kuantum, siber güvenlik, akıllı ulaşım, artırılmış gerçeklik gibi gelişen teknoloji alanlarında nitelikli insan gücü yetiştirilmesi çalışmalarına ağırlık verilecektir.</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ctr" fontAlgn="ctr"/>
                      <a:r>
                        <a:rPr lang="tr-TR" sz="800" u="none" strike="noStrike" dirty="0">
                          <a:effectLst/>
                        </a:rPr>
                        <a:t>YÖK</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a:effectLst/>
                        </a:rPr>
                        <a:t>Üniversiteler</a:t>
                      </a:r>
                      <a:endParaRPr lang="tr-TR" sz="800" b="0" i="0" u="none" strike="noStrike">
                        <a:solidFill>
                          <a:srgbClr val="000000"/>
                        </a:solidFill>
                        <a:effectLst/>
                        <a:latin typeface="Calibri" panose="020F0502020204030204" pitchFamily="34" charset="0"/>
                      </a:endParaRPr>
                    </a:p>
                  </a:txBody>
                  <a:tcPr marL="3999" marR="3999" marT="3999" marB="0" anchor="ctr"/>
                </a:tc>
                <a:extLst>
                  <a:ext uri="{0D108BD9-81ED-4DB2-BD59-A6C34878D82A}">
                    <a16:rowId xmlns:a16="http://schemas.microsoft.com/office/drawing/2014/main" val="4265915743"/>
                  </a:ext>
                </a:extLst>
              </a:tr>
              <a:tr h="260203">
                <a:tc>
                  <a:txBody>
                    <a:bodyPr/>
                    <a:lstStyle/>
                    <a:p>
                      <a:pPr algn="ctr" fontAlgn="ctr"/>
                      <a:r>
                        <a:rPr lang="tr-TR" sz="800" u="none" strike="noStrike">
                          <a:effectLst/>
                        </a:rPr>
                        <a:t>1105</a:t>
                      </a:r>
                      <a:endParaRPr lang="tr-TR" sz="800" b="0" i="0" u="none" strike="noStrike">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dirty="0">
                          <a:effectLst/>
                        </a:rPr>
                        <a:t>689.1.   Başta çözüm ortağı olarak reel sektör etkileşiminin artırılması olmak üzere öz gelirleri ve finansman çeşitliliği artırılarak üniversitelerin gelişimine daha fazla kaynak sağlanacaktır.</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ctr" fontAlgn="ctr"/>
                      <a:r>
                        <a:rPr lang="tr-TR" sz="800" u="none" strike="noStrike" dirty="0">
                          <a:effectLst/>
                        </a:rPr>
                        <a:t>YÖK</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dirty="0">
                          <a:effectLst/>
                        </a:rPr>
                        <a:t>Üniversiteler</a:t>
                      </a:r>
                      <a:endParaRPr lang="tr-TR" sz="800" b="0" i="0" u="none" strike="noStrike" dirty="0">
                        <a:solidFill>
                          <a:srgbClr val="000000"/>
                        </a:solidFill>
                        <a:effectLst/>
                        <a:latin typeface="Calibri" panose="020F0502020204030204" pitchFamily="34" charset="0"/>
                      </a:endParaRPr>
                    </a:p>
                  </a:txBody>
                  <a:tcPr marL="3999" marR="3999" marT="3999" marB="0" anchor="ctr"/>
                </a:tc>
                <a:extLst>
                  <a:ext uri="{0D108BD9-81ED-4DB2-BD59-A6C34878D82A}">
                    <a16:rowId xmlns:a16="http://schemas.microsoft.com/office/drawing/2014/main" val="420090723"/>
                  </a:ext>
                </a:extLst>
              </a:tr>
              <a:tr h="132201">
                <a:tc>
                  <a:txBody>
                    <a:bodyPr/>
                    <a:lstStyle/>
                    <a:p>
                      <a:pPr algn="ctr" fontAlgn="ctr"/>
                      <a:r>
                        <a:rPr lang="tr-TR" sz="800" u="none" strike="noStrike">
                          <a:effectLst/>
                        </a:rPr>
                        <a:t>1106</a:t>
                      </a:r>
                      <a:endParaRPr lang="tr-TR" sz="800" b="0" i="0" u="none" strike="noStrike">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a:effectLst/>
                        </a:rPr>
                        <a:t>689.2.   Üniversitelere yapılacak yardım ve bağışlar teşvik edilecektir.</a:t>
                      </a:r>
                      <a:endParaRPr lang="tr-TR" sz="800" b="0" i="0" u="none" strike="noStrike">
                        <a:solidFill>
                          <a:srgbClr val="000000"/>
                        </a:solidFill>
                        <a:effectLst/>
                        <a:latin typeface="Calibri" panose="020F0502020204030204" pitchFamily="34" charset="0"/>
                      </a:endParaRPr>
                    </a:p>
                  </a:txBody>
                  <a:tcPr marL="3999" marR="3999" marT="3999" marB="0" anchor="ctr"/>
                </a:tc>
                <a:tc>
                  <a:txBody>
                    <a:bodyPr/>
                    <a:lstStyle/>
                    <a:p>
                      <a:pPr algn="ctr" fontAlgn="ctr"/>
                      <a:r>
                        <a:rPr lang="tr-TR" sz="800" u="none" strike="noStrike" dirty="0">
                          <a:effectLst/>
                        </a:rPr>
                        <a:t>YÖK</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a:effectLst/>
                        </a:rPr>
                        <a:t>Üniversiteler</a:t>
                      </a:r>
                      <a:endParaRPr lang="tr-TR" sz="800" b="0" i="0" u="none" strike="noStrike">
                        <a:solidFill>
                          <a:srgbClr val="000000"/>
                        </a:solidFill>
                        <a:effectLst/>
                        <a:latin typeface="Calibri" panose="020F0502020204030204" pitchFamily="34" charset="0"/>
                      </a:endParaRPr>
                    </a:p>
                  </a:txBody>
                  <a:tcPr marL="3999" marR="3999" marT="3999" marB="0" anchor="ctr"/>
                </a:tc>
                <a:extLst>
                  <a:ext uri="{0D108BD9-81ED-4DB2-BD59-A6C34878D82A}">
                    <a16:rowId xmlns:a16="http://schemas.microsoft.com/office/drawing/2014/main" val="2073993174"/>
                  </a:ext>
                </a:extLst>
              </a:tr>
              <a:tr h="417451">
                <a:tc>
                  <a:txBody>
                    <a:bodyPr/>
                    <a:lstStyle/>
                    <a:p>
                      <a:pPr algn="ctr" fontAlgn="ctr"/>
                      <a:r>
                        <a:rPr lang="tr-TR" sz="800" u="none" strike="noStrike" dirty="0">
                          <a:effectLst/>
                        </a:rPr>
                        <a:t>1107</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dirty="0">
                          <a:effectLst/>
                        </a:rPr>
                        <a:t>689.3.   Yükseköğretimde rekabetçi ortamın geliştirilmesi amacıyla kamu üniversitelerinin merkezi idareden aldıkları bütçenin belirli oranda performansları ile ilişkilendirilmesi sağlanacaktır.</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ctr" fontAlgn="ctr"/>
                      <a:r>
                        <a:rPr lang="tr-TR" sz="800" u="none" strike="noStrike" dirty="0">
                          <a:effectLst/>
                        </a:rPr>
                        <a:t>YÖK</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dirty="0">
                          <a:effectLst/>
                        </a:rPr>
                        <a:t>Üniversiteler</a:t>
                      </a:r>
                      <a:endParaRPr lang="tr-TR" sz="800" b="0" i="0" u="none" strike="noStrike" dirty="0">
                        <a:solidFill>
                          <a:srgbClr val="000000"/>
                        </a:solidFill>
                        <a:effectLst/>
                        <a:latin typeface="Calibri" panose="020F0502020204030204" pitchFamily="34" charset="0"/>
                      </a:endParaRPr>
                    </a:p>
                  </a:txBody>
                  <a:tcPr marL="3999" marR="3999" marT="3999" marB="0" anchor="ctr"/>
                </a:tc>
                <a:extLst>
                  <a:ext uri="{0D108BD9-81ED-4DB2-BD59-A6C34878D82A}">
                    <a16:rowId xmlns:a16="http://schemas.microsoft.com/office/drawing/2014/main" val="3930227516"/>
                  </a:ext>
                </a:extLst>
              </a:tr>
              <a:tr h="260203">
                <a:tc>
                  <a:txBody>
                    <a:bodyPr/>
                    <a:lstStyle/>
                    <a:p>
                      <a:pPr algn="ctr" fontAlgn="ctr"/>
                      <a:r>
                        <a:rPr lang="tr-TR" sz="800" u="none" strike="noStrike" dirty="0">
                          <a:effectLst/>
                        </a:rPr>
                        <a:t>1108</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a:effectLst/>
                        </a:rPr>
                        <a:t>690.1.   Üniversitelerde verimliliği düşüren farklı istihdam statüleri gözden geçirilerek yeni bir personel rejimi oluşturulacak ve kurumsal kapasite geliştirilecektir.</a:t>
                      </a:r>
                      <a:endParaRPr lang="tr-TR" sz="800" b="0" i="0" u="none" strike="noStrike">
                        <a:solidFill>
                          <a:srgbClr val="000000"/>
                        </a:solidFill>
                        <a:effectLst/>
                        <a:latin typeface="Calibri" panose="020F0502020204030204" pitchFamily="34" charset="0"/>
                      </a:endParaRPr>
                    </a:p>
                  </a:txBody>
                  <a:tcPr marL="3999" marR="3999" marT="3999" marB="0" anchor="ctr"/>
                </a:tc>
                <a:tc>
                  <a:txBody>
                    <a:bodyPr/>
                    <a:lstStyle/>
                    <a:p>
                      <a:pPr algn="ctr" fontAlgn="ctr"/>
                      <a:r>
                        <a:rPr lang="tr-TR" sz="800" u="none" strike="noStrike" dirty="0">
                          <a:effectLst/>
                        </a:rPr>
                        <a:t>YÖK</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dirty="0">
                          <a:effectLst/>
                        </a:rPr>
                        <a:t>Üniversiteler</a:t>
                      </a:r>
                      <a:endParaRPr lang="tr-TR" sz="800" b="0" i="0" u="none" strike="noStrike" dirty="0">
                        <a:solidFill>
                          <a:srgbClr val="000000"/>
                        </a:solidFill>
                        <a:effectLst/>
                        <a:latin typeface="Calibri" panose="020F0502020204030204" pitchFamily="34" charset="0"/>
                      </a:endParaRPr>
                    </a:p>
                  </a:txBody>
                  <a:tcPr marL="3999" marR="3999" marT="3999" marB="0" anchor="ctr"/>
                </a:tc>
                <a:extLst>
                  <a:ext uri="{0D108BD9-81ED-4DB2-BD59-A6C34878D82A}">
                    <a16:rowId xmlns:a16="http://schemas.microsoft.com/office/drawing/2014/main" val="1166826040"/>
                  </a:ext>
                </a:extLst>
              </a:tr>
              <a:tr h="158026">
                <a:tc>
                  <a:txBody>
                    <a:bodyPr/>
                    <a:lstStyle/>
                    <a:p>
                      <a:pPr algn="ctr" fontAlgn="ctr"/>
                      <a:r>
                        <a:rPr lang="tr-TR" sz="800" u="none" strike="noStrike">
                          <a:effectLst/>
                        </a:rPr>
                        <a:t>1109</a:t>
                      </a:r>
                      <a:endParaRPr lang="tr-TR" sz="800" b="0" i="0" u="none" strike="noStrike">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dirty="0">
                          <a:effectLst/>
                        </a:rPr>
                        <a:t>690.2.   Araştırma altyapılarında yüksek nitelikli teknik personelin görevlendirilmesi sağlanacaktır.</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ctr" fontAlgn="ctr"/>
                      <a:r>
                        <a:rPr lang="tr-TR" sz="800" u="none" strike="noStrike" dirty="0">
                          <a:effectLst/>
                        </a:rPr>
                        <a:t>YÖK</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dirty="0">
                          <a:effectLst/>
                        </a:rPr>
                        <a:t>Üniversiteler</a:t>
                      </a:r>
                      <a:endParaRPr lang="tr-TR" sz="800" b="0" i="0" u="none" strike="noStrike" dirty="0">
                        <a:solidFill>
                          <a:srgbClr val="000000"/>
                        </a:solidFill>
                        <a:effectLst/>
                        <a:latin typeface="Calibri" panose="020F0502020204030204" pitchFamily="34" charset="0"/>
                      </a:endParaRPr>
                    </a:p>
                  </a:txBody>
                  <a:tcPr marL="3999" marR="3999" marT="3999" marB="0" anchor="ctr"/>
                </a:tc>
                <a:extLst>
                  <a:ext uri="{0D108BD9-81ED-4DB2-BD59-A6C34878D82A}">
                    <a16:rowId xmlns:a16="http://schemas.microsoft.com/office/drawing/2014/main" val="2543319810"/>
                  </a:ext>
                </a:extLst>
              </a:tr>
              <a:tr h="158026">
                <a:tc>
                  <a:txBody>
                    <a:bodyPr/>
                    <a:lstStyle/>
                    <a:p>
                      <a:pPr algn="ctr" fontAlgn="ctr"/>
                      <a:r>
                        <a:rPr lang="tr-TR" sz="800" u="none" strike="noStrike">
                          <a:effectLst/>
                        </a:rPr>
                        <a:t>1110</a:t>
                      </a:r>
                      <a:endParaRPr lang="tr-TR" sz="800" b="0" i="0" u="none" strike="noStrike">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a:effectLst/>
                        </a:rPr>
                        <a:t>691.1.   TTO’lar bölgesel öncelikler ve tematik dikey eksenler özelinde yapılandırılacaktır.</a:t>
                      </a:r>
                      <a:endParaRPr lang="tr-TR" sz="800" b="0" i="0" u="none" strike="noStrike">
                        <a:solidFill>
                          <a:srgbClr val="000000"/>
                        </a:solidFill>
                        <a:effectLst/>
                        <a:latin typeface="Calibri" panose="020F0502020204030204" pitchFamily="34" charset="0"/>
                      </a:endParaRPr>
                    </a:p>
                  </a:txBody>
                  <a:tcPr marL="3999" marR="3999" marT="3999" marB="0" anchor="ctr"/>
                </a:tc>
                <a:tc>
                  <a:txBody>
                    <a:bodyPr/>
                    <a:lstStyle/>
                    <a:p>
                      <a:pPr algn="ctr" fontAlgn="ctr"/>
                      <a:r>
                        <a:rPr lang="tr-TR" sz="800" u="none" strike="noStrike" dirty="0">
                          <a:effectLst/>
                        </a:rPr>
                        <a:t>YÖK</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3999" marR="3999" marT="3999" marB="0" anchor="ctr"/>
                </a:tc>
                <a:extLst>
                  <a:ext uri="{0D108BD9-81ED-4DB2-BD59-A6C34878D82A}">
                    <a16:rowId xmlns:a16="http://schemas.microsoft.com/office/drawing/2014/main" val="2438802505"/>
                  </a:ext>
                </a:extLst>
              </a:tr>
              <a:tr h="132201">
                <a:tc>
                  <a:txBody>
                    <a:bodyPr/>
                    <a:lstStyle/>
                    <a:p>
                      <a:pPr algn="ctr" fontAlgn="ctr"/>
                      <a:r>
                        <a:rPr lang="tr-TR" sz="800" u="none" strike="noStrike" dirty="0">
                          <a:effectLst/>
                        </a:rPr>
                        <a:t>1111</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a:effectLst/>
                        </a:rPr>
                        <a:t>691.2.   TTO’larda yürütülen faaliyetlerde ilave destekler sağlanacaktır.</a:t>
                      </a:r>
                      <a:endParaRPr lang="tr-TR" sz="800" b="0" i="0" u="none" strike="noStrike">
                        <a:solidFill>
                          <a:srgbClr val="000000"/>
                        </a:solidFill>
                        <a:effectLst/>
                        <a:latin typeface="Calibri" panose="020F0502020204030204" pitchFamily="34" charset="0"/>
                      </a:endParaRPr>
                    </a:p>
                  </a:txBody>
                  <a:tcPr marL="3999" marR="3999" marT="3999" marB="0" anchor="ctr"/>
                </a:tc>
                <a:tc>
                  <a:txBody>
                    <a:bodyPr/>
                    <a:lstStyle/>
                    <a:p>
                      <a:pPr algn="ctr" fontAlgn="ctr"/>
                      <a:r>
                        <a:rPr lang="tr-TR" sz="800" u="none" strike="noStrike" dirty="0">
                          <a:effectLst/>
                        </a:rPr>
                        <a:t>YÖK</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3999" marR="3999" marT="3999" marB="0" anchor="ctr"/>
                </a:tc>
                <a:extLst>
                  <a:ext uri="{0D108BD9-81ED-4DB2-BD59-A6C34878D82A}">
                    <a16:rowId xmlns:a16="http://schemas.microsoft.com/office/drawing/2014/main" val="1384859616"/>
                  </a:ext>
                </a:extLst>
              </a:tr>
              <a:tr h="260203">
                <a:tc>
                  <a:txBody>
                    <a:bodyPr/>
                    <a:lstStyle/>
                    <a:p>
                      <a:pPr algn="ctr" fontAlgn="ctr"/>
                      <a:r>
                        <a:rPr lang="tr-TR" sz="800" u="none" strike="noStrike">
                          <a:effectLst/>
                        </a:rPr>
                        <a:t>1112</a:t>
                      </a:r>
                      <a:endParaRPr lang="tr-TR" sz="800" b="0" i="0" u="none" strike="noStrike">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a:effectLst/>
                        </a:rPr>
                        <a:t>692.1.   Meslek yüksekokullarının müfredatları Mesleki Yeterlilik Kurumu tarafından yayımlanan standartlar ve yeterlilikler çerçevesinde güncellenecektir.</a:t>
                      </a:r>
                      <a:endParaRPr lang="tr-TR" sz="800" b="0" i="0" u="none" strike="noStrike">
                        <a:solidFill>
                          <a:srgbClr val="000000"/>
                        </a:solidFill>
                        <a:effectLst/>
                        <a:latin typeface="Calibri" panose="020F0502020204030204" pitchFamily="34" charset="0"/>
                      </a:endParaRPr>
                    </a:p>
                  </a:txBody>
                  <a:tcPr marL="3999" marR="3999" marT="3999" marB="0" anchor="ctr"/>
                </a:tc>
                <a:tc>
                  <a:txBody>
                    <a:bodyPr/>
                    <a:lstStyle/>
                    <a:p>
                      <a:pPr algn="ctr" fontAlgn="ctr"/>
                      <a:r>
                        <a:rPr lang="tr-TR" sz="800" u="none" strike="noStrike" dirty="0">
                          <a:effectLst/>
                        </a:rPr>
                        <a:t>YÖK</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dirty="0">
                          <a:effectLst/>
                        </a:rPr>
                        <a:t>Üniversiteler</a:t>
                      </a:r>
                      <a:endParaRPr lang="tr-TR" sz="800" b="0" i="0" u="none" strike="noStrike" dirty="0">
                        <a:solidFill>
                          <a:srgbClr val="000000"/>
                        </a:solidFill>
                        <a:effectLst/>
                        <a:latin typeface="Calibri" panose="020F0502020204030204" pitchFamily="34" charset="0"/>
                      </a:endParaRPr>
                    </a:p>
                  </a:txBody>
                  <a:tcPr marL="3999" marR="3999" marT="3999" marB="0" anchor="ctr"/>
                </a:tc>
                <a:extLst>
                  <a:ext uri="{0D108BD9-81ED-4DB2-BD59-A6C34878D82A}">
                    <a16:rowId xmlns:a16="http://schemas.microsoft.com/office/drawing/2014/main" val="2742022086"/>
                  </a:ext>
                </a:extLst>
              </a:tr>
              <a:tr h="158026">
                <a:tc>
                  <a:txBody>
                    <a:bodyPr/>
                    <a:lstStyle/>
                    <a:p>
                      <a:pPr algn="ctr" fontAlgn="ctr"/>
                      <a:r>
                        <a:rPr lang="tr-TR" sz="800" u="none" strike="noStrike" dirty="0">
                          <a:effectLst/>
                        </a:rPr>
                        <a:t>1113</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dirty="0">
                          <a:effectLst/>
                        </a:rPr>
                        <a:t>693.1.   Yükseköğretimde kurumsal akreditasyon ile program akreditasyonu geliştirilecektir.</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ctr" fontAlgn="ctr"/>
                      <a:r>
                        <a:rPr lang="tr-TR" sz="800" u="none" strike="noStrike" dirty="0">
                          <a:effectLst/>
                        </a:rPr>
                        <a:t>YÖK</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dirty="0">
                          <a:effectLst/>
                        </a:rPr>
                        <a:t>Üniversiteler</a:t>
                      </a:r>
                      <a:endParaRPr lang="tr-TR" sz="800" b="0" i="0" u="none" strike="noStrike" dirty="0">
                        <a:solidFill>
                          <a:srgbClr val="000000"/>
                        </a:solidFill>
                        <a:effectLst/>
                        <a:latin typeface="Calibri" panose="020F0502020204030204" pitchFamily="34" charset="0"/>
                      </a:endParaRPr>
                    </a:p>
                  </a:txBody>
                  <a:tcPr marL="3999" marR="3999" marT="3999" marB="0" anchor="ctr"/>
                </a:tc>
                <a:extLst>
                  <a:ext uri="{0D108BD9-81ED-4DB2-BD59-A6C34878D82A}">
                    <a16:rowId xmlns:a16="http://schemas.microsoft.com/office/drawing/2014/main" val="60840424"/>
                  </a:ext>
                </a:extLst>
              </a:tr>
              <a:tr h="158026">
                <a:tc>
                  <a:txBody>
                    <a:bodyPr/>
                    <a:lstStyle/>
                    <a:p>
                      <a:pPr algn="ctr" fontAlgn="ctr"/>
                      <a:r>
                        <a:rPr lang="tr-TR" sz="800" u="none" strike="noStrike">
                          <a:effectLst/>
                        </a:rPr>
                        <a:t>1114</a:t>
                      </a:r>
                      <a:endParaRPr lang="tr-TR" sz="800" b="0" i="0" u="none" strike="noStrike">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dirty="0">
                          <a:effectLst/>
                        </a:rPr>
                        <a:t>693.2.   </a:t>
                      </a:r>
                      <a:r>
                        <a:rPr lang="tr-TR" sz="800" b="1" u="none" strike="noStrike" dirty="0">
                          <a:solidFill>
                            <a:srgbClr val="FF0000"/>
                          </a:solidFill>
                          <a:effectLst/>
                        </a:rPr>
                        <a:t>Kalite güvencesi, stratejik planlama, performans ve veri yönetimi sistemlerinin entegrasyonu sağlanacaktır.</a:t>
                      </a:r>
                      <a:endParaRPr lang="tr-TR" sz="800" b="1" i="0" u="none" strike="noStrike" dirty="0">
                        <a:solidFill>
                          <a:srgbClr val="FF0000"/>
                        </a:solidFill>
                        <a:effectLst/>
                        <a:latin typeface="Calibri" panose="020F0502020204030204" pitchFamily="34" charset="0"/>
                      </a:endParaRPr>
                    </a:p>
                  </a:txBody>
                  <a:tcPr marL="3999" marR="3999" marT="3999" marB="0" anchor="ctr"/>
                </a:tc>
                <a:tc>
                  <a:txBody>
                    <a:bodyPr/>
                    <a:lstStyle/>
                    <a:p>
                      <a:pPr algn="ctr" fontAlgn="ctr"/>
                      <a:r>
                        <a:rPr lang="tr-TR" sz="800" u="none" strike="noStrike" dirty="0">
                          <a:effectLst/>
                        </a:rPr>
                        <a:t>YÖK</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dirty="0">
                          <a:effectLst/>
                        </a:rPr>
                        <a:t>Üniversiteler</a:t>
                      </a:r>
                      <a:endParaRPr lang="tr-TR" sz="800" b="0" i="0" u="none" strike="noStrike" dirty="0">
                        <a:solidFill>
                          <a:srgbClr val="000000"/>
                        </a:solidFill>
                        <a:effectLst/>
                        <a:latin typeface="Calibri" panose="020F0502020204030204" pitchFamily="34" charset="0"/>
                      </a:endParaRPr>
                    </a:p>
                  </a:txBody>
                  <a:tcPr marL="3999" marR="3999" marT="3999" marB="0" anchor="ctr"/>
                </a:tc>
                <a:extLst>
                  <a:ext uri="{0D108BD9-81ED-4DB2-BD59-A6C34878D82A}">
                    <a16:rowId xmlns:a16="http://schemas.microsoft.com/office/drawing/2014/main" val="1801663357"/>
                  </a:ext>
                </a:extLst>
              </a:tr>
              <a:tr h="260203">
                <a:tc>
                  <a:txBody>
                    <a:bodyPr/>
                    <a:lstStyle/>
                    <a:p>
                      <a:pPr algn="ctr" fontAlgn="ctr"/>
                      <a:r>
                        <a:rPr lang="tr-TR" sz="800" u="none" strike="noStrike" dirty="0">
                          <a:effectLst/>
                        </a:rPr>
                        <a:t>1119</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a:effectLst/>
                        </a:rPr>
                        <a:t>696.2.   Örgün ve yaygın eğitim programlarının içeriği ikiz dönüşüm sürecine uyumlu bir şekilde beceri ve yetkinlik bazlı geliştirilecektir.</a:t>
                      </a:r>
                      <a:endParaRPr lang="tr-TR" sz="800" b="0" i="0" u="none" strike="noStrike">
                        <a:solidFill>
                          <a:srgbClr val="000000"/>
                        </a:solidFill>
                        <a:effectLst/>
                        <a:latin typeface="Calibri" panose="020F0502020204030204" pitchFamily="34" charset="0"/>
                      </a:endParaRPr>
                    </a:p>
                  </a:txBody>
                  <a:tcPr marL="3999" marR="3999" marT="3999" marB="0" anchor="ctr"/>
                </a:tc>
                <a:tc>
                  <a:txBody>
                    <a:bodyPr/>
                    <a:lstStyle/>
                    <a:p>
                      <a:pPr algn="ctr" fontAlgn="ctr"/>
                      <a:r>
                        <a:rPr lang="tr-TR" sz="800" u="none" strike="noStrike" dirty="0">
                          <a:effectLst/>
                        </a:rPr>
                        <a:t>YÖK</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dirty="0">
                          <a:effectLst/>
                        </a:rPr>
                        <a:t>MEB, ÇSGB</a:t>
                      </a:r>
                      <a:endParaRPr lang="tr-TR" sz="800" b="0" i="0" u="none" strike="noStrike" dirty="0">
                        <a:solidFill>
                          <a:srgbClr val="000000"/>
                        </a:solidFill>
                        <a:effectLst/>
                        <a:latin typeface="Calibri" panose="020F0502020204030204" pitchFamily="34" charset="0"/>
                      </a:endParaRPr>
                    </a:p>
                  </a:txBody>
                  <a:tcPr marL="3999" marR="3999" marT="3999" marB="0" anchor="ctr"/>
                </a:tc>
                <a:extLst>
                  <a:ext uri="{0D108BD9-81ED-4DB2-BD59-A6C34878D82A}">
                    <a16:rowId xmlns:a16="http://schemas.microsoft.com/office/drawing/2014/main" val="1960785012"/>
                  </a:ext>
                </a:extLst>
              </a:tr>
              <a:tr h="158026">
                <a:tc>
                  <a:txBody>
                    <a:bodyPr/>
                    <a:lstStyle/>
                    <a:p>
                      <a:pPr algn="ctr" fontAlgn="ctr"/>
                      <a:r>
                        <a:rPr lang="tr-TR" sz="800" u="none" strike="noStrike">
                          <a:effectLst/>
                        </a:rPr>
                        <a:t>1140</a:t>
                      </a:r>
                      <a:endParaRPr lang="tr-TR" sz="800" b="0" i="0" u="none" strike="noStrike">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a:effectLst/>
                        </a:rPr>
                        <a:t>701.2.   Çalışma izni başvurularında aranan diploma denkliklerine ilişkin süreçler iyileştirilecektir.</a:t>
                      </a:r>
                      <a:endParaRPr lang="tr-TR" sz="800" b="0" i="0" u="none" strike="noStrike">
                        <a:solidFill>
                          <a:srgbClr val="000000"/>
                        </a:solidFill>
                        <a:effectLst/>
                        <a:latin typeface="Calibri" panose="020F0502020204030204" pitchFamily="34" charset="0"/>
                      </a:endParaRPr>
                    </a:p>
                  </a:txBody>
                  <a:tcPr marL="3999" marR="3999" marT="3999" marB="0" anchor="ctr"/>
                </a:tc>
                <a:tc>
                  <a:txBody>
                    <a:bodyPr/>
                    <a:lstStyle/>
                    <a:p>
                      <a:pPr algn="ctr" fontAlgn="ctr"/>
                      <a:r>
                        <a:rPr lang="tr-TR" sz="800" u="none" strike="noStrike" dirty="0">
                          <a:effectLst/>
                        </a:rPr>
                        <a:t>YÖK</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a:effectLst/>
                        </a:rPr>
                        <a:t>Çalışma ve Sosyal Güvenlik Bakanlığı</a:t>
                      </a:r>
                      <a:endParaRPr lang="tr-TR" sz="800" b="0" i="0" u="none" strike="noStrike">
                        <a:solidFill>
                          <a:srgbClr val="000000"/>
                        </a:solidFill>
                        <a:effectLst/>
                        <a:latin typeface="Calibri" panose="020F0502020204030204" pitchFamily="34" charset="0"/>
                      </a:endParaRPr>
                    </a:p>
                  </a:txBody>
                  <a:tcPr marL="3999" marR="3999" marT="3999" marB="0" anchor="ctr"/>
                </a:tc>
                <a:extLst>
                  <a:ext uri="{0D108BD9-81ED-4DB2-BD59-A6C34878D82A}">
                    <a16:rowId xmlns:a16="http://schemas.microsoft.com/office/drawing/2014/main" val="2810698443"/>
                  </a:ext>
                </a:extLst>
              </a:tr>
              <a:tr h="607062">
                <a:tc>
                  <a:txBody>
                    <a:bodyPr/>
                    <a:lstStyle/>
                    <a:p>
                      <a:pPr algn="ctr" fontAlgn="ctr"/>
                      <a:r>
                        <a:rPr lang="tr-TR" sz="800" u="none" strike="noStrike" dirty="0">
                          <a:effectLst/>
                        </a:rPr>
                        <a:t>1238</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dirty="0">
                          <a:effectLst/>
                        </a:rPr>
                        <a:t>728.4.   Kadın temsilinin düşük olduğu matematik, fen, teknoloji ve mühendislik alanlarında kadınların eğitim ve istihdamının artırılması için kamu ve özel sektörün eşitlik ve kapsayıcılık temelinde dönüşümüne yönelik çalışmalar yapılacaktır.</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ctr" fontAlgn="ctr"/>
                      <a:r>
                        <a:rPr lang="tr-TR" sz="800" u="none" strike="noStrike" dirty="0">
                          <a:effectLst/>
                        </a:rPr>
                        <a:t>YÖK</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dirty="0">
                          <a:effectLst/>
                        </a:rPr>
                        <a:t>Milli Eğitim</a:t>
                      </a:r>
                      <a:br>
                        <a:rPr lang="tr-TR" sz="800" u="none" strike="noStrike" dirty="0">
                          <a:effectLst/>
                        </a:rPr>
                      </a:br>
                      <a:r>
                        <a:rPr lang="tr-TR" sz="800" u="none" strike="noStrike" dirty="0">
                          <a:effectLst/>
                        </a:rPr>
                        <a:t>Bakanlığı, Çalışma ve Sosyal</a:t>
                      </a:r>
                      <a:br>
                        <a:rPr lang="tr-TR" sz="800" u="none" strike="noStrike" dirty="0">
                          <a:effectLst/>
                        </a:rPr>
                      </a:br>
                      <a:r>
                        <a:rPr lang="tr-TR" sz="800" u="none" strike="noStrike" dirty="0">
                          <a:effectLst/>
                        </a:rPr>
                        <a:t>Güvenlik Bakanlığı, İŞKUR,</a:t>
                      </a:r>
                      <a:br>
                        <a:rPr lang="tr-TR" sz="800" u="none" strike="noStrike" dirty="0">
                          <a:effectLst/>
                        </a:rPr>
                      </a:br>
                      <a:r>
                        <a:rPr lang="tr-TR" sz="800" u="none" strike="noStrike" dirty="0">
                          <a:effectLst/>
                        </a:rPr>
                        <a:t>Üniversiteler, Özel Sektör</a:t>
                      </a:r>
                      <a:br>
                        <a:rPr lang="tr-TR" sz="800" u="none" strike="noStrike" dirty="0">
                          <a:effectLst/>
                        </a:rPr>
                      </a:br>
                      <a:r>
                        <a:rPr lang="tr-TR" sz="800" u="none" strike="noStrike" dirty="0">
                          <a:effectLst/>
                        </a:rPr>
                        <a:t>Kuruluşları</a:t>
                      </a:r>
                      <a:endParaRPr lang="tr-TR" sz="800" b="0" i="0" u="none" strike="noStrike" dirty="0">
                        <a:solidFill>
                          <a:srgbClr val="000000"/>
                        </a:solidFill>
                        <a:effectLst/>
                        <a:latin typeface="Calibri" panose="020F0502020204030204" pitchFamily="34" charset="0"/>
                      </a:endParaRPr>
                    </a:p>
                  </a:txBody>
                  <a:tcPr marL="3999" marR="3999" marT="3999" marB="0" anchor="ctr"/>
                </a:tc>
                <a:extLst>
                  <a:ext uri="{0D108BD9-81ED-4DB2-BD59-A6C34878D82A}">
                    <a16:rowId xmlns:a16="http://schemas.microsoft.com/office/drawing/2014/main" val="1451087386"/>
                  </a:ext>
                </a:extLst>
              </a:tr>
              <a:tr h="158026">
                <a:tc>
                  <a:txBody>
                    <a:bodyPr/>
                    <a:lstStyle/>
                    <a:p>
                      <a:pPr algn="ctr" fontAlgn="ctr"/>
                      <a:r>
                        <a:rPr lang="tr-TR" sz="800" u="none" strike="noStrike">
                          <a:effectLst/>
                        </a:rPr>
                        <a:t>1794</a:t>
                      </a:r>
                      <a:endParaRPr lang="tr-TR" sz="800" b="0" i="0" u="none" strike="noStrike">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a:effectLst/>
                        </a:rPr>
                        <a:t>921.1.   Hukuk fakültelerine girişte aranan başarı sıralaması aşamalı olarak yükseltilecektir.</a:t>
                      </a:r>
                      <a:endParaRPr lang="tr-TR" sz="800" b="0" i="0" u="none" strike="noStrike">
                        <a:solidFill>
                          <a:srgbClr val="000000"/>
                        </a:solidFill>
                        <a:effectLst/>
                        <a:latin typeface="Calibri" panose="020F0502020204030204" pitchFamily="34" charset="0"/>
                      </a:endParaRPr>
                    </a:p>
                  </a:txBody>
                  <a:tcPr marL="3999" marR="3999" marT="3999" marB="0" anchor="ctr"/>
                </a:tc>
                <a:tc>
                  <a:txBody>
                    <a:bodyPr/>
                    <a:lstStyle/>
                    <a:p>
                      <a:pPr algn="ctr" fontAlgn="ctr"/>
                      <a:r>
                        <a:rPr lang="tr-TR" sz="800" u="none" strike="noStrike" dirty="0">
                          <a:effectLst/>
                        </a:rPr>
                        <a:t>YÖK</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a:effectLst/>
                        </a:rPr>
                        <a:t>Adalet Bakanlığı</a:t>
                      </a:r>
                      <a:endParaRPr lang="tr-TR" sz="800" b="0" i="0" u="none" strike="noStrike">
                        <a:solidFill>
                          <a:srgbClr val="000000"/>
                        </a:solidFill>
                        <a:effectLst/>
                        <a:latin typeface="Calibri" panose="020F0502020204030204" pitchFamily="34" charset="0"/>
                      </a:endParaRPr>
                    </a:p>
                  </a:txBody>
                  <a:tcPr marL="3999" marR="3999" marT="3999" marB="0" anchor="ctr"/>
                </a:tc>
                <a:extLst>
                  <a:ext uri="{0D108BD9-81ED-4DB2-BD59-A6C34878D82A}">
                    <a16:rowId xmlns:a16="http://schemas.microsoft.com/office/drawing/2014/main" val="975511961"/>
                  </a:ext>
                </a:extLst>
              </a:tr>
              <a:tr h="158026">
                <a:tc>
                  <a:txBody>
                    <a:bodyPr/>
                    <a:lstStyle/>
                    <a:p>
                      <a:pPr algn="ctr" fontAlgn="ctr"/>
                      <a:r>
                        <a:rPr lang="tr-TR" sz="800" u="none" strike="noStrike" dirty="0">
                          <a:effectLst/>
                        </a:rPr>
                        <a:t>1795</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a:effectLst/>
                        </a:rPr>
                        <a:t>921.2.   Etkili bir öğrenim metodu olarak hukuk klinikleri hukuk fakültelerinde yaygınlaştırılacaktır.</a:t>
                      </a:r>
                      <a:endParaRPr lang="tr-TR" sz="800" b="0" i="0" u="none" strike="noStrike">
                        <a:solidFill>
                          <a:srgbClr val="000000"/>
                        </a:solidFill>
                        <a:effectLst/>
                        <a:latin typeface="Calibri" panose="020F0502020204030204" pitchFamily="34" charset="0"/>
                      </a:endParaRPr>
                    </a:p>
                  </a:txBody>
                  <a:tcPr marL="3999" marR="3999" marT="3999" marB="0" anchor="ctr"/>
                </a:tc>
                <a:tc>
                  <a:txBody>
                    <a:bodyPr/>
                    <a:lstStyle/>
                    <a:p>
                      <a:pPr algn="ctr" fontAlgn="ctr"/>
                      <a:r>
                        <a:rPr lang="tr-TR" sz="800" u="none" strike="noStrike" dirty="0">
                          <a:effectLst/>
                        </a:rPr>
                        <a:t>YÖK</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dirty="0">
                          <a:effectLst/>
                        </a:rPr>
                        <a:t>Adalet Bakanlığı</a:t>
                      </a:r>
                      <a:endParaRPr lang="tr-TR" sz="800" b="0" i="0" u="none" strike="noStrike" dirty="0">
                        <a:solidFill>
                          <a:srgbClr val="000000"/>
                        </a:solidFill>
                        <a:effectLst/>
                        <a:latin typeface="Calibri" panose="020F0502020204030204" pitchFamily="34" charset="0"/>
                      </a:endParaRPr>
                    </a:p>
                  </a:txBody>
                  <a:tcPr marL="3999" marR="3999" marT="3999" marB="0" anchor="ctr"/>
                </a:tc>
                <a:extLst>
                  <a:ext uri="{0D108BD9-81ED-4DB2-BD59-A6C34878D82A}">
                    <a16:rowId xmlns:a16="http://schemas.microsoft.com/office/drawing/2014/main" val="431302802"/>
                  </a:ext>
                </a:extLst>
              </a:tr>
              <a:tr h="260203">
                <a:tc>
                  <a:txBody>
                    <a:bodyPr/>
                    <a:lstStyle/>
                    <a:p>
                      <a:pPr algn="ctr" fontAlgn="ctr"/>
                      <a:r>
                        <a:rPr lang="tr-TR" sz="800" u="none" strike="noStrike" dirty="0">
                          <a:effectLst/>
                        </a:rPr>
                        <a:t>1796</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dirty="0">
                          <a:effectLst/>
                        </a:rPr>
                        <a:t>921.3.   Hukuki dayanak oluşturma ve hukuk yöntem biliminin tüm hukuk fakültelerinde zorunlu ders haline getirilmesi sağlanacaktır.</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ctr" fontAlgn="ctr"/>
                      <a:r>
                        <a:rPr lang="tr-TR" sz="800" u="none" strike="noStrike" dirty="0">
                          <a:effectLst/>
                        </a:rPr>
                        <a:t>YÖK</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dirty="0">
                          <a:effectLst/>
                        </a:rPr>
                        <a:t>Adalet Bakanlığı</a:t>
                      </a:r>
                      <a:endParaRPr lang="tr-TR" sz="800" b="0" i="0" u="none" strike="noStrike" dirty="0">
                        <a:solidFill>
                          <a:srgbClr val="000000"/>
                        </a:solidFill>
                        <a:effectLst/>
                        <a:latin typeface="Calibri" panose="020F0502020204030204" pitchFamily="34" charset="0"/>
                      </a:endParaRPr>
                    </a:p>
                  </a:txBody>
                  <a:tcPr marL="3999" marR="3999" marT="3999" marB="0" anchor="ctr"/>
                </a:tc>
                <a:extLst>
                  <a:ext uri="{0D108BD9-81ED-4DB2-BD59-A6C34878D82A}">
                    <a16:rowId xmlns:a16="http://schemas.microsoft.com/office/drawing/2014/main" val="872584354"/>
                  </a:ext>
                </a:extLst>
              </a:tr>
              <a:tr h="132201">
                <a:tc>
                  <a:txBody>
                    <a:bodyPr/>
                    <a:lstStyle/>
                    <a:p>
                      <a:pPr algn="ctr" fontAlgn="ctr"/>
                      <a:r>
                        <a:rPr lang="tr-TR" sz="800" u="none" strike="noStrike" dirty="0">
                          <a:effectLst/>
                        </a:rPr>
                        <a:t>1797</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a:effectLst/>
                        </a:rPr>
                        <a:t>921.4.   Hukuk eğitiminin kapsamı ve süresi gözden geçirilecektir.</a:t>
                      </a:r>
                      <a:endParaRPr lang="tr-TR" sz="800" b="0" i="0" u="none" strike="noStrike">
                        <a:solidFill>
                          <a:srgbClr val="000000"/>
                        </a:solidFill>
                        <a:effectLst/>
                        <a:latin typeface="Calibri" panose="020F0502020204030204" pitchFamily="34" charset="0"/>
                      </a:endParaRPr>
                    </a:p>
                  </a:txBody>
                  <a:tcPr marL="3999" marR="3999" marT="3999" marB="0" anchor="ctr"/>
                </a:tc>
                <a:tc>
                  <a:txBody>
                    <a:bodyPr/>
                    <a:lstStyle/>
                    <a:p>
                      <a:pPr algn="ctr" fontAlgn="ctr"/>
                      <a:r>
                        <a:rPr lang="tr-TR" sz="800" u="none" strike="noStrike" dirty="0">
                          <a:effectLst/>
                        </a:rPr>
                        <a:t>YÖK</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a:effectLst/>
                        </a:rPr>
                        <a:t>Adalet Bakanlığı</a:t>
                      </a:r>
                      <a:endParaRPr lang="tr-TR" sz="800" b="0" i="0" u="none" strike="noStrike">
                        <a:solidFill>
                          <a:srgbClr val="000000"/>
                        </a:solidFill>
                        <a:effectLst/>
                        <a:latin typeface="Calibri" panose="020F0502020204030204" pitchFamily="34" charset="0"/>
                      </a:endParaRPr>
                    </a:p>
                  </a:txBody>
                  <a:tcPr marL="3999" marR="3999" marT="3999" marB="0" anchor="ctr"/>
                </a:tc>
                <a:extLst>
                  <a:ext uri="{0D108BD9-81ED-4DB2-BD59-A6C34878D82A}">
                    <a16:rowId xmlns:a16="http://schemas.microsoft.com/office/drawing/2014/main" val="30676083"/>
                  </a:ext>
                </a:extLst>
              </a:tr>
              <a:tr h="260203">
                <a:tc>
                  <a:txBody>
                    <a:bodyPr/>
                    <a:lstStyle/>
                    <a:p>
                      <a:pPr algn="ctr" fontAlgn="ctr"/>
                      <a:r>
                        <a:rPr lang="tr-TR" sz="800" u="none" strike="noStrike" dirty="0">
                          <a:effectLst/>
                        </a:rPr>
                        <a:t>1881</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dirty="0">
                          <a:effectLst/>
                        </a:rPr>
                        <a:t>940.4.   Üniversitelerde sivil toplum alanına yönelik birimlerin açılması ve bu birimlerin desteklenmesine yönelik çalışmalar yapılacaktır.</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ctr" fontAlgn="ctr"/>
                      <a:r>
                        <a:rPr lang="tr-TR" sz="800" u="none" strike="noStrike" dirty="0">
                          <a:effectLst/>
                        </a:rPr>
                        <a:t>YÖK</a:t>
                      </a:r>
                      <a:endParaRPr lang="tr-TR" sz="800" b="0" i="0" u="none" strike="noStrike" dirty="0">
                        <a:solidFill>
                          <a:srgbClr val="000000"/>
                        </a:solidFill>
                        <a:effectLst/>
                        <a:latin typeface="Calibri" panose="020F0502020204030204" pitchFamily="34" charset="0"/>
                      </a:endParaRPr>
                    </a:p>
                  </a:txBody>
                  <a:tcPr marL="3999" marR="3999" marT="3999" marB="0" anchor="ctr"/>
                </a:tc>
                <a:tc>
                  <a:txBody>
                    <a:bodyPr/>
                    <a:lstStyle/>
                    <a:p>
                      <a:pPr algn="l" fontAlgn="ctr"/>
                      <a:r>
                        <a:rPr lang="tr-TR" sz="800" u="none" strike="noStrike" dirty="0">
                          <a:effectLst/>
                        </a:rPr>
                        <a:t>Strateji ve Bütçe Başkanlığı, İçişleri Bakanlığı</a:t>
                      </a:r>
                      <a:endParaRPr lang="tr-TR" sz="800" b="0" i="0" u="none" strike="noStrike" dirty="0">
                        <a:solidFill>
                          <a:srgbClr val="000000"/>
                        </a:solidFill>
                        <a:effectLst/>
                        <a:latin typeface="Calibri" panose="020F0502020204030204" pitchFamily="34" charset="0"/>
                      </a:endParaRPr>
                    </a:p>
                  </a:txBody>
                  <a:tcPr marL="3999" marR="3999" marT="3999" marB="0" anchor="ctr"/>
                </a:tc>
                <a:extLst>
                  <a:ext uri="{0D108BD9-81ED-4DB2-BD59-A6C34878D82A}">
                    <a16:rowId xmlns:a16="http://schemas.microsoft.com/office/drawing/2014/main" val="1784970886"/>
                  </a:ext>
                </a:extLst>
              </a:tr>
            </a:tbl>
          </a:graphicData>
        </a:graphic>
      </p:graphicFrame>
      <p:sp>
        <p:nvSpPr>
          <p:cNvPr id="6" name="Slayt Numarası Yer Tutucusu 5">
            <a:extLst>
              <a:ext uri="{FF2B5EF4-FFF2-40B4-BE49-F238E27FC236}">
                <a16:creationId xmlns:a16="http://schemas.microsoft.com/office/drawing/2014/main" id="{D6676C79-3CE2-5492-3333-47BDF9C92A61}"/>
              </a:ext>
            </a:extLst>
          </p:cNvPr>
          <p:cNvSpPr>
            <a:spLocks noGrp="1"/>
          </p:cNvSpPr>
          <p:nvPr>
            <p:ph type="sldNum" sz="quarter" idx="12"/>
          </p:nvPr>
        </p:nvSpPr>
        <p:spPr/>
        <p:txBody>
          <a:bodyPr/>
          <a:lstStyle/>
          <a:p>
            <a:fld id="{7BE69E03-4804-4553-A1EC-F089884EF50F}" type="slidenum">
              <a:rPr lang="en-US" smtClean="0"/>
              <a:t>32</a:t>
            </a:fld>
            <a:endParaRPr lang="en-US"/>
          </a:p>
        </p:txBody>
      </p:sp>
    </p:spTree>
    <p:extLst>
      <p:ext uri="{BB962C8B-B14F-4D97-AF65-F5344CB8AC3E}">
        <p14:creationId xmlns:p14="http://schemas.microsoft.com/office/powerpoint/2010/main" val="1786223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D2C1E4A-84B6-7303-908E-B5D66F6F7D1E}"/>
              </a:ext>
            </a:extLst>
          </p:cNvPr>
          <p:cNvSpPr>
            <a:spLocks noGrp="1"/>
          </p:cNvSpPr>
          <p:nvPr>
            <p:ph idx="1"/>
          </p:nvPr>
        </p:nvSpPr>
        <p:spPr>
          <a:xfrm>
            <a:off x="420624" y="667513"/>
            <a:ext cx="10515600" cy="5364496"/>
          </a:xfrm>
        </p:spPr>
        <p:txBody>
          <a:bodyPr>
            <a:normAutofit/>
          </a:bodyPr>
          <a:lstStyle/>
          <a:p>
            <a:pPr marL="0" indent="0">
              <a:buNone/>
            </a:pPr>
            <a:endParaRPr lang="tr-TR" sz="4800" dirty="0"/>
          </a:p>
          <a:p>
            <a:pPr marL="0" indent="0">
              <a:buNone/>
            </a:pPr>
            <a:endParaRPr lang="tr-TR" sz="4800" dirty="0"/>
          </a:p>
          <a:p>
            <a:pPr marL="0" indent="0">
              <a:buNone/>
            </a:pPr>
            <a:endParaRPr lang="tr-TR" sz="4800" dirty="0"/>
          </a:p>
          <a:p>
            <a:pPr marL="0" indent="0">
              <a:buNone/>
            </a:pPr>
            <a:r>
              <a:rPr lang="tr-TR" sz="4800" dirty="0"/>
              <a:t>			TEŞEKKÜR EDERİM...</a:t>
            </a:r>
          </a:p>
        </p:txBody>
      </p:sp>
      <p:sp>
        <p:nvSpPr>
          <p:cNvPr id="4" name="Veri Yer Tutucusu 3">
            <a:extLst>
              <a:ext uri="{FF2B5EF4-FFF2-40B4-BE49-F238E27FC236}">
                <a16:creationId xmlns:a16="http://schemas.microsoft.com/office/drawing/2014/main" id="{D157ED8F-BEAF-1FB2-9222-602CF80E9D72}"/>
              </a:ext>
            </a:extLst>
          </p:cNvPr>
          <p:cNvSpPr>
            <a:spLocks noGrp="1"/>
          </p:cNvSpPr>
          <p:nvPr>
            <p:ph type="dt" sz="half" idx="10"/>
          </p:nvPr>
        </p:nvSpPr>
        <p:spPr/>
        <p:txBody>
          <a:bodyPr/>
          <a:lstStyle/>
          <a:p>
            <a:fld id="{57997BA6-BEF8-495F-ACCD-8D19769E4FC6}" type="datetime2">
              <a:rPr lang="en-US" smtClean="0"/>
              <a:t>Wednesday, September 25, 2024</a:t>
            </a:fld>
            <a:endParaRPr lang="en-US" dirty="0"/>
          </a:p>
        </p:txBody>
      </p:sp>
      <p:sp>
        <p:nvSpPr>
          <p:cNvPr id="5" name="Alt Bilgi Yer Tutucusu 4">
            <a:extLst>
              <a:ext uri="{FF2B5EF4-FFF2-40B4-BE49-F238E27FC236}">
                <a16:creationId xmlns:a16="http://schemas.microsoft.com/office/drawing/2014/main" id="{B802A1AE-E3EA-EE72-FF52-6B6AEB14FBC2}"/>
              </a:ext>
            </a:extLst>
          </p:cNvPr>
          <p:cNvSpPr>
            <a:spLocks noGrp="1"/>
          </p:cNvSpPr>
          <p:nvPr>
            <p:ph type="ftr" sz="quarter" idx="11"/>
          </p:nvPr>
        </p:nvSpPr>
        <p:spPr/>
        <p:txBody>
          <a:bodyPr/>
          <a:lstStyle/>
          <a:p>
            <a:r>
              <a:rPr lang="en-US"/>
              <a:t>Sample Footer Text</a:t>
            </a:r>
            <a:endParaRPr lang="en-US" dirty="0"/>
          </a:p>
        </p:txBody>
      </p:sp>
      <p:sp>
        <p:nvSpPr>
          <p:cNvPr id="6" name="Slayt Numarası Yer Tutucusu 5">
            <a:extLst>
              <a:ext uri="{FF2B5EF4-FFF2-40B4-BE49-F238E27FC236}">
                <a16:creationId xmlns:a16="http://schemas.microsoft.com/office/drawing/2014/main" id="{0C9A0B66-2692-B0F6-260E-BF6F67762C60}"/>
              </a:ext>
            </a:extLst>
          </p:cNvPr>
          <p:cNvSpPr>
            <a:spLocks noGrp="1"/>
          </p:cNvSpPr>
          <p:nvPr>
            <p:ph type="sldNum" sz="quarter" idx="12"/>
          </p:nvPr>
        </p:nvSpPr>
        <p:spPr/>
        <p:txBody>
          <a:bodyPr/>
          <a:lstStyle/>
          <a:p>
            <a:fld id="{7BE69E03-4804-4553-A1EC-F089884EF50F}" type="slidenum">
              <a:rPr lang="en-US" smtClean="0"/>
              <a:t>33</a:t>
            </a:fld>
            <a:endParaRPr lang="en-US"/>
          </a:p>
        </p:txBody>
      </p:sp>
    </p:spTree>
    <p:extLst>
      <p:ext uri="{BB962C8B-B14F-4D97-AF65-F5344CB8AC3E}">
        <p14:creationId xmlns:p14="http://schemas.microsoft.com/office/powerpoint/2010/main" val="3666184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47C5AA-686B-CFB0-EB53-5EDFE9CE1975}"/>
              </a:ext>
            </a:extLst>
          </p:cNvPr>
          <p:cNvSpPr>
            <a:spLocks noGrp="1"/>
          </p:cNvSpPr>
          <p:nvPr>
            <p:ph type="title"/>
          </p:nvPr>
        </p:nvSpPr>
        <p:spPr>
          <a:xfrm>
            <a:off x="1713296" y="404261"/>
            <a:ext cx="9222928" cy="1286427"/>
          </a:xfrm>
        </p:spPr>
        <p:txBody>
          <a:bodyPr/>
          <a:lstStyle/>
          <a:p>
            <a:r>
              <a:rPr lang="tr-TR" dirty="0"/>
              <a:t>NEREDEYİZ..</a:t>
            </a:r>
          </a:p>
        </p:txBody>
      </p:sp>
      <p:sp>
        <p:nvSpPr>
          <p:cNvPr id="3" name="İçerik Yer Tutucusu 2">
            <a:extLst>
              <a:ext uri="{FF2B5EF4-FFF2-40B4-BE49-F238E27FC236}">
                <a16:creationId xmlns:a16="http://schemas.microsoft.com/office/drawing/2014/main" id="{901CCC00-65AA-3239-56D8-FB5357CCD2F1}"/>
              </a:ext>
            </a:extLst>
          </p:cNvPr>
          <p:cNvSpPr>
            <a:spLocks noGrp="1"/>
          </p:cNvSpPr>
          <p:nvPr>
            <p:ph idx="1"/>
          </p:nvPr>
        </p:nvSpPr>
        <p:spPr>
          <a:xfrm>
            <a:off x="1713296" y="1690688"/>
            <a:ext cx="9222927" cy="4341321"/>
          </a:xfrm>
        </p:spPr>
        <p:txBody>
          <a:bodyPr>
            <a:normAutofit fontScale="85000" lnSpcReduction="10000"/>
          </a:bodyPr>
          <a:lstStyle/>
          <a:p>
            <a:pPr marL="0" indent="0">
              <a:buNone/>
            </a:pPr>
            <a:r>
              <a:rPr lang="tr-TR" b="1" dirty="0">
                <a:latin typeface="Arial Nova Light" panose="020B0304020202020204" pitchFamily="34" charset="0"/>
              </a:rPr>
              <a:t>DURUM ANALİZİ SÜREÇLERİ</a:t>
            </a:r>
          </a:p>
          <a:p>
            <a:pPr marR="0" lvl="0" algn="l" rtl="0">
              <a:lnSpc>
                <a:spcPct val="140007"/>
              </a:lnSpc>
              <a:spcBef>
                <a:spcPts val="0"/>
              </a:spcBef>
              <a:spcAft>
                <a:spcPts val="0"/>
              </a:spcAft>
              <a:buFont typeface="Wingdings" panose="05000000000000000000" pitchFamily="2" charset="2"/>
              <a:buChar char="§"/>
            </a:pPr>
            <a:r>
              <a:rPr lang="tr-TR" sz="2400" b="0" i="0" u="none" strike="noStrike" cap="none" dirty="0">
                <a:solidFill>
                  <a:srgbClr val="250542"/>
                </a:solidFill>
                <a:latin typeface="Arial Nova Light" panose="020B0304020202020204" pitchFamily="34" charset="0"/>
                <a:ea typeface="Roboto Mono"/>
                <a:cs typeface="Roboto Mono"/>
                <a:sym typeface="Roboto Mono"/>
              </a:rPr>
              <a:t>Kurumsal tarihçe</a:t>
            </a:r>
          </a:p>
          <a:p>
            <a:pPr marR="0" lvl="0" algn="l" rtl="0">
              <a:lnSpc>
                <a:spcPct val="140007"/>
              </a:lnSpc>
              <a:spcBef>
                <a:spcPts val="0"/>
              </a:spcBef>
              <a:spcAft>
                <a:spcPts val="0"/>
              </a:spcAft>
              <a:buFont typeface="Wingdings" panose="05000000000000000000" pitchFamily="2" charset="2"/>
              <a:buChar char="§"/>
            </a:pPr>
            <a:r>
              <a:rPr lang="tr-TR" sz="2400" b="0" i="0" u="none" strike="noStrike" cap="none" dirty="0">
                <a:solidFill>
                  <a:srgbClr val="250542"/>
                </a:solidFill>
                <a:latin typeface="Arial Nova Light" panose="020B0304020202020204" pitchFamily="34" charset="0"/>
                <a:ea typeface="Roboto Mono"/>
                <a:cs typeface="Roboto Mono"/>
                <a:sym typeface="Roboto Mono"/>
              </a:rPr>
              <a:t>Uygulanmakta olan stratejik planın değerlendirilmesi</a:t>
            </a:r>
          </a:p>
          <a:p>
            <a:pPr marR="0" lvl="0" algn="l" rtl="0">
              <a:lnSpc>
                <a:spcPct val="140007"/>
              </a:lnSpc>
              <a:spcBef>
                <a:spcPts val="0"/>
              </a:spcBef>
              <a:spcAft>
                <a:spcPts val="0"/>
              </a:spcAft>
              <a:buFont typeface="Wingdings" panose="05000000000000000000" pitchFamily="2" charset="2"/>
              <a:buChar char="§"/>
            </a:pPr>
            <a:r>
              <a:rPr lang="tr-TR" sz="2400" b="0" i="0" u="none" strike="noStrike" cap="none" dirty="0">
                <a:solidFill>
                  <a:srgbClr val="250542"/>
                </a:solidFill>
                <a:latin typeface="Arial Nova Light" panose="020B0304020202020204" pitchFamily="34" charset="0"/>
                <a:ea typeface="Roboto Mono"/>
                <a:cs typeface="Roboto Mono"/>
                <a:sym typeface="Roboto Mono"/>
              </a:rPr>
              <a:t>Mevzuat analizi</a:t>
            </a:r>
          </a:p>
          <a:p>
            <a:pPr marR="0" lvl="0" algn="l" rtl="0">
              <a:lnSpc>
                <a:spcPct val="140007"/>
              </a:lnSpc>
              <a:spcBef>
                <a:spcPts val="0"/>
              </a:spcBef>
              <a:spcAft>
                <a:spcPts val="0"/>
              </a:spcAft>
              <a:buFont typeface="Wingdings" panose="05000000000000000000" pitchFamily="2" charset="2"/>
              <a:buChar char="§"/>
            </a:pPr>
            <a:r>
              <a:rPr lang="tr-TR" sz="2400" b="0" i="0" u="none" strike="noStrike" cap="none" dirty="0">
                <a:solidFill>
                  <a:srgbClr val="250542"/>
                </a:solidFill>
                <a:latin typeface="Arial Nova Light" panose="020B0304020202020204" pitchFamily="34" charset="0"/>
                <a:ea typeface="Roboto Mono"/>
                <a:cs typeface="Roboto Mono"/>
                <a:sym typeface="Roboto Mono"/>
              </a:rPr>
              <a:t>Üst politika belgeleri analizi</a:t>
            </a:r>
          </a:p>
          <a:p>
            <a:pPr marR="0" lvl="0" algn="l" rtl="0">
              <a:lnSpc>
                <a:spcPct val="140007"/>
              </a:lnSpc>
              <a:spcBef>
                <a:spcPts val="0"/>
              </a:spcBef>
              <a:spcAft>
                <a:spcPts val="0"/>
              </a:spcAft>
              <a:buFont typeface="Wingdings" panose="05000000000000000000" pitchFamily="2" charset="2"/>
              <a:buChar char="§"/>
            </a:pPr>
            <a:r>
              <a:rPr lang="tr-TR" sz="2400" b="0" i="0" u="none" strike="noStrike" cap="none" dirty="0">
                <a:solidFill>
                  <a:srgbClr val="250542"/>
                </a:solidFill>
                <a:latin typeface="Arial Nova Light" panose="020B0304020202020204" pitchFamily="34" charset="0"/>
                <a:ea typeface="Roboto Mono"/>
                <a:cs typeface="Roboto Mono"/>
                <a:sym typeface="Roboto Mono"/>
              </a:rPr>
              <a:t>Faaliyet alanları ile ürün ve hizmetlerin belirlenmesi</a:t>
            </a:r>
          </a:p>
          <a:p>
            <a:pPr marR="0" lvl="0" algn="l" rtl="0">
              <a:lnSpc>
                <a:spcPct val="140007"/>
              </a:lnSpc>
              <a:spcBef>
                <a:spcPts val="0"/>
              </a:spcBef>
              <a:spcAft>
                <a:spcPts val="0"/>
              </a:spcAft>
              <a:buFont typeface="Wingdings" panose="05000000000000000000" pitchFamily="2" charset="2"/>
              <a:buChar char="§"/>
            </a:pPr>
            <a:r>
              <a:rPr lang="tr-TR" sz="2400" b="0" i="0" u="none" strike="noStrike" cap="none" dirty="0">
                <a:solidFill>
                  <a:srgbClr val="250542"/>
                </a:solidFill>
                <a:latin typeface="Arial Nova Light" panose="020B0304020202020204" pitchFamily="34" charset="0"/>
                <a:ea typeface="Roboto Mono"/>
                <a:cs typeface="Roboto Mono"/>
                <a:sym typeface="Roboto Mono"/>
              </a:rPr>
              <a:t>Paydaş analizi</a:t>
            </a:r>
          </a:p>
          <a:p>
            <a:pPr marR="0" lvl="0" algn="l" rtl="0">
              <a:lnSpc>
                <a:spcPct val="140007"/>
              </a:lnSpc>
              <a:spcBef>
                <a:spcPts val="0"/>
              </a:spcBef>
              <a:spcAft>
                <a:spcPts val="0"/>
              </a:spcAft>
              <a:buFont typeface="Wingdings" panose="05000000000000000000" pitchFamily="2" charset="2"/>
              <a:buChar char="§"/>
            </a:pPr>
            <a:r>
              <a:rPr lang="tr-TR" sz="2400" b="0" i="0" u="none" strike="noStrike" cap="none" dirty="0">
                <a:solidFill>
                  <a:srgbClr val="250542"/>
                </a:solidFill>
                <a:latin typeface="Arial Nova Light" panose="020B0304020202020204" pitchFamily="34" charset="0"/>
                <a:ea typeface="Roboto Mono"/>
                <a:cs typeface="Roboto Mono"/>
                <a:sym typeface="Roboto Mono"/>
              </a:rPr>
              <a:t>Kuruluş içi analiz</a:t>
            </a:r>
          </a:p>
          <a:p>
            <a:pPr marR="0" lvl="0" algn="l" rtl="0">
              <a:lnSpc>
                <a:spcPct val="140007"/>
              </a:lnSpc>
              <a:spcBef>
                <a:spcPts val="0"/>
              </a:spcBef>
              <a:spcAft>
                <a:spcPts val="0"/>
              </a:spcAft>
              <a:buFont typeface="Wingdings" panose="05000000000000000000" pitchFamily="2" charset="2"/>
              <a:buChar char="§"/>
            </a:pPr>
            <a:r>
              <a:rPr lang="tr-TR" sz="2400" b="0" i="0" u="none" strike="noStrike" cap="none" dirty="0">
                <a:solidFill>
                  <a:srgbClr val="250542"/>
                </a:solidFill>
                <a:latin typeface="Arial Nova Light" panose="020B0304020202020204" pitchFamily="34" charset="0"/>
                <a:ea typeface="Roboto Mono"/>
                <a:cs typeface="Roboto Mono"/>
                <a:sym typeface="Roboto Mono"/>
              </a:rPr>
              <a:t>Akademik faaliyetler analizi</a:t>
            </a:r>
          </a:p>
          <a:p>
            <a:pPr marR="0" lvl="0" algn="l" rtl="0">
              <a:lnSpc>
                <a:spcPct val="140007"/>
              </a:lnSpc>
              <a:spcBef>
                <a:spcPts val="0"/>
              </a:spcBef>
              <a:spcAft>
                <a:spcPts val="0"/>
              </a:spcAft>
              <a:buFont typeface="Wingdings" panose="05000000000000000000" pitchFamily="2" charset="2"/>
              <a:buChar char="§"/>
            </a:pPr>
            <a:r>
              <a:rPr lang="tr-TR" sz="2400" b="0" i="0" u="none" strike="noStrike" cap="none" dirty="0">
                <a:solidFill>
                  <a:srgbClr val="250542"/>
                </a:solidFill>
                <a:latin typeface="Arial Nova Light" panose="020B0304020202020204" pitchFamily="34" charset="0"/>
                <a:ea typeface="Roboto Mono"/>
                <a:cs typeface="Roboto Mono"/>
                <a:sym typeface="Roboto Mono"/>
              </a:rPr>
              <a:t>Yükseköğretim sektörü analizi</a:t>
            </a:r>
          </a:p>
          <a:p>
            <a:pPr marR="0" lvl="0" algn="l" rtl="0">
              <a:lnSpc>
                <a:spcPct val="140007"/>
              </a:lnSpc>
              <a:spcBef>
                <a:spcPts val="0"/>
              </a:spcBef>
              <a:spcAft>
                <a:spcPts val="0"/>
              </a:spcAft>
              <a:buFont typeface="Wingdings" panose="05000000000000000000" pitchFamily="2" charset="2"/>
              <a:buChar char="§"/>
            </a:pPr>
            <a:r>
              <a:rPr lang="tr-TR" dirty="0">
                <a:solidFill>
                  <a:srgbClr val="250542"/>
                </a:solidFill>
                <a:latin typeface="Arial Nova Light" panose="020B0304020202020204" pitchFamily="34" charset="0"/>
                <a:ea typeface="Roboto Mono"/>
                <a:cs typeface="Roboto Mono"/>
                <a:sym typeface="Roboto Mono"/>
              </a:rPr>
              <a:t>Güçlü ve Zayıf yönler ile fırsatlar ve tehditler (GZFT) Analizi</a:t>
            </a:r>
            <a:endParaRPr lang="tr-TR" sz="2400" b="0" i="0" u="none" strike="noStrike" cap="none" dirty="0">
              <a:solidFill>
                <a:srgbClr val="250542"/>
              </a:solidFill>
              <a:latin typeface="Arial Nova Light" panose="020B0304020202020204" pitchFamily="34" charset="0"/>
              <a:ea typeface="Roboto Mono"/>
              <a:cs typeface="Roboto Mono"/>
              <a:sym typeface="Roboto Mono"/>
            </a:endParaRPr>
          </a:p>
          <a:p>
            <a:endParaRPr lang="tr-TR" dirty="0"/>
          </a:p>
        </p:txBody>
      </p:sp>
      <p:sp>
        <p:nvSpPr>
          <p:cNvPr id="6" name="Slayt Numarası Yer Tutucusu 5">
            <a:extLst>
              <a:ext uri="{FF2B5EF4-FFF2-40B4-BE49-F238E27FC236}">
                <a16:creationId xmlns:a16="http://schemas.microsoft.com/office/drawing/2014/main" id="{E32B82BA-9CAD-4310-F579-B52AF5CE83C4}"/>
              </a:ext>
            </a:extLst>
          </p:cNvPr>
          <p:cNvSpPr>
            <a:spLocks noGrp="1"/>
          </p:cNvSpPr>
          <p:nvPr>
            <p:ph type="sldNum" sz="quarter" idx="12"/>
          </p:nvPr>
        </p:nvSpPr>
        <p:spPr/>
        <p:txBody>
          <a:bodyPr/>
          <a:lstStyle/>
          <a:p>
            <a:fld id="{7BE69E03-4804-4553-A1EC-F089884EF50F}" type="slidenum">
              <a:rPr lang="en-US" smtClean="0"/>
              <a:t>4</a:t>
            </a:fld>
            <a:endParaRPr lang="en-US"/>
          </a:p>
        </p:txBody>
      </p:sp>
    </p:spTree>
    <p:extLst>
      <p:ext uri="{BB962C8B-B14F-4D97-AF65-F5344CB8AC3E}">
        <p14:creationId xmlns:p14="http://schemas.microsoft.com/office/powerpoint/2010/main" val="1108484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33">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6" name="Rectangle 1035">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8" name="Rectangle 1037">
            <a:extLst>
              <a:ext uri="{FF2B5EF4-FFF2-40B4-BE49-F238E27FC236}">
                <a16:creationId xmlns:a16="http://schemas.microsoft.com/office/drawing/2014/main" id="{1335D9B3-B2C5-40E1-BFF9-E01D0DB42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58FAED2-09BB-E86F-C951-08DC86BC4A7F}"/>
              </a:ext>
            </a:extLst>
          </p:cNvPr>
          <p:cNvSpPr>
            <a:spLocks noGrp="1"/>
          </p:cNvSpPr>
          <p:nvPr>
            <p:ph type="title"/>
          </p:nvPr>
        </p:nvSpPr>
        <p:spPr>
          <a:xfrm>
            <a:off x="1478323" y="2242686"/>
            <a:ext cx="2513731" cy="1875499"/>
          </a:xfrm>
        </p:spPr>
        <p:txBody>
          <a:bodyPr vert="horz" lIns="91440" tIns="45720" rIns="91440" bIns="45720" rtlCol="0" anchor="b">
            <a:normAutofit/>
          </a:bodyPr>
          <a:lstStyle/>
          <a:p>
            <a:r>
              <a:rPr lang="en-US" sz="3200" dirty="0"/>
              <a:t>DURUM ANALİZİ SÜREÇLERİ</a:t>
            </a:r>
          </a:p>
        </p:txBody>
      </p:sp>
      <p:sp>
        <p:nvSpPr>
          <p:cNvPr id="6" name="Slayt Numarası Yer Tutucusu 5">
            <a:extLst>
              <a:ext uri="{FF2B5EF4-FFF2-40B4-BE49-F238E27FC236}">
                <a16:creationId xmlns:a16="http://schemas.microsoft.com/office/drawing/2014/main" id="{9275F4C3-9998-8B4C-D865-E90EBABF0630}"/>
              </a:ext>
            </a:extLst>
          </p:cNvPr>
          <p:cNvSpPr>
            <a:spLocks noGrp="1"/>
          </p:cNvSpPr>
          <p:nvPr>
            <p:ph type="sldNum" sz="quarter" idx="12"/>
          </p:nvPr>
        </p:nvSpPr>
        <p:spPr>
          <a:xfrm>
            <a:off x="11503152" y="-18288"/>
            <a:ext cx="685800" cy="685800"/>
          </a:xfrm>
        </p:spPr>
        <p:txBody>
          <a:bodyPr vert="horz" lIns="91440" tIns="45720" rIns="91440" bIns="45720" rtlCol="0">
            <a:normAutofit/>
          </a:bodyPr>
          <a:lstStyle/>
          <a:p>
            <a:pPr>
              <a:spcAft>
                <a:spcPts val="600"/>
              </a:spcAft>
            </a:pPr>
            <a:fld id="{7BE69E03-4804-4553-A1EC-F089884EF50F}" type="slidenum">
              <a:rPr lang="en-US" smtClean="0"/>
              <a:pPr>
                <a:spcAft>
                  <a:spcPts val="600"/>
                </a:spcAft>
              </a:pPr>
              <a:t>5</a:t>
            </a:fld>
            <a:endParaRPr lang="en-US"/>
          </a:p>
        </p:txBody>
      </p:sp>
      <p:sp>
        <p:nvSpPr>
          <p:cNvPr id="1040" name="Rectangle 1039">
            <a:extLst>
              <a:ext uri="{FF2B5EF4-FFF2-40B4-BE49-F238E27FC236}">
                <a16:creationId xmlns:a16="http://schemas.microsoft.com/office/drawing/2014/main" id="{6D95061B-ADFC-4592-8BB1-0D542F6F6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042523" y="6081915"/>
            <a:ext cx="6460098" cy="781696"/>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1042" name="Straight Connector 1041">
            <a:extLst>
              <a:ext uri="{FF2B5EF4-FFF2-40B4-BE49-F238E27FC236}">
                <a16:creationId xmlns:a16="http://schemas.microsoft.com/office/drawing/2014/main" id="{2B67C3E3-D148-40AD-9F4C-431AA28ACA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044" name="Straight Connector 1043">
            <a:extLst>
              <a:ext uri="{FF2B5EF4-FFF2-40B4-BE49-F238E27FC236}">
                <a16:creationId xmlns:a16="http://schemas.microsoft.com/office/drawing/2014/main" id="{C30DD030-ACB5-4C2C-AD03-51D52E277D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13" name="Group 4">
            <a:extLst>
              <a:ext uri="{FF2B5EF4-FFF2-40B4-BE49-F238E27FC236}">
                <a16:creationId xmlns:a16="http://schemas.microsoft.com/office/drawing/2014/main" id="{F4D3610A-D337-B987-A90F-347050447D3B}"/>
              </a:ext>
            </a:extLst>
          </p:cNvPr>
          <p:cNvGrpSpPr>
            <a:grpSpLocks noChangeAspect="1"/>
          </p:cNvGrpSpPr>
          <p:nvPr/>
        </p:nvGrpSpPr>
        <p:grpSpPr bwMode="auto">
          <a:xfrm>
            <a:off x="4191893" y="-18288"/>
            <a:ext cx="7798743" cy="6726466"/>
            <a:chOff x="922" y="-48"/>
            <a:chExt cx="5774" cy="4368"/>
          </a:xfrm>
        </p:grpSpPr>
        <p:sp>
          <p:nvSpPr>
            <p:cNvPr id="15" name="AutoShape 3">
              <a:extLst>
                <a:ext uri="{FF2B5EF4-FFF2-40B4-BE49-F238E27FC236}">
                  <a16:creationId xmlns:a16="http://schemas.microsoft.com/office/drawing/2014/main" id="{A647D5AA-69E7-8C32-FA76-0E27BF481F08}"/>
                </a:ext>
              </a:extLst>
            </p:cNvPr>
            <p:cNvSpPr>
              <a:spLocks noChangeAspect="1" noChangeArrowheads="1" noTextEdit="1"/>
            </p:cNvSpPr>
            <p:nvPr/>
          </p:nvSpPr>
          <p:spPr bwMode="auto">
            <a:xfrm>
              <a:off x="984" y="0"/>
              <a:ext cx="571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029" name="Picture 5">
              <a:extLst>
                <a:ext uri="{FF2B5EF4-FFF2-40B4-BE49-F238E27FC236}">
                  <a16:creationId xmlns:a16="http://schemas.microsoft.com/office/drawing/2014/main" id="{6F746663-AD8D-DB0A-C151-31B8C4D26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 y="-48"/>
              <a:ext cx="5716" cy="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11082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EB7FB4C-85E1-1EA7-5A1C-66D8AA0C827F}"/>
              </a:ext>
            </a:extLst>
          </p:cNvPr>
          <p:cNvSpPr>
            <a:spLocks noGrp="1"/>
          </p:cNvSpPr>
          <p:nvPr>
            <p:ph idx="1"/>
          </p:nvPr>
        </p:nvSpPr>
        <p:spPr>
          <a:xfrm>
            <a:off x="1666979" y="932873"/>
            <a:ext cx="8858042" cy="3833753"/>
          </a:xfrm>
        </p:spPr>
        <p:txBody>
          <a:bodyPr>
            <a:normAutofit/>
          </a:bodyPr>
          <a:lstStyle/>
          <a:p>
            <a:pPr marR="0" lvl="0" algn="l" rtl="0">
              <a:lnSpc>
                <a:spcPct val="140007"/>
              </a:lnSpc>
              <a:spcBef>
                <a:spcPts val="0"/>
              </a:spcBef>
              <a:spcAft>
                <a:spcPts val="0"/>
              </a:spcAft>
              <a:buFont typeface="Wingdings" panose="05000000000000000000" pitchFamily="2" charset="2"/>
              <a:buChar char="§"/>
            </a:pPr>
            <a:r>
              <a:rPr lang="tr-TR" sz="2800" b="0" i="0" u="none" strike="noStrike" cap="none" dirty="0">
                <a:solidFill>
                  <a:srgbClr val="250542"/>
                </a:solidFill>
                <a:latin typeface="Arial Nova Light" panose="020B0304020202020204" pitchFamily="34" charset="0"/>
                <a:ea typeface="Roboto Mono"/>
                <a:cs typeface="Roboto Mono"/>
                <a:sym typeface="Roboto Mono"/>
              </a:rPr>
              <a:t>Kurumsal tarihçe</a:t>
            </a:r>
          </a:p>
          <a:p>
            <a:pPr marR="0" lvl="0" algn="l" rtl="0">
              <a:lnSpc>
                <a:spcPct val="140007"/>
              </a:lnSpc>
              <a:spcBef>
                <a:spcPts val="0"/>
              </a:spcBef>
              <a:spcAft>
                <a:spcPts val="0"/>
              </a:spcAft>
              <a:buFont typeface="Wingdings" panose="05000000000000000000" pitchFamily="2" charset="2"/>
              <a:buChar char="§"/>
            </a:pPr>
            <a:r>
              <a:rPr lang="tr-TR" sz="2800" b="0" i="0" u="none" strike="noStrike" cap="none" dirty="0">
                <a:solidFill>
                  <a:srgbClr val="250542"/>
                </a:solidFill>
                <a:latin typeface="Arial Nova Light" panose="020B0304020202020204" pitchFamily="34" charset="0"/>
                <a:ea typeface="Roboto Mono"/>
                <a:cs typeface="Roboto Mono"/>
                <a:sym typeface="Roboto Mono"/>
              </a:rPr>
              <a:t>Uygulanmakta olan stratejik planın değerlendirilmesi</a:t>
            </a:r>
          </a:p>
          <a:p>
            <a:endParaRPr lang="tr-TR" sz="2800" dirty="0"/>
          </a:p>
        </p:txBody>
      </p:sp>
      <p:sp>
        <p:nvSpPr>
          <p:cNvPr id="4" name="Veri Yer Tutucusu 3">
            <a:extLst>
              <a:ext uri="{FF2B5EF4-FFF2-40B4-BE49-F238E27FC236}">
                <a16:creationId xmlns:a16="http://schemas.microsoft.com/office/drawing/2014/main" id="{7B0220D3-64DC-4C85-27FC-AA333624C53F}"/>
              </a:ext>
            </a:extLst>
          </p:cNvPr>
          <p:cNvSpPr>
            <a:spLocks noGrp="1"/>
          </p:cNvSpPr>
          <p:nvPr>
            <p:ph type="dt" sz="half" idx="10"/>
          </p:nvPr>
        </p:nvSpPr>
        <p:spPr/>
        <p:txBody>
          <a:bodyPr/>
          <a:lstStyle/>
          <a:p>
            <a:fld id="{57997BA6-BEF8-495F-ACCD-8D19769E4FC6}" type="datetime2">
              <a:rPr lang="en-US" smtClean="0"/>
              <a:t>Wednesday, September 25, 2024</a:t>
            </a:fld>
            <a:endParaRPr lang="en-US" dirty="0"/>
          </a:p>
        </p:txBody>
      </p:sp>
      <p:sp>
        <p:nvSpPr>
          <p:cNvPr id="5" name="Alt Bilgi Yer Tutucusu 4">
            <a:extLst>
              <a:ext uri="{FF2B5EF4-FFF2-40B4-BE49-F238E27FC236}">
                <a16:creationId xmlns:a16="http://schemas.microsoft.com/office/drawing/2014/main" id="{A90D3C07-2DDC-6097-8D95-D49E6DCC0803}"/>
              </a:ext>
            </a:extLst>
          </p:cNvPr>
          <p:cNvSpPr>
            <a:spLocks noGrp="1"/>
          </p:cNvSpPr>
          <p:nvPr>
            <p:ph type="ftr" sz="quarter" idx="11"/>
          </p:nvPr>
        </p:nvSpPr>
        <p:spPr/>
        <p:txBody>
          <a:bodyPr/>
          <a:lstStyle/>
          <a:p>
            <a:r>
              <a:rPr lang="en-US"/>
              <a:t>Sample Footer Text</a:t>
            </a:r>
            <a:endParaRPr lang="en-US" dirty="0"/>
          </a:p>
        </p:txBody>
      </p:sp>
      <p:sp>
        <p:nvSpPr>
          <p:cNvPr id="6" name="Slayt Numarası Yer Tutucusu 5">
            <a:extLst>
              <a:ext uri="{FF2B5EF4-FFF2-40B4-BE49-F238E27FC236}">
                <a16:creationId xmlns:a16="http://schemas.microsoft.com/office/drawing/2014/main" id="{4F1F40FE-4D7A-E79A-7110-70C8443324F8}"/>
              </a:ext>
            </a:extLst>
          </p:cNvPr>
          <p:cNvSpPr>
            <a:spLocks noGrp="1"/>
          </p:cNvSpPr>
          <p:nvPr>
            <p:ph type="sldNum" sz="quarter" idx="12"/>
          </p:nvPr>
        </p:nvSpPr>
        <p:spPr/>
        <p:txBody>
          <a:bodyPr/>
          <a:lstStyle/>
          <a:p>
            <a:fld id="{7BE69E03-4804-4553-A1EC-F089884EF50F}" type="slidenum">
              <a:rPr lang="en-US" smtClean="0"/>
              <a:t>6</a:t>
            </a:fld>
            <a:endParaRPr lang="en-US"/>
          </a:p>
        </p:txBody>
      </p:sp>
    </p:spTree>
    <p:extLst>
      <p:ext uri="{BB962C8B-B14F-4D97-AF65-F5344CB8AC3E}">
        <p14:creationId xmlns:p14="http://schemas.microsoft.com/office/powerpoint/2010/main" val="2848214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E0A0E9-7E11-85A6-A601-03FF7532A2D8}"/>
              </a:ext>
            </a:extLst>
          </p:cNvPr>
          <p:cNvSpPr>
            <a:spLocks noGrp="1"/>
          </p:cNvSpPr>
          <p:nvPr>
            <p:ph type="title"/>
          </p:nvPr>
        </p:nvSpPr>
        <p:spPr>
          <a:xfrm>
            <a:off x="1673352" y="1385181"/>
            <a:ext cx="10515600" cy="305508"/>
          </a:xfrm>
        </p:spPr>
        <p:txBody>
          <a:bodyPr>
            <a:normAutofit fontScale="90000"/>
          </a:bodyPr>
          <a:lstStyle/>
          <a:p>
            <a:r>
              <a:rPr lang="tr-TR" sz="4000" b="0" i="0" u="none" strike="noStrike" cap="none" dirty="0">
                <a:solidFill>
                  <a:srgbClr val="13538A"/>
                </a:solidFill>
                <a:latin typeface="Calibri" panose="020F0502020204030204" pitchFamily="34" charset="0"/>
                <a:ea typeface="Calibri"/>
                <a:cs typeface="Calibri" panose="020F0502020204030204" pitchFamily="34" charset="0"/>
                <a:sym typeface="Calibri"/>
              </a:rPr>
              <a:t>MEVZUAT ANALİZİ</a:t>
            </a:r>
            <a:br>
              <a:rPr lang="tr-TR" sz="5400" b="0" i="0" u="none" strike="noStrike" cap="none" dirty="0">
                <a:solidFill>
                  <a:srgbClr val="13538A"/>
                </a:solidFill>
                <a:latin typeface="Calibri"/>
                <a:ea typeface="Calibri"/>
                <a:cs typeface="Calibri"/>
                <a:sym typeface="Calibri"/>
              </a:rPr>
            </a:br>
            <a:endParaRPr lang="tr-TR" dirty="0"/>
          </a:p>
        </p:txBody>
      </p:sp>
      <p:sp>
        <p:nvSpPr>
          <p:cNvPr id="3" name="İçerik Yer Tutucusu 2">
            <a:extLst>
              <a:ext uri="{FF2B5EF4-FFF2-40B4-BE49-F238E27FC236}">
                <a16:creationId xmlns:a16="http://schemas.microsoft.com/office/drawing/2014/main" id="{C2110E14-4F0A-9474-41EA-7F9FCBC2A3D6}"/>
              </a:ext>
            </a:extLst>
          </p:cNvPr>
          <p:cNvSpPr>
            <a:spLocks noGrp="1"/>
          </p:cNvSpPr>
          <p:nvPr>
            <p:ph idx="1"/>
          </p:nvPr>
        </p:nvSpPr>
        <p:spPr>
          <a:xfrm>
            <a:off x="1588654" y="1690689"/>
            <a:ext cx="9914497" cy="4341320"/>
          </a:xfrm>
        </p:spPr>
        <p:txBody>
          <a:bodyPr>
            <a:normAutofit/>
          </a:bodyPr>
          <a:lstStyle/>
          <a:p>
            <a:pPr marL="0" indent="0" algn="just">
              <a:buNone/>
            </a:pPr>
            <a:r>
              <a:rPr lang="tr-TR" sz="2400" b="0" i="0" u="none" strike="noStrike" cap="none" dirty="0">
                <a:solidFill>
                  <a:schemeClr val="dk1"/>
                </a:solidFill>
                <a:latin typeface="Calibri"/>
                <a:ea typeface="Calibri"/>
                <a:cs typeface="Calibri"/>
                <a:sym typeface="Calibri"/>
              </a:rPr>
              <a:t>Mevzuat analizinde üniversiteye görev ve sorumluluk yükleyen, üniversitenin faaliyet alanını düzenleyen mevzuat gözden geçirilerek yasal yükümlülükler listesi oluşturulur. Mevzuat analizinin çıktıları daha sonraki aşamada üniversitenin faaliyet alanlarının belirlenmesinde ve geleceğe bakışının oluşturulmasında ve/veya gözden geçirilmesinde kullanılır. Mevzuat analiziyle amaç ve hedeflerin sınırları çizilir. </a:t>
            </a:r>
            <a:endParaRPr lang="tr-TR" dirty="0"/>
          </a:p>
        </p:txBody>
      </p:sp>
      <p:sp>
        <p:nvSpPr>
          <p:cNvPr id="6" name="Slayt Numarası Yer Tutucusu 5">
            <a:extLst>
              <a:ext uri="{FF2B5EF4-FFF2-40B4-BE49-F238E27FC236}">
                <a16:creationId xmlns:a16="http://schemas.microsoft.com/office/drawing/2014/main" id="{8BBDE885-FF36-E213-E3E5-34040B3086A8}"/>
              </a:ext>
            </a:extLst>
          </p:cNvPr>
          <p:cNvSpPr>
            <a:spLocks noGrp="1"/>
          </p:cNvSpPr>
          <p:nvPr>
            <p:ph type="sldNum" sz="quarter" idx="12"/>
          </p:nvPr>
        </p:nvSpPr>
        <p:spPr/>
        <p:txBody>
          <a:bodyPr/>
          <a:lstStyle/>
          <a:p>
            <a:fld id="{7BE69E03-4804-4553-A1EC-F089884EF50F}" type="slidenum">
              <a:rPr lang="en-US" smtClean="0"/>
              <a:t>7</a:t>
            </a:fld>
            <a:endParaRPr lang="en-US"/>
          </a:p>
        </p:txBody>
      </p:sp>
    </p:spTree>
    <p:extLst>
      <p:ext uri="{BB962C8B-B14F-4D97-AF65-F5344CB8AC3E}">
        <p14:creationId xmlns:p14="http://schemas.microsoft.com/office/powerpoint/2010/main" val="2317854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551C3B6-A0D6-43F6-9F68-13666CDA5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4D4D99EB-C4F3-4F0C-91F7-AB4DC2A08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1BA0BA0-3E99-57A0-1D65-C1C09D09D4BB}"/>
              </a:ext>
            </a:extLst>
          </p:cNvPr>
          <p:cNvSpPr>
            <a:spLocks noGrp="1"/>
          </p:cNvSpPr>
          <p:nvPr>
            <p:ph type="title"/>
          </p:nvPr>
        </p:nvSpPr>
        <p:spPr>
          <a:xfrm>
            <a:off x="1394690" y="1228435"/>
            <a:ext cx="2960741" cy="2315433"/>
          </a:xfrm>
        </p:spPr>
        <p:txBody>
          <a:bodyPr vert="horz" lIns="91440" tIns="45720" rIns="91440" bIns="45720" rtlCol="0" anchor="b">
            <a:normAutofit/>
          </a:bodyPr>
          <a:lstStyle/>
          <a:p>
            <a:r>
              <a:rPr lang="en-US" sz="4000" dirty="0" err="1"/>
              <a:t>Mevzuat</a:t>
            </a:r>
            <a:r>
              <a:rPr lang="en-US" sz="4000" dirty="0"/>
              <a:t> </a:t>
            </a:r>
            <a:r>
              <a:rPr lang="en-US" sz="4000" dirty="0" err="1"/>
              <a:t>Analizi</a:t>
            </a:r>
            <a:r>
              <a:rPr lang="en-US" sz="4000" dirty="0"/>
              <a:t> </a:t>
            </a:r>
            <a:r>
              <a:rPr lang="en-US" sz="4000" dirty="0" err="1"/>
              <a:t>Örneği</a:t>
            </a:r>
            <a:endParaRPr lang="en-US" sz="4000" dirty="0"/>
          </a:p>
        </p:txBody>
      </p:sp>
      <p:sp>
        <p:nvSpPr>
          <p:cNvPr id="6" name="Slayt Numarası Yer Tutucusu 5">
            <a:extLst>
              <a:ext uri="{FF2B5EF4-FFF2-40B4-BE49-F238E27FC236}">
                <a16:creationId xmlns:a16="http://schemas.microsoft.com/office/drawing/2014/main" id="{3E26FE79-06BD-FB28-F2F4-D665432D9C02}"/>
              </a:ext>
            </a:extLst>
          </p:cNvPr>
          <p:cNvSpPr>
            <a:spLocks noGrp="1"/>
          </p:cNvSpPr>
          <p:nvPr>
            <p:ph type="sldNum" sz="quarter" idx="12"/>
          </p:nvPr>
        </p:nvSpPr>
        <p:spPr>
          <a:xfrm>
            <a:off x="11503152" y="-18288"/>
            <a:ext cx="685800" cy="685800"/>
          </a:xfrm>
        </p:spPr>
        <p:txBody>
          <a:bodyPr vert="horz" lIns="91440" tIns="45720" rIns="91440" bIns="45720" rtlCol="0" anchor="ctr">
            <a:normAutofit/>
          </a:bodyPr>
          <a:lstStyle/>
          <a:p>
            <a:pPr>
              <a:spcAft>
                <a:spcPts val="600"/>
              </a:spcAft>
            </a:pPr>
            <a:fld id="{7BE69E03-4804-4553-A1EC-F089884EF50F}" type="slidenum">
              <a:rPr lang="en-US" sz="1200" smtClean="0"/>
              <a:pPr>
                <a:spcAft>
                  <a:spcPts val="600"/>
                </a:spcAft>
              </a:pPr>
              <a:t>8</a:t>
            </a:fld>
            <a:endParaRPr lang="en-US" sz="1200"/>
          </a:p>
        </p:txBody>
      </p:sp>
      <p:sp>
        <p:nvSpPr>
          <p:cNvPr id="4" name="Veri Yer Tutucusu 3">
            <a:extLst>
              <a:ext uri="{FF2B5EF4-FFF2-40B4-BE49-F238E27FC236}">
                <a16:creationId xmlns:a16="http://schemas.microsoft.com/office/drawing/2014/main" id="{543794A9-298A-2758-CC32-79478C7B13BB}"/>
              </a:ext>
            </a:extLst>
          </p:cNvPr>
          <p:cNvSpPr>
            <a:spLocks noGrp="1"/>
          </p:cNvSpPr>
          <p:nvPr>
            <p:ph type="dt" sz="half" idx="10"/>
          </p:nvPr>
        </p:nvSpPr>
        <p:spPr>
          <a:xfrm>
            <a:off x="422897" y="6217920"/>
            <a:ext cx="4253877" cy="640080"/>
          </a:xfrm>
        </p:spPr>
        <p:txBody>
          <a:bodyPr vert="horz" lIns="91440" tIns="45720" rIns="91440" bIns="45720" rtlCol="0" anchor="ctr" anchorCtr="0">
            <a:normAutofit/>
          </a:bodyPr>
          <a:lstStyle/>
          <a:p>
            <a:pPr>
              <a:spcAft>
                <a:spcPts val="600"/>
              </a:spcAft>
            </a:pPr>
            <a:r>
              <a:rPr lang="en-US" sz="1200" b="0" i="0" u="none" strike="noStrike" cap="none" dirty="0" err="1">
                <a:sym typeface="Arial"/>
              </a:rPr>
              <a:t>Üniversiteler</a:t>
            </a:r>
            <a:r>
              <a:rPr lang="en-US" sz="1200" b="0" i="0" u="none" strike="noStrike" cap="none" dirty="0">
                <a:sym typeface="Arial"/>
              </a:rPr>
              <a:t> </a:t>
            </a:r>
            <a:r>
              <a:rPr lang="en-US" sz="1200" b="0" i="0" u="none" strike="noStrike" cap="none" dirty="0" err="1">
                <a:sym typeface="Arial"/>
              </a:rPr>
              <a:t>için</a:t>
            </a:r>
            <a:r>
              <a:rPr lang="en-US" sz="1200" b="0" i="0" u="none" strike="noStrike" cap="none" dirty="0">
                <a:sym typeface="Arial"/>
              </a:rPr>
              <a:t> </a:t>
            </a:r>
            <a:r>
              <a:rPr lang="en-US" sz="1200" b="0" i="0" u="none" strike="noStrike" cap="none" dirty="0" err="1">
                <a:sym typeface="Arial"/>
              </a:rPr>
              <a:t>stratejik</a:t>
            </a:r>
            <a:r>
              <a:rPr lang="en-US" sz="1200" b="0" i="0" u="none" strike="noStrike" cap="none" dirty="0">
                <a:sym typeface="Arial"/>
              </a:rPr>
              <a:t> plan  </a:t>
            </a:r>
            <a:r>
              <a:rPr lang="en-US" sz="1200" b="0" i="0" u="none" strike="noStrike" cap="none" dirty="0" err="1">
                <a:sym typeface="Arial"/>
              </a:rPr>
              <a:t>hazırlama</a:t>
            </a:r>
            <a:r>
              <a:rPr lang="en-US" sz="1200" b="0" i="0" u="none" strike="noStrike" cap="none" dirty="0">
                <a:sym typeface="Arial"/>
              </a:rPr>
              <a:t> </a:t>
            </a:r>
            <a:r>
              <a:rPr lang="en-US" sz="1200" b="0" i="0" u="none" strike="noStrike" cap="none" dirty="0" err="1">
                <a:sym typeface="Arial"/>
              </a:rPr>
              <a:t>rehberi</a:t>
            </a:r>
            <a:r>
              <a:rPr lang="en-US" sz="1200" b="0" i="0" u="none" strike="noStrike" cap="none" dirty="0">
                <a:sym typeface="Arial"/>
              </a:rPr>
              <a:t>  </a:t>
            </a:r>
            <a:r>
              <a:rPr lang="en-US" sz="1200" b="0" i="0" u="none" strike="noStrike" cap="none" dirty="0" err="1">
                <a:sym typeface="Arial"/>
              </a:rPr>
              <a:t>sayfa</a:t>
            </a:r>
            <a:r>
              <a:rPr lang="en-US" sz="1200" b="0" i="0" u="none" strike="noStrike" cap="none" dirty="0">
                <a:sym typeface="Arial"/>
              </a:rPr>
              <a:t> </a:t>
            </a:r>
            <a:r>
              <a:rPr lang="tr-TR" sz="1200" b="0" i="0" u="none" strike="noStrike" cap="none" dirty="0">
                <a:sym typeface="Arial"/>
              </a:rPr>
              <a:t>9</a:t>
            </a:r>
            <a:r>
              <a:rPr lang="en-US" sz="1200" b="0" i="0" u="none" strike="noStrike" cap="none" dirty="0">
                <a:sym typeface="Arial"/>
              </a:rPr>
              <a:t>1          </a:t>
            </a:r>
          </a:p>
          <a:p>
            <a:pPr>
              <a:spcAft>
                <a:spcPts val="600"/>
              </a:spcAft>
            </a:pPr>
            <a:endParaRPr lang="en-US" sz="1200" dirty="0"/>
          </a:p>
        </p:txBody>
      </p:sp>
      <p:sp>
        <p:nvSpPr>
          <p:cNvPr id="25" name="Rectangle 24">
            <a:extLst>
              <a:ext uri="{FF2B5EF4-FFF2-40B4-BE49-F238E27FC236}">
                <a16:creationId xmlns:a16="http://schemas.microsoft.com/office/drawing/2014/main" id="{04B69146-C1C0-4B58-86FC-34F3390E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4091" y="698677"/>
            <a:ext cx="826383" cy="5479134"/>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27" name="Straight Connector 26">
            <a:extLst>
              <a:ext uri="{FF2B5EF4-FFF2-40B4-BE49-F238E27FC236}">
                <a16:creationId xmlns:a16="http://schemas.microsoft.com/office/drawing/2014/main" id="{EC540AD5-A993-4DA3-B064-D004E2CC65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E6A9698-2C5E-4B0F-B3FA-0CE9BCA6E1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0" name="AutoShape 3">
            <a:extLst>
              <a:ext uri="{FF2B5EF4-FFF2-40B4-BE49-F238E27FC236}">
                <a16:creationId xmlns:a16="http://schemas.microsoft.com/office/drawing/2014/main" id="{0C467614-EBD0-51CA-7C10-01F40A1E755D}"/>
              </a:ext>
            </a:extLst>
          </p:cNvPr>
          <p:cNvSpPr>
            <a:spLocks noChangeAspect="1" noChangeArrowheads="1" noTextEdit="1"/>
          </p:cNvSpPr>
          <p:nvPr/>
        </p:nvSpPr>
        <p:spPr bwMode="auto">
          <a:xfrm>
            <a:off x="0" y="1143000"/>
            <a:ext cx="1219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nvGrpSpPr>
          <p:cNvPr id="13" name="Group 8">
            <a:extLst>
              <a:ext uri="{FF2B5EF4-FFF2-40B4-BE49-F238E27FC236}">
                <a16:creationId xmlns:a16="http://schemas.microsoft.com/office/drawing/2014/main" id="{0D5297F5-5C87-B2EA-419A-7BE2A0A99B75}"/>
              </a:ext>
            </a:extLst>
          </p:cNvPr>
          <p:cNvGrpSpPr>
            <a:grpSpLocks noChangeAspect="1"/>
          </p:cNvGrpSpPr>
          <p:nvPr/>
        </p:nvGrpSpPr>
        <p:grpSpPr bwMode="auto">
          <a:xfrm>
            <a:off x="4575644" y="9551"/>
            <a:ext cx="5599113" cy="6866736"/>
            <a:chOff x="4242" y="0"/>
            <a:chExt cx="3167" cy="3884"/>
          </a:xfrm>
        </p:grpSpPr>
        <p:sp>
          <p:nvSpPr>
            <p:cNvPr id="14" name="AutoShape 7">
              <a:extLst>
                <a:ext uri="{FF2B5EF4-FFF2-40B4-BE49-F238E27FC236}">
                  <a16:creationId xmlns:a16="http://schemas.microsoft.com/office/drawing/2014/main" id="{7CA73A5D-FF76-BD5D-CCB0-1158B36D724C}"/>
                </a:ext>
              </a:extLst>
            </p:cNvPr>
            <p:cNvSpPr>
              <a:spLocks noChangeAspect="1" noChangeArrowheads="1" noTextEdit="1"/>
            </p:cNvSpPr>
            <p:nvPr/>
          </p:nvSpPr>
          <p:spPr bwMode="auto">
            <a:xfrm>
              <a:off x="4242" y="0"/>
              <a:ext cx="3167" cy="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2057" name="Picture 9">
              <a:extLst>
                <a:ext uri="{FF2B5EF4-FFF2-40B4-BE49-F238E27FC236}">
                  <a16:creationId xmlns:a16="http://schemas.microsoft.com/office/drawing/2014/main" id="{0909EE76-30EB-0A84-DC0C-5E84B8A11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2" y="0"/>
              <a:ext cx="3168" cy="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00193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a:extLst>
              <a:ext uri="{FF2B5EF4-FFF2-40B4-BE49-F238E27FC236}">
                <a16:creationId xmlns:a16="http://schemas.microsoft.com/office/drawing/2014/main" id="{65C3D404-3579-F82B-7955-9AC40F6DF8B5}"/>
              </a:ext>
            </a:extLst>
          </p:cNvPr>
          <p:cNvSpPr>
            <a:spLocks noGrp="1"/>
          </p:cNvSpPr>
          <p:nvPr>
            <p:ph type="sldNum" sz="quarter" idx="12"/>
          </p:nvPr>
        </p:nvSpPr>
        <p:spPr/>
        <p:txBody>
          <a:bodyPr/>
          <a:lstStyle/>
          <a:p>
            <a:fld id="{7BE69E03-4804-4553-A1EC-F089884EF50F}" type="slidenum">
              <a:rPr lang="en-US" smtClean="0"/>
              <a:t>9</a:t>
            </a:fld>
            <a:endParaRPr lang="en-US"/>
          </a:p>
        </p:txBody>
      </p:sp>
      <p:grpSp>
        <p:nvGrpSpPr>
          <p:cNvPr id="9" name="Group 4">
            <a:extLst>
              <a:ext uri="{FF2B5EF4-FFF2-40B4-BE49-F238E27FC236}">
                <a16:creationId xmlns:a16="http://schemas.microsoft.com/office/drawing/2014/main" id="{AE4C8663-0661-801E-8021-7D7FA650BC05}"/>
              </a:ext>
            </a:extLst>
          </p:cNvPr>
          <p:cNvGrpSpPr>
            <a:grpSpLocks noChangeAspect="1"/>
          </p:cNvGrpSpPr>
          <p:nvPr/>
        </p:nvGrpSpPr>
        <p:grpSpPr bwMode="auto">
          <a:xfrm>
            <a:off x="5001954" y="-102636"/>
            <a:ext cx="6270625" cy="6858000"/>
            <a:chOff x="1865" y="0"/>
            <a:chExt cx="3950" cy="4320"/>
          </a:xfrm>
        </p:grpSpPr>
        <p:sp>
          <p:nvSpPr>
            <p:cNvPr id="10" name="AutoShape 3">
              <a:extLst>
                <a:ext uri="{FF2B5EF4-FFF2-40B4-BE49-F238E27FC236}">
                  <a16:creationId xmlns:a16="http://schemas.microsoft.com/office/drawing/2014/main" id="{E55C97F4-7DC1-E925-DEBD-3278E385E295}"/>
                </a:ext>
              </a:extLst>
            </p:cNvPr>
            <p:cNvSpPr>
              <a:spLocks noChangeAspect="1" noChangeArrowheads="1" noTextEdit="1"/>
            </p:cNvSpPr>
            <p:nvPr/>
          </p:nvSpPr>
          <p:spPr bwMode="auto">
            <a:xfrm>
              <a:off x="1865" y="0"/>
              <a:ext cx="39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3077" name="Picture 5">
              <a:extLst>
                <a:ext uri="{FF2B5EF4-FFF2-40B4-BE49-F238E27FC236}">
                  <a16:creationId xmlns:a16="http://schemas.microsoft.com/office/drawing/2014/main" id="{3E4DB410-1959-D6E5-7764-9B4ACCDAC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 y="0"/>
              <a:ext cx="3953" cy="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Metin kutusu 2">
            <a:extLst>
              <a:ext uri="{FF2B5EF4-FFF2-40B4-BE49-F238E27FC236}">
                <a16:creationId xmlns:a16="http://schemas.microsoft.com/office/drawing/2014/main" id="{50D5FF2E-C2A8-BC70-F381-2CAB2F23F902}"/>
              </a:ext>
            </a:extLst>
          </p:cNvPr>
          <p:cNvSpPr txBox="1"/>
          <p:nvPr/>
        </p:nvSpPr>
        <p:spPr>
          <a:xfrm>
            <a:off x="1671782" y="1527454"/>
            <a:ext cx="2773469" cy="1569660"/>
          </a:xfrm>
          <a:prstGeom prst="rect">
            <a:avLst/>
          </a:prstGeom>
          <a:noFill/>
        </p:spPr>
        <p:txBody>
          <a:bodyPr wrap="square">
            <a:spAutoFit/>
          </a:bodyPr>
          <a:lstStyle/>
          <a:p>
            <a:r>
              <a:rPr lang="tr-TR" sz="2400" dirty="0">
                <a:solidFill>
                  <a:schemeClr val="tx2"/>
                </a:solidFill>
              </a:rPr>
              <a:t>Karabük Üniversitesi </a:t>
            </a:r>
          </a:p>
          <a:p>
            <a:r>
              <a:rPr lang="tr-TR" sz="2400" dirty="0">
                <a:solidFill>
                  <a:schemeClr val="tx2"/>
                </a:solidFill>
              </a:rPr>
              <a:t>2021-2025 Stratejik Plan</a:t>
            </a:r>
            <a:endParaRPr lang="en-US" sz="2400" dirty="0">
              <a:solidFill>
                <a:schemeClr val="tx2"/>
              </a:solidFill>
            </a:endParaRPr>
          </a:p>
        </p:txBody>
      </p:sp>
    </p:spTree>
    <p:extLst>
      <p:ext uri="{BB962C8B-B14F-4D97-AF65-F5344CB8AC3E}">
        <p14:creationId xmlns:p14="http://schemas.microsoft.com/office/powerpoint/2010/main" val="3010631213"/>
      </p:ext>
    </p:extLst>
  </p:cSld>
  <p:clrMapOvr>
    <a:masterClrMapping/>
  </p:clrMapOvr>
</p:sld>
</file>

<file path=ppt/theme/theme1.xml><?xml version="1.0" encoding="utf-8"?>
<a:theme xmlns:a="http://schemas.openxmlformats.org/drawingml/2006/main" name="OffsetVTI">
  <a:themeElements>
    <a:clrScheme name="Offic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ante">
      <a:majorFont>
        <a:latin typeface="Georgia Pro"/>
        <a:ea typeface=""/>
        <a:cs typeface=""/>
      </a:majorFont>
      <a:minorFont>
        <a:latin typeface="Georgi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328</TotalTime>
  <Words>3798</Words>
  <Application>Microsoft Office PowerPoint</Application>
  <PresentationFormat>Geniş ekran</PresentationFormat>
  <Paragraphs>638</Paragraphs>
  <Slides>33</Slides>
  <Notes>2</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33</vt:i4>
      </vt:variant>
    </vt:vector>
  </HeadingPairs>
  <TitlesOfParts>
    <vt:vector size="43" baseType="lpstr">
      <vt:lpstr>Aptos</vt:lpstr>
      <vt:lpstr>Arial</vt:lpstr>
      <vt:lpstr>Arial Nova Light</vt:lpstr>
      <vt:lpstr>Calibri</vt:lpstr>
      <vt:lpstr>Dante (Headings)2</vt:lpstr>
      <vt:lpstr>Georgia Pro</vt:lpstr>
      <vt:lpstr>Helvetica Neue Medium</vt:lpstr>
      <vt:lpstr>Wingdings</vt:lpstr>
      <vt:lpstr>Wingdings 2</vt:lpstr>
      <vt:lpstr>OffsetVTI</vt:lpstr>
      <vt:lpstr>Karabük Üniversitesi </vt:lpstr>
      <vt:lpstr>TANIMLAR</vt:lpstr>
      <vt:lpstr>PowerPoint Sunusu</vt:lpstr>
      <vt:lpstr>NEREDEYİZ..</vt:lpstr>
      <vt:lpstr>DURUM ANALİZİ SÜREÇLERİ</vt:lpstr>
      <vt:lpstr>PowerPoint Sunusu</vt:lpstr>
      <vt:lpstr>MEVZUAT ANALİZİ </vt:lpstr>
      <vt:lpstr>Mevzuat Analizi Örneği</vt:lpstr>
      <vt:lpstr>PowerPoint Sunusu</vt:lpstr>
      <vt:lpstr>Üst Politika Belgeleri Analizi </vt:lpstr>
      <vt:lpstr>Üst Politika Belgeleri Analizi Örneği </vt:lpstr>
      <vt:lpstr>Faaliyet Alanları ile Ürün ve Hizmetlerin Belirlenmesi  </vt:lpstr>
      <vt:lpstr>Faaliyet Alanları ile Ürün ve Hizmetleri Örneği </vt:lpstr>
      <vt:lpstr>Paydaş Analizi</vt:lpstr>
      <vt:lpstr>PowerPoint Sunusu</vt:lpstr>
      <vt:lpstr>PowerPoint Sunusu</vt:lpstr>
      <vt:lpstr>Kuruluş İçi Analiz </vt:lpstr>
      <vt:lpstr>Akademik Faaliyetler Analizi </vt:lpstr>
      <vt:lpstr>Yükseköğretim Sektörü Analizi </vt:lpstr>
      <vt:lpstr>PESTLE ANALİZİ BİLEŞENLERİ </vt:lpstr>
      <vt:lpstr>PowerPoint Sunusu</vt:lpstr>
      <vt:lpstr>GZFT ANALİZİ </vt:lpstr>
      <vt:lpstr> GZFT ANALİZİ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Rahman ÇALHAN</dc:creator>
  <cp:lastModifiedBy>NILUFER ZENGIN</cp:lastModifiedBy>
  <cp:revision>36</cp:revision>
  <dcterms:created xsi:type="dcterms:W3CDTF">2024-09-23T19:26:09Z</dcterms:created>
  <dcterms:modified xsi:type="dcterms:W3CDTF">2024-09-25T08:50:23Z</dcterms:modified>
</cp:coreProperties>
</file>