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showGuides="1">
      <p:cViewPr varScale="1">
        <p:scale>
          <a:sx n="102" d="100"/>
          <a:sy n="102" d="100"/>
        </p:scale>
        <p:origin x="13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BC69EA7-CCB1-4B74-A7A2-E4318633096B}" type="datetimeFigureOut">
              <a:rPr lang="tr-TR" smtClean="0"/>
              <a:t>24.08.2016</a:t>
            </a:fld>
            <a:endParaRPr lang="tr-TR"/>
          </a:p>
        </p:txBody>
      </p:sp>
      <p:sp>
        <p:nvSpPr>
          <p:cNvPr id="4" name="Alt Bilgi Yer Tutucusu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10520F09-9C58-4267-9B76-B85C44C93BE3}" type="slidenum">
              <a:rPr lang="tr-TR" smtClean="0"/>
              <a:t>‹#›</a:t>
            </a:fld>
            <a:endParaRPr lang="tr-TR"/>
          </a:p>
        </p:txBody>
      </p:sp>
    </p:spTree>
    <p:extLst>
      <p:ext uri="{BB962C8B-B14F-4D97-AF65-F5344CB8AC3E}">
        <p14:creationId xmlns:p14="http://schemas.microsoft.com/office/powerpoint/2010/main" val="614685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518F434-05D2-4943-BE59-D237B4BE2DF1}" type="datetimeFigureOut">
              <a:rPr lang="tr-TR" smtClean="0"/>
              <a:t>24.08.2016</a:t>
            </a:fld>
            <a:endParaRPr lang="tr-TR"/>
          </a:p>
        </p:txBody>
      </p:sp>
      <p:sp>
        <p:nvSpPr>
          <p:cNvPr id="4" name="Slayt Görüntüsü Yer Tutucusu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6" name="Alt Bilgi Yer Tutucusu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AE2F212-42B4-45E1-8932-C01709693158}" type="slidenum">
              <a:rPr lang="tr-TR" smtClean="0"/>
              <a:t>‹#›</a:t>
            </a:fld>
            <a:endParaRPr lang="tr-TR"/>
          </a:p>
        </p:txBody>
      </p:sp>
    </p:spTree>
    <p:extLst>
      <p:ext uri="{BB962C8B-B14F-4D97-AF65-F5344CB8AC3E}">
        <p14:creationId xmlns:p14="http://schemas.microsoft.com/office/powerpoint/2010/main" val="1899807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a:t>
            </a:fld>
            <a:endParaRPr lang="tr-TR"/>
          </a:p>
        </p:txBody>
      </p:sp>
    </p:spTree>
    <p:extLst>
      <p:ext uri="{BB962C8B-B14F-4D97-AF65-F5344CB8AC3E}">
        <p14:creationId xmlns:p14="http://schemas.microsoft.com/office/powerpoint/2010/main" val="1069462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10</a:t>
            </a:fld>
            <a:endParaRPr lang="tr-TR"/>
          </a:p>
        </p:txBody>
      </p:sp>
    </p:spTree>
    <p:extLst>
      <p:ext uri="{BB962C8B-B14F-4D97-AF65-F5344CB8AC3E}">
        <p14:creationId xmlns:p14="http://schemas.microsoft.com/office/powerpoint/2010/main" val="3164915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11</a:t>
            </a:fld>
            <a:endParaRPr lang="tr-TR"/>
          </a:p>
        </p:txBody>
      </p:sp>
    </p:spTree>
    <p:extLst>
      <p:ext uri="{BB962C8B-B14F-4D97-AF65-F5344CB8AC3E}">
        <p14:creationId xmlns:p14="http://schemas.microsoft.com/office/powerpoint/2010/main" val="1298112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12</a:t>
            </a:fld>
            <a:endParaRPr lang="tr-TR"/>
          </a:p>
        </p:txBody>
      </p:sp>
    </p:spTree>
    <p:extLst>
      <p:ext uri="{BB962C8B-B14F-4D97-AF65-F5344CB8AC3E}">
        <p14:creationId xmlns:p14="http://schemas.microsoft.com/office/powerpoint/2010/main" val="4118472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13</a:t>
            </a:fld>
            <a:endParaRPr lang="tr-TR"/>
          </a:p>
        </p:txBody>
      </p:sp>
    </p:spTree>
    <p:extLst>
      <p:ext uri="{BB962C8B-B14F-4D97-AF65-F5344CB8AC3E}">
        <p14:creationId xmlns:p14="http://schemas.microsoft.com/office/powerpoint/2010/main" val="400230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14</a:t>
            </a:fld>
            <a:endParaRPr lang="tr-TR"/>
          </a:p>
        </p:txBody>
      </p:sp>
    </p:spTree>
    <p:extLst>
      <p:ext uri="{BB962C8B-B14F-4D97-AF65-F5344CB8AC3E}">
        <p14:creationId xmlns:p14="http://schemas.microsoft.com/office/powerpoint/2010/main" val="870089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15</a:t>
            </a:fld>
            <a:endParaRPr lang="tr-TR"/>
          </a:p>
        </p:txBody>
      </p:sp>
    </p:spTree>
    <p:extLst>
      <p:ext uri="{BB962C8B-B14F-4D97-AF65-F5344CB8AC3E}">
        <p14:creationId xmlns:p14="http://schemas.microsoft.com/office/powerpoint/2010/main" val="3497758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16</a:t>
            </a:fld>
            <a:endParaRPr lang="tr-TR"/>
          </a:p>
        </p:txBody>
      </p:sp>
    </p:spTree>
    <p:extLst>
      <p:ext uri="{BB962C8B-B14F-4D97-AF65-F5344CB8AC3E}">
        <p14:creationId xmlns:p14="http://schemas.microsoft.com/office/powerpoint/2010/main" val="807035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17</a:t>
            </a:fld>
            <a:endParaRPr lang="tr-TR"/>
          </a:p>
        </p:txBody>
      </p:sp>
    </p:spTree>
    <p:extLst>
      <p:ext uri="{BB962C8B-B14F-4D97-AF65-F5344CB8AC3E}">
        <p14:creationId xmlns:p14="http://schemas.microsoft.com/office/powerpoint/2010/main" val="545316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18</a:t>
            </a:fld>
            <a:endParaRPr lang="tr-TR"/>
          </a:p>
        </p:txBody>
      </p:sp>
    </p:spTree>
    <p:extLst>
      <p:ext uri="{BB962C8B-B14F-4D97-AF65-F5344CB8AC3E}">
        <p14:creationId xmlns:p14="http://schemas.microsoft.com/office/powerpoint/2010/main" val="1341079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2</a:t>
            </a:fld>
            <a:endParaRPr lang="tr-TR"/>
          </a:p>
        </p:txBody>
      </p:sp>
    </p:spTree>
    <p:extLst>
      <p:ext uri="{BB962C8B-B14F-4D97-AF65-F5344CB8AC3E}">
        <p14:creationId xmlns:p14="http://schemas.microsoft.com/office/powerpoint/2010/main" val="1300515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3</a:t>
            </a:fld>
            <a:endParaRPr lang="tr-TR"/>
          </a:p>
        </p:txBody>
      </p:sp>
    </p:spTree>
    <p:extLst>
      <p:ext uri="{BB962C8B-B14F-4D97-AF65-F5344CB8AC3E}">
        <p14:creationId xmlns:p14="http://schemas.microsoft.com/office/powerpoint/2010/main" val="2418408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4</a:t>
            </a:fld>
            <a:endParaRPr lang="tr-TR"/>
          </a:p>
        </p:txBody>
      </p:sp>
    </p:spTree>
    <p:extLst>
      <p:ext uri="{BB962C8B-B14F-4D97-AF65-F5344CB8AC3E}">
        <p14:creationId xmlns:p14="http://schemas.microsoft.com/office/powerpoint/2010/main" val="744548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5</a:t>
            </a:fld>
            <a:endParaRPr lang="tr-TR"/>
          </a:p>
        </p:txBody>
      </p:sp>
    </p:spTree>
    <p:extLst>
      <p:ext uri="{BB962C8B-B14F-4D97-AF65-F5344CB8AC3E}">
        <p14:creationId xmlns:p14="http://schemas.microsoft.com/office/powerpoint/2010/main" val="510124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6</a:t>
            </a:fld>
            <a:endParaRPr lang="tr-TR"/>
          </a:p>
        </p:txBody>
      </p:sp>
    </p:spTree>
    <p:extLst>
      <p:ext uri="{BB962C8B-B14F-4D97-AF65-F5344CB8AC3E}">
        <p14:creationId xmlns:p14="http://schemas.microsoft.com/office/powerpoint/2010/main" val="25025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7</a:t>
            </a:fld>
            <a:endParaRPr lang="tr-TR"/>
          </a:p>
        </p:txBody>
      </p:sp>
    </p:spTree>
    <p:extLst>
      <p:ext uri="{BB962C8B-B14F-4D97-AF65-F5344CB8AC3E}">
        <p14:creationId xmlns:p14="http://schemas.microsoft.com/office/powerpoint/2010/main" val="3519988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8</a:t>
            </a:fld>
            <a:endParaRPr lang="tr-TR"/>
          </a:p>
        </p:txBody>
      </p:sp>
    </p:spTree>
    <p:extLst>
      <p:ext uri="{BB962C8B-B14F-4D97-AF65-F5344CB8AC3E}">
        <p14:creationId xmlns:p14="http://schemas.microsoft.com/office/powerpoint/2010/main" val="3810993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2F212-42B4-45E1-8932-C01709693158}" type="slidenum">
              <a:rPr lang="tr-TR" smtClean="0"/>
              <a:t>9</a:t>
            </a:fld>
            <a:endParaRPr lang="tr-TR"/>
          </a:p>
        </p:txBody>
      </p:sp>
    </p:spTree>
    <p:extLst>
      <p:ext uri="{BB962C8B-B14F-4D97-AF65-F5344CB8AC3E}">
        <p14:creationId xmlns:p14="http://schemas.microsoft.com/office/powerpoint/2010/main" val="3358117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5520F64-9ADB-4295-B340-A96A38F50AD4}" type="datetimeFigureOut">
              <a:rPr lang="tr-TR" smtClean="0"/>
              <a:t>24.08.2016</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D8AAFAD1-05D2-44BA-B68B-F4575D3F1334}"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99703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520F64-9ADB-4295-B340-A96A38F50AD4}" type="datetimeFigureOut">
              <a:rPr lang="tr-TR" smtClean="0"/>
              <a:t>24.08.2016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AAFAD1-05D2-44BA-B68B-F4575D3F1334}"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39289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520F64-9ADB-4295-B340-A96A38F50AD4}" type="datetimeFigureOut">
              <a:rPr lang="tr-TR" smtClean="0"/>
              <a:t>24.08.2016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AAFAD1-05D2-44BA-B68B-F4575D3F1334}"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742876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520F64-9ADB-4295-B340-A96A38F50AD4}" type="datetimeFigureOut">
              <a:rPr lang="tr-TR" smtClean="0"/>
              <a:t>24.08.2016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AAFAD1-05D2-44BA-B68B-F4575D3F1334}"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4387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5520F64-9ADB-4295-B340-A96A38F50AD4}" type="datetimeFigureOut">
              <a:rPr lang="tr-TR" smtClean="0"/>
              <a:t>24.08.2016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AAFAD1-05D2-44BA-B68B-F4575D3F1334}"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59430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5520F64-9ADB-4295-B340-A96A38F50AD4}" type="datetimeFigureOut">
              <a:rPr lang="tr-TR" smtClean="0"/>
              <a:t>24.08.2016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AAFAD1-05D2-44BA-B68B-F4575D3F1334}"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43511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5520F64-9ADB-4295-B340-A96A38F50AD4}" type="datetimeFigureOut">
              <a:rPr lang="tr-TR" smtClean="0"/>
              <a:t>24.08.2016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8AAFAD1-05D2-44BA-B68B-F4575D3F1334}"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64618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A5520F64-9ADB-4295-B340-A96A38F50AD4}" type="datetimeFigureOut">
              <a:rPr lang="tr-TR" smtClean="0"/>
              <a:t>24.08.2016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8AAFAD1-05D2-44BA-B68B-F4575D3F1334}"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82230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20F64-9ADB-4295-B340-A96A38F50AD4}" type="datetimeFigureOut">
              <a:rPr lang="tr-TR" smtClean="0"/>
              <a:t>24.08.2016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8AAFAD1-05D2-44BA-B68B-F4575D3F1334}" type="slidenum">
              <a:rPr lang="tr-TR" smtClean="0"/>
              <a:t>‹#›</a:t>
            </a:fld>
            <a:endParaRPr lang="tr-TR"/>
          </a:p>
        </p:txBody>
      </p:sp>
    </p:spTree>
    <p:extLst>
      <p:ext uri="{BB962C8B-B14F-4D97-AF65-F5344CB8AC3E}">
        <p14:creationId xmlns:p14="http://schemas.microsoft.com/office/powerpoint/2010/main" val="32460508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A5520F64-9ADB-4295-B340-A96A38F50AD4}" type="datetimeFigureOut">
              <a:rPr lang="tr-TR" smtClean="0"/>
              <a:t>24.08.2016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AAFAD1-05D2-44BA-B68B-F4575D3F1334}"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14759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5520F64-9ADB-4295-B340-A96A38F50AD4}" type="datetimeFigureOut">
              <a:rPr lang="tr-TR" smtClean="0"/>
              <a:t>24.08.2016</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D8AAFAD1-05D2-44BA-B68B-F4575D3F1334}"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22125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5520F64-9ADB-4295-B340-A96A38F50AD4}" type="datetimeFigureOut">
              <a:rPr lang="tr-TR" smtClean="0"/>
              <a:t>24.08.2016</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8AAFAD1-05D2-44BA-B68B-F4575D3F1334}"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1222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552894" y="365126"/>
            <a:ext cx="10800906" cy="485480"/>
          </a:xfrm>
        </p:spPr>
        <p:txBody>
          <a:bodyPr>
            <a:normAutofit fontScale="90000"/>
          </a:bodyPr>
          <a:lstStyle/>
          <a:p>
            <a:r>
              <a:rPr lang="tr-TR" dirty="0">
                <a:solidFill>
                  <a:srgbClr val="FF0000"/>
                </a:solidFill>
              </a:rPr>
              <a:t>BÜTÇE HAZIRLIK SÜRECİ</a:t>
            </a:r>
          </a:p>
        </p:txBody>
      </p:sp>
      <p:sp>
        <p:nvSpPr>
          <p:cNvPr id="5" name="İçerik Yer Tutucusu 4"/>
          <p:cNvSpPr>
            <a:spLocks noGrp="1"/>
          </p:cNvSpPr>
          <p:nvPr>
            <p:ph idx="1"/>
          </p:nvPr>
        </p:nvSpPr>
        <p:spPr>
          <a:xfrm>
            <a:off x="0" y="1073890"/>
            <a:ext cx="12192000" cy="6007394"/>
          </a:xfrm>
        </p:spPr>
        <p:txBody>
          <a:bodyPr>
            <a:normAutofit fontScale="85000" lnSpcReduction="10000"/>
          </a:bodyPr>
          <a:lstStyle/>
          <a:p>
            <a:r>
              <a:rPr lang="tr-TR" sz="2000" dirty="0"/>
              <a:t>KALKINMA BAKANLIĞI</a:t>
            </a:r>
            <a:r>
              <a:rPr lang="tr-TR" sz="2000" dirty="0">
                <a:sym typeface="Wingdings" panose="05000000000000000000" pitchFamily="2" charset="2"/>
              </a:rPr>
              <a:t> ORTA VADELİ PROGRAMI  BAKANLAR KURULU                           </a:t>
            </a:r>
            <a:r>
              <a:rPr lang="tr-TR" sz="2000" dirty="0">
                <a:solidFill>
                  <a:srgbClr val="FF0000"/>
                </a:solidFill>
                <a:sym typeface="Wingdings" panose="05000000000000000000" pitchFamily="2" charset="2"/>
              </a:rPr>
              <a:t>;EYLÜL İLK HAFTA  </a:t>
            </a:r>
          </a:p>
          <a:p>
            <a:r>
              <a:rPr lang="tr-TR" sz="2000" dirty="0">
                <a:sym typeface="Wingdings" panose="05000000000000000000" pitchFamily="2" charset="2"/>
              </a:rPr>
              <a:t>MALİYE BAKANLIĞI  ORTA VADELİ MALİ PLAN  YÜKSEK PLANLAMA KURULU                   </a:t>
            </a:r>
            <a:r>
              <a:rPr lang="tr-TR" sz="2000" dirty="0">
                <a:solidFill>
                  <a:srgbClr val="FF0000"/>
                </a:solidFill>
                <a:sym typeface="Wingdings" panose="05000000000000000000" pitchFamily="2" charset="2"/>
              </a:rPr>
              <a:t>;EYLÜL 15</a:t>
            </a:r>
          </a:p>
          <a:p>
            <a:r>
              <a:rPr lang="tr-TR" sz="1200" b="1" dirty="0"/>
              <a:t>Bu doğrultuda, kamu idarelerinin bütçe tekliflerini ve yatırım programını hazırlama sürecini yönlendirmek üzere; </a:t>
            </a:r>
          </a:p>
          <a:p>
            <a:r>
              <a:rPr lang="tr-TR" sz="2000" dirty="0"/>
              <a:t>MALİYE BAKANLIĞI </a:t>
            </a:r>
            <a:r>
              <a:rPr lang="tr-TR" sz="2000" dirty="0">
                <a:sym typeface="Wingdings" panose="05000000000000000000" pitchFamily="2" charset="2"/>
              </a:rPr>
              <a:t> BÜTÇE ÇAĞRISI / BÜTÇE HAZIRLAMA REHBERİ                                     </a:t>
            </a:r>
            <a:r>
              <a:rPr lang="tr-TR" sz="2000" dirty="0">
                <a:solidFill>
                  <a:srgbClr val="FF0000"/>
                </a:solidFill>
                <a:sym typeface="Wingdings" panose="05000000000000000000" pitchFamily="2" charset="2"/>
              </a:rPr>
              <a:t>EYLÜL 15</a:t>
            </a:r>
          </a:p>
          <a:p>
            <a:r>
              <a:rPr lang="tr-TR" sz="2000" dirty="0">
                <a:sym typeface="Wingdings" panose="05000000000000000000" pitchFamily="2" charset="2"/>
              </a:rPr>
              <a:t>KALKINMA BAKANLIĞI  YATIRIM GENELGESİ / YATIRIM PROG HAZIRLAMA REHBERİ             </a:t>
            </a:r>
            <a:r>
              <a:rPr lang="tr-TR" sz="2000" dirty="0">
                <a:solidFill>
                  <a:srgbClr val="FF0000"/>
                </a:solidFill>
                <a:sym typeface="Wingdings" panose="05000000000000000000" pitchFamily="2" charset="2"/>
              </a:rPr>
              <a:t>RG YAYIMLANIR</a:t>
            </a:r>
          </a:p>
          <a:p>
            <a:r>
              <a:rPr lang="tr-TR" sz="1200" b="1" dirty="0"/>
              <a:t>Kamu idareleri, merkez ve merkez dışı birimlerinin ödenek taleplerini dikkate alarak gider tekliflerini hazırlar. Genel bütçe gelir teklifi Maliye Bakanlığınca, diğer bütçelerin gelir teklifleri ilgili idarelerce hazırlanır;</a:t>
            </a:r>
          </a:p>
          <a:p>
            <a:r>
              <a:rPr lang="tr-TR" sz="2000" dirty="0"/>
              <a:t>KAMU İDARELERİ BÜTÇE GELİR VE GİDER TEKLİFLERİNİ </a:t>
            </a:r>
            <a:r>
              <a:rPr lang="tr-TR" dirty="0">
                <a:sym typeface="Wingdings" panose="05000000000000000000" pitchFamily="2" charset="2"/>
              </a:rPr>
              <a:t></a:t>
            </a:r>
            <a:r>
              <a:rPr lang="tr-TR" sz="2000" dirty="0"/>
              <a:t>MALİYE BAKANLIĞINA                    </a:t>
            </a:r>
            <a:r>
              <a:rPr lang="tr-TR" sz="2000" dirty="0">
                <a:solidFill>
                  <a:srgbClr val="FF0000"/>
                </a:solidFill>
              </a:rPr>
              <a:t>EYLÜL AYI SONUNA </a:t>
            </a:r>
          </a:p>
          <a:p>
            <a:r>
              <a:rPr lang="tr-TR" sz="2000" dirty="0"/>
              <a:t>                                              YATIRIM TEKLİFLERİNİ </a:t>
            </a:r>
            <a:r>
              <a:rPr lang="tr-TR" sz="2000" dirty="0">
                <a:sym typeface="Wingdings" panose="05000000000000000000" pitchFamily="2" charset="2"/>
              </a:rPr>
              <a:t></a:t>
            </a:r>
            <a:r>
              <a:rPr lang="tr-TR" sz="2000" dirty="0"/>
              <a:t> KALKINMA BAKANLIĞINA              	</a:t>
            </a:r>
            <a:r>
              <a:rPr lang="tr-TR" sz="2000" dirty="0">
                <a:solidFill>
                  <a:srgbClr val="FF0000"/>
                </a:solidFill>
              </a:rPr>
              <a:t>KADAR GÖNDERİR</a:t>
            </a:r>
          </a:p>
          <a:p>
            <a:r>
              <a:rPr lang="tr-TR" sz="1200" b="1" dirty="0"/>
              <a:t>Bütçe teklifleri Maliye Bakanlığına verildikten sonra, kamu idarelerinin yetkilileriyle gider ve gelir teklifleri hakkında görüşmeler yapılır.</a:t>
            </a:r>
          </a:p>
          <a:p>
            <a:r>
              <a:rPr lang="tr-TR" sz="2000" dirty="0"/>
              <a:t>YÜKSEK PLANLAMA KURULUNDA </a:t>
            </a:r>
            <a:r>
              <a:rPr lang="tr-TR" sz="1200" dirty="0"/>
              <a:t>son</a:t>
            </a:r>
            <a:r>
              <a:rPr lang="tr-TR" sz="2000" dirty="0"/>
              <a:t> </a:t>
            </a:r>
            <a:r>
              <a:rPr lang="tr-TR" sz="1200" dirty="0"/>
              <a:t>görüşmeler yapılır </a:t>
            </a:r>
            <a:r>
              <a:rPr lang="tr-TR" sz="1200" dirty="0">
                <a:sym typeface="Wingdings" panose="05000000000000000000" pitchFamily="2" charset="2"/>
              </a:rPr>
              <a:t></a:t>
            </a:r>
            <a:r>
              <a:rPr lang="tr-TR" sz="2000" dirty="0">
                <a:sym typeface="Wingdings" panose="05000000000000000000" pitchFamily="2" charset="2"/>
              </a:rPr>
              <a:t>MALİYE BAKANLIĞI BÜTÇE KANUN TASARISI</a:t>
            </a:r>
            <a:r>
              <a:rPr lang="tr-TR" sz="1200" dirty="0">
                <a:sym typeface="Wingdings" panose="05000000000000000000" pitchFamily="2" charset="2"/>
              </a:rPr>
              <a:t> hazırlanır</a:t>
            </a:r>
            <a:r>
              <a:rPr lang="tr-TR" sz="2000" dirty="0">
                <a:sym typeface="Wingdings" panose="05000000000000000000" pitchFamily="2" charset="2"/>
              </a:rPr>
              <a:t> </a:t>
            </a:r>
            <a:r>
              <a:rPr lang="tr-TR" sz="2000" dirty="0" err="1">
                <a:sym typeface="Wingdings" panose="05000000000000000000" pitchFamily="2" charset="2"/>
              </a:rPr>
              <a:t>BK’na</a:t>
            </a:r>
            <a:r>
              <a:rPr lang="tr-TR" sz="2000" dirty="0">
                <a:sym typeface="Wingdings" panose="05000000000000000000" pitchFamily="2" charset="2"/>
              </a:rPr>
              <a:t> </a:t>
            </a:r>
            <a:r>
              <a:rPr lang="tr-TR" sz="1200" dirty="0">
                <a:sym typeface="Wingdings" panose="05000000000000000000" pitchFamily="2" charset="2"/>
              </a:rPr>
              <a:t>gönderilir.</a:t>
            </a:r>
          </a:p>
          <a:p>
            <a:pPr lvl="8"/>
            <a:r>
              <a:rPr lang="tr-TR" sz="200" b="1" dirty="0">
                <a:sym typeface="Wingdings" panose="05000000000000000000" pitchFamily="2" charset="2"/>
              </a:rPr>
              <a:t>             				                                                                                                                                                                                                                                                                                                </a:t>
            </a:r>
            <a:r>
              <a:rPr lang="tr-TR" sz="2000" dirty="0">
                <a:solidFill>
                  <a:srgbClr val="FF0000"/>
                </a:solidFill>
                <a:sym typeface="Wingdings" panose="05000000000000000000" pitchFamily="2" charset="2"/>
              </a:rPr>
              <a:t>EKİM AYININ İLK HAFTASI</a:t>
            </a:r>
          </a:p>
          <a:p>
            <a:r>
              <a:rPr lang="tr-TR" sz="2000" dirty="0">
                <a:sym typeface="Wingdings" panose="05000000000000000000" pitchFamily="2" charset="2"/>
              </a:rPr>
              <a:t>BK tarafından kanun tasarısı mali yıl başından </a:t>
            </a:r>
            <a:r>
              <a:rPr lang="tr-TR" sz="2000" dirty="0">
                <a:solidFill>
                  <a:srgbClr val="FF0000"/>
                </a:solidFill>
                <a:sym typeface="Wingdings" panose="05000000000000000000" pitchFamily="2" charset="2"/>
              </a:rPr>
              <a:t>en az 75 gün önce</a:t>
            </a:r>
            <a:r>
              <a:rPr lang="tr-TR" sz="2000" dirty="0">
                <a:sym typeface="Wingdings" panose="05000000000000000000" pitchFamily="2" charset="2"/>
              </a:rPr>
              <a:t> TBMM’ne sunulur.</a:t>
            </a:r>
          </a:p>
          <a:p>
            <a:r>
              <a:rPr lang="tr-TR" sz="2000" dirty="0" err="1">
                <a:sym typeface="Wingdings" panose="05000000000000000000" pitchFamily="2" charset="2"/>
              </a:rPr>
              <a:t>MECLİS’ten</a:t>
            </a:r>
            <a:r>
              <a:rPr lang="tr-TR" sz="2000" dirty="0">
                <a:sym typeface="Wingdings" panose="05000000000000000000" pitchFamily="2" charset="2"/>
              </a:rPr>
              <a:t> sonra da son olarak CUMHURBAŞKANINA gönderilir ve onayıyla bütçe hazırlık süreci bitmiş olur.</a:t>
            </a:r>
          </a:p>
          <a:p>
            <a:r>
              <a:rPr lang="tr-TR" sz="2000" dirty="0">
                <a:sym typeface="Wingdings" panose="05000000000000000000" pitchFamily="2" charset="2"/>
              </a:rPr>
              <a:t>Cumhurbaşkanının meclise geri gönderemediği tek kanun BÜTÇE </a:t>
            </a:r>
            <a:r>
              <a:rPr lang="tr-TR" sz="2000" dirty="0" err="1">
                <a:sym typeface="Wingdings" panose="05000000000000000000" pitchFamily="2" charset="2"/>
              </a:rPr>
              <a:t>KANUNUdur</a:t>
            </a:r>
            <a:r>
              <a:rPr lang="tr-TR" sz="2000" dirty="0">
                <a:sym typeface="Wingdings" panose="05000000000000000000" pitchFamily="2" charset="2"/>
              </a:rPr>
              <a:t>.</a:t>
            </a:r>
          </a:p>
          <a:p>
            <a:endParaRPr lang="tr-TR" sz="2000" dirty="0">
              <a:sym typeface="Wingdings" panose="05000000000000000000" pitchFamily="2" charset="2"/>
            </a:endParaRPr>
          </a:p>
          <a:p>
            <a:pPr lvl="8"/>
            <a:endParaRPr lang="tr-TR" sz="200" b="1" dirty="0">
              <a:sym typeface="Wingdings" panose="05000000000000000000" pitchFamily="2" charset="2"/>
            </a:endParaRPr>
          </a:p>
        </p:txBody>
      </p:sp>
      <p:cxnSp>
        <p:nvCxnSpPr>
          <p:cNvPr id="7" name="Dirsek Bağlayıcısı 6"/>
          <p:cNvCxnSpPr/>
          <p:nvPr/>
        </p:nvCxnSpPr>
        <p:spPr>
          <a:xfrm>
            <a:off x="8519332" y="2195805"/>
            <a:ext cx="487329" cy="44657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irsek Bağlayıcısı 8"/>
          <p:cNvCxnSpPr/>
          <p:nvPr/>
        </p:nvCxnSpPr>
        <p:spPr>
          <a:xfrm flipV="1">
            <a:off x="8519332" y="2636015"/>
            <a:ext cx="487329" cy="35884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1" name="Dirsek Bağlayıcısı 20"/>
          <p:cNvCxnSpPr/>
          <p:nvPr/>
        </p:nvCxnSpPr>
        <p:spPr>
          <a:xfrm>
            <a:off x="8284443" y="3578903"/>
            <a:ext cx="457200" cy="34821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Dirsek Bağlayıcısı 27"/>
          <p:cNvCxnSpPr/>
          <p:nvPr/>
        </p:nvCxnSpPr>
        <p:spPr>
          <a:xfrm flipV="1">
            <a:off x="8284443" y="3931389"/>
            <a:ext cx="457200" cy="29239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2724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ppt_w</p:attrName>
                                        </p:attrNameLst>
                                      </p:cBhvr>
                                      <p:tavLst>
                                        <p:tav tm="0">
                                          <p:val>
                                            <p:fltVal val="0"/>
                                          </p:val>
                                        </p:tav>
                                        <p:tav tm="100000">
                                          <p:val>
                                            <p:strVal val="#ppt_w"/>
                                          </p:val>
                                        </p:tav>
                                      </p:tavLst>
                                    </p:anim>
                                    <p:anim calcmode="lin" valueType="num">
                                      <p:cBhvr>
                                        <p:cTn id="8" dur="250" fill="hold"/>
                                        <p:tgtEl>
                                          <p:spTgt spid="4"/>
                                        </p:tgtEl>
                                        <p:attrNameLst>
                                          <p:attrName>ppt_h</p:attrName>
                                        </p:attrNameLst>
                                      </p:cBhvr>
                                      <p:tavLst>
                                        <p:tav tm="0">
                                          <p:val>
                                            <p:fltVal val="0"/>
                                          </p:val>
                                        </p:tav>
                                        <p:tav tm="100000">
                                          <p:val>
                                            <p:strVal val="#ppt_h"/>
                                          </p:val>
                                        </p:tav>
                                      </p:tavLst>
                                    </p:anim>
                                    <p:animEffect transition="in" filter="fade">
                                      <p:cBhvr>
                                        <p:cTn id="9" dur="25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circle(in)">
                                      <p:cBhvr>
                                        <p:cTn id="14" dur="10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circle(in)">
                                      <p:cBhvr>
                                        <p:cTn id="19" dur="10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circle(in)">
                                      <p:cBhvr>
                                        <p:cTn id="24" dur="10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circle(in)">
                                      <p:cBhvr>
                                        <p:cTn id="29" dur="1000"/>
                                        <p:tgtEl>
                                          <p:spTgt spid="5">
                                            <p:txEl>
                                              <p:pRg st="3" end="3"/>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circle(in)">
                                      <p:cBhvr>
                                        <p:cTn id="32" dur="10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circle(in)">
                                      <p:cBhvr>
                                        <p:cTn id="37" dur="10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circle(in)">
                                      <p:cBhvr>
                                        <p:cTn id="42" dur="1000"/>
                                        <p:tgtEl>
                                          <p:spTgt spid="5">
                                            <p:txEl>
                                              <p:pRg st="6" end="6"/>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Effect transition="in" filter="circle(in)">
                                      <p:cBhvr>
                                        <p:cTn id="45" dur="1000"/>
                                        <p:tgtEl>
                                          <p:spTgt spid="5">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nodeType="clickEffect">
                                  <p:stCondLst>
                                    <p:cond delay="0"/>
                                  </p:stCondLst>
                                  <p:childTnLst>
                                    <p:set>
                                      <p:cBhvr>
                                        <p:cTn id="49" dur="1" fill="hold">
                                          <p:stCondLst>
                                            <p:cond delay="0"/>
                                          </p:stCondLst>
                                        </p:cTn>
                                        <p:tgtEl>
                                          <p:spTgt spid="5">
                                            <p:txEl>
                                              <p:pRg st="8" end="8"/>
                                            </p:txEl>
                                          </p:spTgt>
                                        </p:tgtEl>
                                        <p:attrNameLst>
                                          <p:attrName>style.visibility</p:attrName>
                                        </p:attrNameLst>
                                      </p:cBhvr>
                                      <p:to>
                                        <p:strVal val="visible"/>
                                      </p:to>
                                    </p:set>
                                    <p:animEffect transition="in" filter="circle(in)">
                                      <p:cBhvr>
                                        <p:cTn id="50" dur="1000"/>
                                        <p:tgtEl>
                                          <p:spTgt spid="5">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Effect transition="in" filter="circle(in)">
                                      <p:cBhvr>
                                        <p:cTn id="55" dur="1000"/>
                                        <p:tgtEl>
                                          <p:spTgt spid="5">
                                            <p:txEl>
                                              <p:pRg st="9" end="9"/>
                                            </p:txEl>
                                          </p:spTgt>
                                        </p:tgtEl>
                                      </p:cBhvr>
                                    </p:animEffect>
                                  </p:childTnLst>
                                </p:cTn>
                              </p:par>
                              <p:par>
                                <p:cTn id="56" presetID="6" presetClass="entr" presetSubtype="16" fill="hold" nodeType="withEffect">
                                  <p:stCondLst>
                                    <p:cond delay="0"/>
                                  </p:stCondLst>
                                  <p:childTnLst>
                                    <p:set>
                                      <p:cBhvr>
                                        <p:cTn id="57" dur="1" fill="hold">
                                          <p:stCondLst>
                                            <p:cond delay="0"/>
                                          </p:stCondLst>
                                        </p:cTn>
                                        <p:tgtEl>
                                          <p:spTgt spid="5">
                                            <p:txEl>
                                              <p:pRg st="10" end="10"/>
                                            </p:txEl>
                                          </p:spTgt>
                                        </p:tgtEl>
                                        <p:attrNameLst>
                                          <p:attrName>style.visibility</p:attrName>
                                        </p:attrNameLst>
                                      </p:cBhvr>
                                      <p:to>
                                        <p:strVal val="visible"/>
                                      </p:to>
                                    </p:set>
                                    <p:animEffect transition="in" filter="circle(in)">
                                      <p:cBhvr>
                                        <p:cTn id="58" dur="1000"/>
                                        <p:tgtEl>
                                          <p:spTgt spid="5">
                                            <p:txEl>
                                              <p:pRg st="10" end="1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nodeType="clickEffect">
                                  <p:stCondLst>
                                    <p:cond delay="0"/>
                                  </p:stCondLst>
                                  <p:childTnLst>
                                    <p:set>
                                      <p:cBhvr>
                                        <p:cTn id="62" dur="1" fill="hold">
                                          <p:stCondLst>
                                            <p:cond delay="0"/>
                                          </p:stCondLst>
                                        </p:cTn>
                                        <p:tgtEl>
                                          <p:spTgt spid="5">
                                            <p:txEl>
                                              <p:pRg st="11" end="11"/>
                                            </p:txEl>
                                          </p:spTgt>
                                        </p:tgtEl>
                                        <p:attrNameLst>
                                          <p:attrName>style.visibility</p:attrName>
                                        </p:attrNameLst>
                                      </p:cBhvr>
                                      <p:to>
                                        <p:strVal val="visible"/>
                                      </p:to>
                                    </p:set>
                                    <p:animEffect transition="in" filter="circle(in)">
                                      <p:cBhvr>
                                        <p:cTn id="63" dur="1000"/>
                                        <p:tgtEl>
                                          <p:spTgt spid="5">
                                            <p:txEl>
                                              <p:pRg st="11" end="1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5">
                                            <p:txEl>
                                              <p:pRg st="12" end="12"/>
                                            </p:txEl>
                                          </p:spTgt>
                                        </p:tgtEl>
                                        <p:attrNameLst>
                                          <p:attrName>style.visibility</p:attrName>
                                        </p:attrNameLst>
                                      </p:cBhvr>
                                      <p:to>
                                        <p:strVal val="visible"/>
                                      </p:to>
                                    </p:set>
                                    <p:animEffect transition="in" filter="circle(in)">
                                      <p:cBhvr>
                                        <p:cTn id="68" dur="1000"/>
                                        <p:tgtEl>
                                          <p:spTgt spid="5">
                                            <p:txEl>
                                              <p:pRg st="12" end="1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nodeType="clickEffect">
                                  <p:stCondLst>
                                    <p:cond delay="0"/>
                                  </p:stCondLst>
                                  <p:childTnLst>
                                    <p:set>
                                      <p:cBhvr>
                                        <p:cTn id="72" dur="1" fill="hold">
                                          <p:stCondLst>
                                            <p:cond delay="0"/>
                                          </p:stCondLst>
                                        </p:cTn>
                                        <p:tgtEl>
                                          <p:spTgt spid="5">
                                            <p:txEl>
                                              <p:pRg st="13" end="13"/>
                                            </p:txEl>
                                          </p:spTgt>
                                        </p:tgtEl>
                                        <p:attrNameLst>
                                          <p:attrName>style.visibility</p:attrName>
                                        </p:attrNameLst>
                                      </p:cBhvr>
                                      <p:to>
                                        <p:strVal val="visible"/>
                                      </p:to>
                                    </p:set>
                                    <p:animEffect transition="in" filter="circle(in)">
                                      <p:cBhvr>
                                        <p:cTn id="73" dur="10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414" y="94269"/>
            <a:ext cx="12019176" cy="8402300"/>
          </a:xfrm>
          <a:prstGeom prst="rect">
            <a:avLst/>
          </a:prstGeom>
        </p:spPr>
        <p:txBody>
          <a:bodyPr wrap="square">
            <a:spAutoFit/>
          </a:bodyPr>
          <a:lstStyle/>
          <a:p>
            <a:pPr marL="285750" indent="-285750">
              <a:buFont typeface="Arial" panose="020B0604020202020204" pitchFamily="34" charset="0"/>
              <a:buChar char="•"/>
            </a:pPr>
            <a:endParaRPr lang="tr-TR"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tr-TR"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tr-TR"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dirty="0">
                <a:solidFill>
                  <a:srgbClr val="000000"/>
                </a:solidFill>
                <a:latin typeface="Calibri" panose="020F0502020204030204" pitchFamily="34" charset="0"/>
                <a:cs typeface="Calibri" panose="020F0502020204030204" pitchFamily="34" charset="0"/>
              </a:rPr>
              <a:t>Türkiye Büyük Millet Meclisi bu raporlar ve değerlendirmeler çerçevesinde, kamu kaynağının elde edilmesi ve kullanılmasına ilişkin olarak kamu idarelerinin yönetim ve hesap verme sorumluluklarını görüşür. Bu görüşmelere üst yönetici veya görevlendireceği yardımcısının ilgili bakanla birlikte katılması zorunludur. </a:t>
            </a:r>
          </a:p>
          <a:p>
            <a:pPr marL="285750" indent="-285750">
              <a:buFont typeface="Arial" panose="020B0604020202020204" pitchFamily="34" charset="0"/>
              <a:buChar char="•"/>
            </a:pPr>
            <a:endParaRPr lang="tr-TR"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tr-TR"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tr-TR"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tr-TR"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dirty="0">
                <a:solidFill>
                  <a:srgbClr val="000000"/>
                </a:solidFill>
                <a:latin typeface="Calibri" panose="020F0502020204030204" pitchFamily="34" charset="0"/>
                <a:cs typeface="Calibri" panose="020F0502020204030204" pitchFamily="34" charset="0"/>
              </a:rPr>
              <a:t>İdare faaliyet raporu, ilgili idare hakkındaki genel bilgilerle birlikte; kullanılan kaynakları, bütçe hedef ve gerçekleşmeleri ile meydana gelen sapmaların nedenlerini, varlık ve yükümlülükleri ile yardım yapılan birlik, kurum ve kuruluşların faaliyetlerine ilişkin bilgileri de kapsayan malî bilgileri; stratejik plan ve performans programı uyarınca yürütülen faaliyetleri ve performans bilgilerini içerecek şekilde düzenlenir. </a:t>
            </a: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1782477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 y="0"/>
            <a:ext cx="11915480" cy="9264075"/>
          </a:xfrm>
          <a:prstGeom prst="rect">
            <a:avLst/>
          </a:prstGeom>
        </p:spPr>
        <p:txBody>
          <a:bodyPr wrap="square">
            <a:spAutoFit/>
          </a:bodyPr>
          <a:lstStyle/>
          <a:p>
            <a:r>
              <a:rPr lang="tr-TR" sz="2000" dirty="0">
                <a:solidFill>
                  <a:srgbClr val="FF0000"/>
                </a:solidFill>
                <a:latin typeface="Calibri" panose="020F0502020204030204" pitchFamily="34" charset="0"/>
                <a:cs typeface="Calibri" panose="020F0502020204030204" pitchFamily="34" charset="0"/>
              </a:rPr>
              <a:t>                                                                                </a:t>
            </a:r>
            <a:r>
              <a:rPr lang="tr-TR" sz="2000" u="sng" dirty="0">
                <a:solidFill>
                  <a:srgbClr val="FF0000"/>
                </a:solidFill>
                <a:latin typeface="Calibri" panose="020F0502020204030204" pitchFamily="34" charset="0"/>
                <a:cs typeface="Calibri" panose="020F0502020204030204" pitchFamily="34" charset="0"/>
              </a:rPr>
              <a:t>KESİN HESAP KANUNU </a:t>
            </a:r>
          </a:p>
          <a:p>
            <a:r>
              <a:rPr lang="tr-TR" sz="1600" dirty="0">
                <a:latin typeface="Calibri" panose="020F0502020204030204" pitchFamily="34" charset="0"/>
                <a:cs typeface="Calibri" panose="020F0502020204030204" pitchFamily="34" charset="0"/>
              </a:rPr>
              <a:t>           Türkiye Büyük Millet Meclisi, merkezî yönetim bütçe kanununun uygulama sonuçlarını onama yetkisini kesin hesap kanunuyla kullanır.</a:t>
            </a:r>
            <a:endParaRPr lang="tr-TR" sz="1600" u="sng" dirty="0">
              <a:solidFill>
                <a:srgbClr val="000000"/>
              </a:solidFill>
              <a:latin typeface="Calibri" panose="020F0502020204030204" pitchFamily="34" charset="0"/>
              <a:cs typeface="Calibri" panose="020F0502020204030204" pitchFamily="34" charset="0"/>
            </a:endParaRPr>
          </a:p>
          <a:p>
            <a:endParaRPr lang="tr-TR" sz="2000" dirty="0">
              <a:solidFill>
                <a:srgbClr val="000000"/>
              </a:solidFill>
              <a:latin typeface="Calibri" panose="020F0502020204030204" pitchFamily="34" charset="0"/>
              <a:cs typeface="Calibri" panose="020F0502020204030204" pitchFamily="34" charset="0"/>
            </a:endParaRPr>
          </a:p>
          <a:p>
            <a:r>
              <a:rPr lang="tr-TR" i="1" dirty="0">
                <a:solidFill>
                  <a:srgbClr val="000000"/>
                </a:solidFill>
                <a:latin typeface="Times New Roman" panose="02020603050405020304" pitchFamily="18" charset="0"/>
              </a:rPr>
              <a:t>                                                               Her Bir Harcamacı Kuruluş Kesin Hesabını Çıkarır</a:t>
            </a: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p>
          <a:p>
            <a:r>
              <a:rPr lang="tr-TR" i="1" dirty="0">
                <a:solidFill>
                  <a:srgbClr val="000000"/>
                </a:solidFill>
                <a:latin typeface="Times New Roman" panose="02020603050405020304" pitchFamily="18" charset="0"/>
              </a:rPr>
              <a:t>                                                                           MALİYE BAKANLIĞI’ </a:t>
            </a:r>
            <a:r>
              <a:rPr lang="tr-TR" i="1" dirty="0" err="1">
                <a:solidFill>
                  <a:srgbClr val="000000"/>
                </a:solidFill>
                <a:latin typeface="Times New Roman" panose="02020603050405020304" pitchFamily="18" charset="0"/>
              </a:rPr>
              <a:t>na</a:t>
            </a:r>
            <a:r>
              <a:rPr lang="tr-TR" i="1" dirty="0">
                <a:solidFill>
                  <a:srgbClr val="000000"/>
                </a:solidFill>
                <a:latin typeface="Times New Roman" panose="02020603050405020304" pitchFamily="18" charset="0"/>
              </a:rPr>
              <a:t> gönderir</a:t>
            </a:r>
          </a:p>
          <a:p>
            <a:r>
              <a:rPr lang="tr-TR" i="1" dirty="0">
                <a:solidFill>
                  <a:srgbClr val="000000"/>
                </a:solidFill>
                <a:latin typeface="Times New Roman" panose="02020603050405020304" pitchFamily="18" charset="0"/>
              </a:rPr>
              <a:t>                                                                (Merkezi Yönetim Kesin Hesap Kanun Tasarısını hazırlar)</a:t>
            </a:r>
          </a:p>
          <a:p>
            <a:r>
              <a:rPr lang="tr-TR" i="1" dirty="0">
                <a:solidFill>
                  <a:srgbClr val="000000"/>
                </a:solidFill>
                <a:latin typeface="Times New Roman" panose="02020603050405020304" pitchFamily="18" charset="0"/>
              </a:rPr>
              <a:t>                                                                                                    </a:t>
            </a:r>
          </a:p>
          <a:p>
            <a:r>
              <a:rPr lang="tr-TR" i="1" dirty="0">
                <a:solidFill>
                  <a:srgbClr val="000000"/>
                </a:solidFill>
                <a:latin typeface="Times New Roman" panose="02020603050405020304" pitchFamily="18" charset="0"/>
              </a:rPr>
              <a:t>                                                                           BAKANLAR </a:t>
            </a:r>
            <a:r>
              <a:rPr lang="tr-TR" i="1" dirty="0" err="1">
                <a:solidFill>
                  <a:srgbClr val="000000"/>
                </a:solidFill>
                <a:latin typeface="Times New Roman" panose="02020603050405020304" pitchFamily="18" charset="0"/>
              </a:rPr>
              <a:t>KURULU’na</a:t>
            </a:r>
            <a:r>
              <a:rPr lang="tr-TR" i="1" dirty="0">
                <a:solidFill>
                  <a:srgbClr val="000000"/>
                </a:solidFill>
                <a:latin typeface="Times New Roman" panose="02020603050405020304" pitchFamily="18" charset="0"/>
              </a:rPr>
              <a:t> sevk eder</a:t>
            </a:r>
          </a:p>
          <a:p>
            <a:r>
              <a:rPr lang="tr-TR" i="1" dirty="0">
                <a:solidFill>
                  <a:srgbClr val="000000"/>
                </a:solidFill>
                <a:latin typeface="Times New Roman" panose="02020603050405020304" pitchFamily="18" charset="0"/>
              </a:rPr>
              <a:t>                                                                                                 </a:t>
            </a: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Bu tasarı, bir yıllık uygulama sonuçlarını karşılaştırmalı olarak gösteren değerlendirmeleri içeren gerekçesiyle birlikte izleyen malî yılın Haziran ayı sonuna kadar Bakanlar Kurulunca Türkiye Büyük Millet Meclisine sunulur</a:t>
            </a:r>
          </a:p>
          <a:p>
            <a:r>
              <a:rPr lang="tr-TR" i="1" dirty="0">
                <a:latin typeface="Times New Roman" panose="02020603050405020304" pitchFamily="18" charset="0"/>
                <a:cs typeface="Times New Roman" panose="02020603050405020304" pitchFamily="18" charset="0"/>
              </a:rPr>
              <a:t>                                                                                              TBMM de</a:t>
            </a:r>
          </a:p>
          <a:p>
            <a:r>
              <a:rPr lang="tr-TR" i="1" dirty="0">
                <a:solidFill>
                  <a:srgbClr val="000000"/>
                </a:solidFill>
                <a:latin typeface="Times New Roman" panose="02020603050405020304" pitchFamily="18" charset="0"/>
                <a:cs typeface="Times New Roman" panose="02020603050405020304" pitchFamily="18" charset="0"/>
              </a:rPr>
              <a:t>                                                                                            incelenmek üzere              </a:t>
            </a:r>
          </a:p>
          <a:p>
            <a:r>
              <a:rPr lang="tr-TR" i="1" dirty="0">
                <a:solidFill>
                  <a:srgbClr val="000000"/>
                </a:solidFill>
                <a:latin typeface="Times New Roman" panose="02020603050405020304" pitchFamily="18" charset="0"/>
                <a:cs typeface="Times New Roman" panose="02020603050405020304" pitchFamily="18" charset="0"/>
              </a:rPr>
              <a:t>                                                                                                                                       SAYIŞTAY’ a gönderir</a:t>
            </a:r>
          </a:p>
          <a:p>
            <a:r>
              <a:rPr lang="tr-TR" i="1" dirty="0">
                <a:solidFill>
                  <a:srgbClr val="000000"/>
                </a:solidFill>
                <a:latin typeface="Times New Roman" panose="02020603050405020304" pitchFamily="18" charset="0"/>
              </a:rPr>
              <a:t>                                                                                                                                   Sayıştay da en geç 75 gün içinde </a:t>
            </a:r>
          </a:p>
          <a:p>
            <a:r>
              <a:rPr lang="tr-TR" i="1" dirty="0">
                <a:solidFill>
                  <a:srgbClr val="000000"/>
                </a:solidFill>
                <a:latin typeface="Times New Roman" panose="02020603050405020304" pitchFamily="18" charset="0"/>
              </a:rPr>
              <a:t>                                                                                                                                 </a:t>
            </a:r>
            <a:r>
              <a:rPr lang="tr-TR" i="1" dirty="0">
                <a:solidFill>
                  <a:srgbClr val="FF0000"/>
                </a:solidFill>
                <a:latin typeface="Times New Roman" panose="02020603050405020304" pitchFamily="18" charset="0"/>
              </a:rPr>
              <a:t>GENEL UYGUNLUK </a:t>
            </a:r>
            <a:r>
              <a:rPr lang="tr-TR" i="1" dirty="0" err="1">
                <a:solidFill>
                  <a:srgbClr val="FF0000"/>
                </a:solidFill>
                <a:latin typeface="Times New Roman" panose="02020603050405020304" pitchFamily="18" charset="0"/>
              </a:rPr>
              <a:t>BİLDİRİMİ</a:t>
            </a:r>
            <a:r>
              <a:rPr lang="tr-TR" i="1" dirty="0" err="1">
                <a:solidFill>
                  <a:srgbClr val="000000"/>
                </a:solidFill>
                <a:latin typeface="Times New Roman" panose="02020603050405020304" pitchFamily="18" charset="0"/>
              </a:rPr>
              <a:t>ni</a:t>
            </a:r>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MECLİS’ e sunar.</a:t>
            </a:r>
          </a:p>
          <a:p>
            <a:r>
              <a:rPr lang="tr-TR" i="1" dirty="0">
                <a:solidFill>
                  <a:srgbClr val="000000"/>
                </a:solidFill>
                <a:latin typeface="Times New Roman" panose="02020603050405020304" pitchFamily="18" charset="0"/>
              </a:rPr>
              <a:t>     ANCAK, </a:t>
            </a:r>
            <a:r>
              <a:rPr lang="tr-TR" dirty="0">
                <a:latin typeface="Calibri" panose="020F0502020204030204" pitchFamily="34" charset="0"/>
                <a:cs typeface="Calibri" panose="020F0502020204030204" pitchFamily="34" charset="0"/>
              </a:rPr>
              <a:t>Kesin hesap kanunu tasarısı ve genel uygunluk bildiriminin Türkiye Büyük Millet Meclisine verilmiş olması, ilgili yıla ait </a:t>
            </a:r>
            <a:r>
              <a:rPr lang="tr-TR" dirty="0" err="1">
                <a:latin typeface="Calibri" panose="020F0502020204030204" pitchFamily="34" charset="0"/>
                <a:cs typeface="Calibri" panose="020F0502020204030204" pitchFamily="34" charset="0"/>
              </a:rPr>
              <a:t>Sayıştayca</a:t>
            </a:r>
            <a:r>
              <a:rPr lang="tr-TR" dirty="0">
                <a:latin typeface="Calibri" panose="020F0502020204030204" pitchFamily="34" charset="0"/>
                <a:cs typeface="Calibri" panose="020F0502020204030204" pitchFamily="34" charset="0"/>
              </a:rPr>
              <a:t> sonuçlandırılmamış denetimleri önlemez ve hesapların kesin hükme bağlandığı anlamına gelmez. </a:t>
            </a:r>
            <a:endParaRPr lang="tr-TR" i="1" dirty="0">
              <a:solidFill>
                <a:srgbClr val="000000"/>
              </a:solidFill>
              <a:latin typeface="Calibri" panose="020F0502020204030204" pitchFamily="34" charset="0"/>
              <a:cs typeface="Calibri" panose="020F0502020204030204" pitchFamily="34"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p:txBody>
      </p:sp>
      <p:cxnSp>
        <p:nvCxnSpPr>
          <p:cNvPr id="4" name="Düz Ok Bağlayıcısı 3"/>
          <p:cNvCxnSpPr/>
          <p:nvPr/>
        </p:nvCxnSpPr>
        <p:spPr>
          <a:xfrm>
            <a:off x="5910606" y="1197204"/>
            <a:ext cx="9427" cy="339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Düz Ok Bağlayıcısı 5"/>
          <p:cNvCxnSpPr/>
          <p:nvPr/>
        </p:nvCxnSpPr>
        <p:spPr>
          <a:xfrm>
            <a:off x="5920033" y="2271860"/>
            <a:ext cx="0" cy="329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Düz Ok Bağlayıcısı 7"/>
          <p:cNvCxnSpPr/>
          <p:nvPr/>
        </p:nvCxnSpPr>
        <p:spPr>
          <a:xfrm>
            <a:off x="5920033" y="2856322"/>
            <a:ext cx="0" cy="405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p:nvPr/>
        </p:nvCxnSpPr>
        <p:spPr>
          <a:xfrm>
            <a:off x="6504495" y="4078039"/>
            <a:ext cx="1216058" cy="418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flipH="1">
            <a:off x="6674177" y="4641464"/>
            <a:ext cx="980388" cy="599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273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Effect transition="in" filter="fade">
                                      <p:cBhvr>
                                        <p:cTn id="15" dur="500"/>
                                        <p:tgtEl>
                                          <p:spTgt spid="2">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9" end="9"/>
                                            </p:txEl>
                                          </p:spTgt>
                                        </p:tgtEl>
                                        <p:attrNameLst>
                                          <p:attrName>style.visibility</p:attrName>
                                        </p:attrNameLst>
                                      </p:cBhvr>
                                      <p:to>
                                        <p:strVal val="visible"/>
                                      </p:to>
                                    </p:set>
                                    <p:animEffect transition="in" filter="fade">
                                      <p:cBhvr>
                                        <p:cTn id="20" dur="500"/>
                                        <p:tgtEl>
                                          <p:spTgt spid="2">
                                            <p:txEl>
                                              <p:pRg st="9" end="9"/>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animEffect transition="in" filter="fade">
                                      <p:cBhvr>
                                        <p:cTn id="25" dur="500"/>
                                        <p:tgtEl>
                                          <p:spTgt spid="2">
                                            <p:txEl>
                                              <p:pRg st="12" end="1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13" end="13"/>
                                            </p:txEl>
                                          </p:spTgt>
                                        </p:tgtEl>
                                        <p:attrNameLst>
                                          <p:attrName>style.visibility</p:attrName>
                                        </p:attrNameLst>
                                      </p:cBhvr>
                                      <p:to>
                                        <p:strVal val="visible"/>
                                      </p:to>
                                    </p:set>
                                    <p:animEffect transition="in" filter="fade">
                                      <p:cBhvr>
                                        <p:cTn id="28" dur="500"/>
                                        <p:tgtEl>
                                          <p:spTgt spid="2">
                                            <p:txEl>
                                              <p:pRg st="13" end="1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animEffect transition="in" filter="fade">
                                      <p:cBhvr>
                                        <p:cTn id="31" dur="500"/>
                                        <p:tgtEl>
                                          <p:spTgt spid="2">
                                            <p:txEl>
                                              <p:pRg st="14" end="1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
                                            <p:txEl>
                                              <p:pRg st="15" end="15"/>
                                            </p:txEl>
                                          </p:spTgt>
                                        </p:tgtEl>
                                        <p:attrNameLst>
                                          <p:attrName>style.visibility</p:attrName>
                                        </p:attrNameLst>
                                      </p:cBhvr>
                                      <p:to>
                                        <p:strVal val="visible"/>
                                      </p:to>
                                    </p:set>
                                    <p:animEffect transition="in" filter="fade">
                                      <p:cBhvr>
                                        <p:cTn id="36" dur="500"/>
                                        <p:tgtEl>
                                          <p:spTgt spid="2">
                                            <p:txEl>
                                              <p:pRg st="15" end="15"/>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2">
                                            <p:txEl>
                                              <p:pRg st="16" end="16"/>
                                            </p:txEl>
                                          </p:spTgt>
                                        </p:tgtEl>
                                        <p:attrNameLst>
                                          <p:attrName>style.visibility</p:attrName>
                                        </p:attrNameLst>
                                      </p:cBhvr>
                                      <p:to>
                                        <p:strVal val="visible"/>
                                      </p:to>
                                    </p:set>
                                    <p:animEffect transition="in" filter="fade">
                                      <p:cBhvr>
                                        <p:cTn id="39" dur="500"/>
                                        <p:tgtEl>
                                          <p:spTgt spid="2">
                                            <p:txEl>
                                              <p:pRg st="16" end="16"/>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2">
                                            <p:txEl>
                                              <p:pRg st="17" end="17"/>
                                            </p:txEl>
                                          </p:spTgt>
                                        </p:tgtEl>
                                        <p:attrNameLst>
                                          <p:attrName>style.visibility</p:attrName>
                                        </p:attrNameLst>
                                      </p:cBhvr>
                                      <p:to>
                                        <p:strVal val="visible"/>
                                      </p:to>
                                    </p:set>
                                    <p:animEffect transition="in" filter="fade">
                                      <p:cBhvr>
                                        <p:cTn id="42" dur="500"/>
                                        <p:tgtEl>
                                          <p:spTgt spid="2">
                                            <p:txEl>
                                              <p:pRg st="17" end="1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8" end="18"/>
                                            </p:txEl>
                                          </p:spTgt>
                                        </p:tgtEl>
                                        <p:attrNameLst>
                                          <p:attrName>style.visibility</p:attrName>
                                        </p:attrNameLst>
                                      </p:cBhvr>
                                      <p:to>
                                        <p:strVal val="visible"/>
                                      </p:to>
                                    </p:set>
                                    <p:animEffect transition="in" filter="fade">
                                      <p:cBhvr>
                                        <p:cTn id="47" dur="500"/>
                                        <p:tgtEl>
                                          <p:spTgt spid="2">
                                            <p:txEl>
                                              <p:pRg st="18" end="1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9" end="19"/>
                                            </p:txEl>
                                          </p:spTgt>
                                        </p:tgtEl>
                                        <p:attrNameLst>
                                          <p:attrName>style.visibility</p:attrName>
                                        </p:attrNameLst>
                                      </p:cBhvr>
                                      <p:to>
                                        <p:strVal val="visible"/>
                                      </p:to>
                                    </p:set>
                                    <p:animEffect transition="in" filter="fade">
                                      <p:cBhvr>
                                        <p:cTn id="52" dur="500"/>
                                        <p:tgtEl>
                                          <p:spTgt spid="2">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6816" y="208903"/>
            <a:ext cx="11811785" cy="11510843"/>
          </a:xfrm>
          <a:prstGeom prst="rect">
            <a:avLst/>
          </a:prstGeom>
        </p:spPr>
        <p:txBody>
          <a:bodyPr wrap="square">
            <a:spAutoFit/>
          </a:bodyPr>
          <a:lstStyle/>
          <a:p>
            <a:pPr marL="285750" indent="-285750">
              <a:buFont typeface="Wingdings" panose="05000000000000000000" pitchFamily="2" charset="2"/>
              <a:buChar char="q"/>
            </a:pPr>
            <a:r>
              <a:rPr lang="tr-TR" sz="2000" i="1" u="sng" dirty="0">
                <a:solidFill>
                  <a:srgbClr val="FF0000"/>
                </a:solidFill>
                <a:latin typeface="Times New Roman" panose="02020603050405020304" pitchFamily="18" charset="0"/>
              </a:rPr>
              <a:t>TAŞINIR VE TAŞINMAZ EDİNME</a:t>
            </a:r>
          </a:p>
          <a:p>
            <a:pPr marL="285750" indent="-285750">
              <a:buFont typeface="Wingdings" panose="05000000000000000000" pitchFamily="2" charset="2"/>
              <a:buChar char="q"/>
            </a:pPr>
            <a:endParaRPr lang="tr-TR" sz="2000" i="1" u="sng" dirty="0">
              <a:solidFill>
                <a:srgbClr val="FF0000"/>
              </a:solidFill>
              <a:latin typeface="Times New Roman" panose="02020603050405020304" pitchFamily="18" charset="0"/>
            </a:endParaRP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Genel bütçe kapsamındaki kamu idarelerinin edindiği taşınmazlar Hazine adına, diğer kamu idarelerine ait taşınmazlar ise tüzel kişilikleri adına tapu sicilinde tescil olunur. Hazine adına tescil edilen taşınmazlar Maliye Bakanlığı tarafından yönetilir. Bu tescil işlemleri, adına tescil yapılan idarenin taşınmazın bulunduğu yerdeki ilgili birimine bildirilir.</a:t>
            </a:r>
          </a:p>
          <a:p>
            <a:pPr marL="285750" indent="-285750">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dirty="0"/>
              <a:t>Kamu idareleri, ihtiyaç fazlası taşınırları ile görmekle yükümlü olduğu kamu hizmetlerinde kullanılacağına ve amacına uygun kullanılmaması halinde geri alınacağına dair tapu kütüğüne şerh konulması kaydıyla taşınmazlarını diğer kamu idarelerine bedelsiz olarak devredebilir.</a:t>
            </a:r>
            <a:endParaRPr lang="tr-TR" dirty="0">
              <a:solidFill>
                <a:srgbClr val="FF0000"/>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de-DE" i="1" u="sng" dirty="0">
                <a:solidFill>
                  <a:srgbClr val="FF0000"/>
                </a:solidFill>
                <a:latin typeface="Times New Roman" panose="02020603050405020304" pitchFamily="18" charset="0"/>
                <a:cs typeface="Times New Roman" panose="02020603050405020304" pitchFamily="18" charset="0"/>
              </a:rPr>
              <a:t>MAL YÖNETIMINDE ETKILILIK VE SORUMLULUK</a:t>
            </a:r>
            <a:endParaRPr lang="tr-TR" i="1" u="sng" dirty="0">
              <a:solidFill>
                <a:srgbClr val="FF0000"/>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tr-TR" i="1" u="sng" dirty="0">
              <a:solidFill>
                <a:srgbClr val="FF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Kamu idareleri, taşınırların yönetimi, kaydı, muhafazası ve kullanımından sorumludurlar. Taşınırların özelliğinden veya olağan kullanımından kaynaklanan yıpranma ile usulüne uygun olarak belirlenen firelerden dolayı sorumluluk aranmaz.</a:t>
            </a:r>
          </a:p>
          <a:p>
            <a:pPr marL="285750" indent="-285750">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Kullanılmak üzere taşınır teslim edilen görevliler, taşınırın korunmasından ve taşınıra verilen zararlardan sorumludur. Kamu idareleri, verilen zararların sorumlularına ödettirilmesini sağlamakla yükümlüdür.</a:t>
            </a:r>
          </a:p>
          <a:p>
            <a:pPr marL="285750" indent="-285750">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Kamu idarelerine ait malları edinme, kiralama, tahsis, yönetim, kullanma ve elden çıkarma işlemleri, mevzuatında öngörülen kurallar dahilinde hizmetin amacına uygun olarak verimlilik ve tutumluluk ilkesine göre yapılır. Bu ilkeye aykırı eylem ve işlemlerden doğacak zararlardan, malların yönetimi veya kullanılması hususunda yetki verilenler sorumludur.</a:t>
            </a:r>
            <a:endParaRPr lang="tr-TR" i="1" u="sng" dirty="0">
              <a:solidFill>
                <a:srgbClr val="FF0000"/>
              </a:solidFill>
              <a:latin typeface="Calibri" panose="020F0502020204030204" pitchFamily="34" charset="0"/>
              <a:cs typeface="Calibri" panose="020F0502020204030204" pitchFamily="34" charset="0"/>
            </a:endParaRPr>
          </a:p>
          <a:p>
            <a:endParaRPr lang="tr-TR" i="1" dirty="0">
              <a:solidFill>
                <a:srgbClr val="000000"/>
              </a:solidFill>
              <a:latin typeface="Calibri" panose="020F0502020204030204" pitchFamily="34" charset="0"/>
              <a:cs typeface="Calibri" panose="020F0502020204030204" pitchFamily="34"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endParaRPr lang="tr-TR" dirty="0"/>
          </a:p>
        </p:txBody>
      </p:sp>
    </p:spTree>
    <p:extLst>
      <p:ext uri="{BB962C8B-B14F-4D97-AF65-F5344CB8AC3E}">
        <p14:creationId xmlns:p14="http://schemas.microsoft.com/office/powerpoint/2010/main" val="18662379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7963" y="218329"/>
            <a:ext cx="11557262" cy="11510843"/>
          </a:xfrm>
          <a:prstGeom prst="rect">
            <a:avLst/>
          </a:prstGeom>
        </p:spPr>
        <p:txBody>
          <a:bodyPr wrap="square">
            <a:spAutoFit/>
          </a:bodyPr>
          <a:lstStyle/>
          <a:p>
            <a:pPr marL="285750" indent="-285750">
              <a:buFont typeface="Wingdings" panose="05000000000000000000" pitchFamily="2" charset="2"/>
              <a:buChar char="q"/>
            </a:pPr>
            <a:r>
              <a:rPr lang="tr-TR" sz="2000" i="1" u="sng" dirty="0">
                <a:solidFill>
                  <a:srgbClr val="FF0000"/>
                </a:solidFill>
                <a:latin typeface="Times New Roman" panose="02020603050405020304" pitchFamily="18" charset="0"/>
              </a:rPr>
              <a:t>MUHASEBE SİSTEMİ</a:t>
            </a:r>
          </a:p>
          <a:p>
            <a:pPr marL="285750" indent="-285750">
              <a:buFont typeface="Wingdings" panose="05000000000000000000" pitchFamily="2" charset="2"/>
              <a:buChar char="q"/>
            </a:pPr>
            <a:endParaRPr lang="tr-TR" sz="2000" i="1" u="sng" dirty="0">
              <a:solidFill>
                <a:srgbClr val="FF0000"/>
              </a:solidFill>
              <a:latin typeface="Times New Roman" panose="02020603050405020304" pitchFamily="18" charset="0"/>
            </a:endParaRPr>
          </a:p>
          <a:p>
            <a:pPr marL="285750" indent="-285750">
              <a:buFont typeface="Arial" panose="020B0604020202020204" pitchFamily="34" charset="0"/>
              <a:buChar char="•"/>
            </a:pPr>
            <a:r>
              <a:rPr lang="tr-TR" dirty="0"/>
              <a:t>Karar, kontrol ve hesap verme süreçlerinin etkili çalışmasını sağlayacak ve malî raporların düzenlenmesi ile kesin hesabın çıkarılmasına temel olacak şekilde kurulur ve yürütülür.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Bir ekonomik değer yaratıldığında, başka bir şekle dönüştürüldüğünde, mübadeleye konu edildiğinde, el değiştirdiğinde veya yok olduğunda muhasebeleştirilir. Bütün malî işlemlerin muhasebeleştirilmesi ve her muhasebe kaydının belgeye dayanması şarttır.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Kamu gelir ve giderleri tahakkuk ettirildikleri malî yılın hesaplarında gösterilir.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Tahakkuk ettirilecek giderler Devlet muhasebesi kayıtlarında ekonomik sınıflandırmanın dördüncü düzeyini de kapsayacak şekilde gösterilir.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Bütçe gelirleri tahsil edildiği, bütçe giderleri ise ödendiği yılda muhasebeleştirilir.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Kamu hesapları malî yıl esasına göre tutulur. Malî yılın bitimine kadar fiilen yapılmış olan ödemelerden mahsup edilememiş olanların, ödenekleri saklı tutulmak suretiyle, mahsup işlemleri </a:t>
            </a:r>
            <a:r>
              <a:rPr lang="tr-TR" dirty="0">
                <a:solidFill>
                  <a:srgbClr val="FF0000"/>
                </a:solidFill>
              </a:rPr>
              <a:t>malî yılın bitimini izleyen bir ay içinde </a:t>
            </a:r>
            <a:r>
              <a:rPr lang="tr-TR" dirty="0"/>
              <a:t>yapılabilir. Zorunlu hallerde bu süre, Maliye Bakanlığı tarafından bütçe giderleri için </a:t>
            </a:r>
            <a:r>
              <a:rPr lang="tr-TR" dirty="0">
                <a:solidFill>
                  <a:srgbClr val="FF0000"/>
                </a:solidFill>
              </a:rPr>
              <a:t>bir ay</a:t>
            </a:r>
            <a:r>
              <a:rPr lang="tr-TR" dirty="0"/>
              <a:t>, diğer işlemlerde </a:t>
            </a:r>
            <a:r>
              <a:rPr lang="tr-TR" dirty="0">
                <a:solidFill>
                  <a:srgbClr val="FF0000"/>
                </a:solidFill>
              </a:rPr>
              <a:t>iki ayı </a:t>
            </a:r>
            <a:r>
              <a:rPr lang="tr-TR" dirty="0"/>
              <a:t>geçmemek üzere uzatılabilir.</a:t>
            </a:r>
            <a:endParaRPr lang="tr-TR" dirty="0">
              <a:solidFill>
                <a:srgbClr val="FF0000"/>
              </a:solidFill>
              <a:latin typeface="Calibri" panose="020F0502020204030204" pitchFamily="34" charset="0"/>
              <a:cs typeface="Calibri" panose="020F0502020204030204" pitchFamily="34"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endParaRPr lang="tr-TR" dirty="0"/>
          </a:p>
        </p:txBody>
      </p:sp>
    </p:spTree>
    <p:extLst>
      <p:ext uri="{BB962C8B-B14F-4D97-AF65-F5344CB8AC3E}">
        <p14:creationId xmlns:p14="http://schemas.microsoft.com/office/powerpoint/2010/main" val="41014173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9406" y="160256"/>
            <a:ext cx="11953187" cy="11541621"/>
          </a:xfrm>
          <a:prstGeom prst="rect">
            <a:avLst/>
          </a:prstGeom>
        </p:spPr>
        <p:txBody>
          <a:bodyPr wrap="square">
            <a:spAutoFit/>
          </a:bodyPr>
          <a:lstStyle/>
          <a:p>
            <a:pPr marL="342900" indent="-342900">
              <a:buFont typeface="Wingdings" panose="05000000000000000000" pitchFamily="2" charset="2"/>
              <a:buChar char="q"/>
            </a:pPr>
            <a:r>
              <a:rPr lang="tr-TR" sz="2000" i="1" u="sng" dirty="0">
                <a:solidFill>
                  <a:srgbClr val="FF0000"/>
                </a:solidFill>
                <a:latin typeface="Times New Roman" panose="02020603050405020304" pitchFamily="18" charset="0"/>
              </a:rPr>
              <a:t>İÇ KONTROL</a:t>
            </a:r>
          </a:p>
          <a:p>
            <a:pPr marL="342900" indent="-342900">
              <a:buFont typeface="Arial" panose="020B0604020202020204" pitchFamily="34" charset="0"/>
              <a:buChar char="•"/>
            </a:pPr>
            <a:r>
              <a:rPr lang="tr-TR" dirty="0"/>
              <a:t>İdarenin amaçlarına, belirlenmiş politikalara ve mevzuata uygun olarak faaliyetlerin etkili, ekonomik ve verimli bir şekilde yürütülmesini,</a:t>
            </a:r>
          </a:p>
          <a:p>
            <a:pPr marL="342900" indent="-342900">
              <a:buFont typeface="Arial" panose="020B0604020202020204" pitchFamily="34" charset="0"/>
              <a:buChar char="•"/>
            </a:pPr>
            <a:r>
              <a:rPr lang="tr-TR" dirty="0"/>
              <a:t>Varlık ve kaynakların korunmasını,</a:t>
            </a:r>
          </a:p>
          <a:p>
            <a:pPr marL="342900" indent="-342900">
              <a:buFont typeface="Arial" panose="020B0604020202020204" pitchFamily="34" charset="0"/>
              <a:buChar char="•"/>
            </a:pPr>
            <a:r>
              <a:rPr lang="tr-TR" dirty="0"/>
              <a:t>Muhasebe kayıtlarının doğru ve tam olarak tutulmasını,</a:t>
            </a:r>
          </a:p>
          <a:p>
            <a:pPr marL="342900" indent="-342900">
              <a:buFont typeface="Arial" panose="020B0604020202020204" pitchFamily="34" charset="0"/>
              <a:buChar char="•"/>
            </a:pPr>
            <a:r>
              <a:rPr lang="tr-TR" dirty="0"/>
              <a:t>Malî bilgi ve yönetim bilgisinin zamanında ve güvenilir olarak üretilmesini sağlamak üzere</a:t>
            </a:r>
          </a:p>
          <a:p>
            <a:pPr marL="342900" indent="-342900">
              <a:buFont typeface="Arial" panose="020B0604020202020204" pitchFamily="34" charset="0"/>
              <a:buChar char="•"/>
            </a:pPr>
            <a:r>
              <a:rPr lang="tr-TR" dirty="0"/>
              <a:t>İdare tarafından oluşturulan organizasyon, yöntem ve süreçle iç denetimi kapsayan malî ve diğer kontroller bütünüdür.</a:t>
            </a:r>
          </a:p>
          <a:p>
            <a:pPr marL="342900" indent="-342900">
              <a:buFont typeface="Arial" panose="020B0604020202020204" pitchFamily="34" charset="0"/>
              <a:buChar char="•"/>
            </a:pPr>
            <a:endParaRPr lang="tr-TR" dirty="0"/>
          </a:p>
          <a:p>
            <a:pPr marL="342900" indent="-342900">
              <a:buFont typeface="Wingdings" panose="05000000000000000000" pitchFamily="2" charset="2"/>
              <a:buChar char="q"/>
            </a:pPr>
            <a:r>
              <a:rPr lang="tr-TR" sz="2000" i="1" u="sng" dirty="0">
                <a:solidFill>
                  <a:srgbClr val="FF0000"/>
                </a:solidFill>
                <a:latin typeface="Times New Roman" panose="02020603050405020304" pitchFamily="18" charset="0"/>
                <a:cs typeface="Times New Roman" panose="02020603050405020304" pitchFamily="18" charset="0"/>
              </a:rPr>
              <a:t>İÇ KONTROLÜN AMACI</a:t>
            </a:r>
          </a:p>
          <a:p>
            <a:pPr marL="342900" indent="-342900">
              <a:buFont typeface="Arial" panose="020B0604020202020204" pitchFamily="34" charset="0"/>
              <a:buChar char="•"/>
            </a:pPr>
            <a:r>
              <a:rPr lang="tr-TR" dirty="0"/>
              <a:t>Kamu gelir, gider, varlık ve yükümlülüklerinin etkili, ekonomik ve verimli bir şekilde yönetilmesini,</a:t>
            </a:r>
          </a:p>
          <a:p>
            <a:pPr marL="342900" indent="-342900">
              <a:buFont typeface="Arial" panose="020B0604020202020204" pitchFamily="34" charset="0"/>
              <a:buChar char="•"/>
            </a:pPr>
            <a:r>
              <a:rPr lang="tr-TR" dirty="0"/>
              <a:t>Kamu idarelerinin kanunlara ve diğer düzenlemelere uygun olarak faaliyet göstermesini,</a:t>
            </a:r>
          </a:p>
          <a:p>
            <a:pPr marL="342900" indent="-342900">
              <a:buFont typeface="Arial" panose="020B0604020202020204" pitchFamily="34" charset="0"/>
              <a:buChar char="•"/>
            </a:pPr>
            <a:r>
              <a:rPr lang="tr-TR" dirty="0"/>
              <a:t>Her türlü malî karar ve işlemlerde usulsüzlük ve yolsuzluğun önlenmesini,</a:t>
            </a:r>
          </a:p>
          <a:p>
            <a:pPr marL="342900" indent="-342900">
              <a:buFont typeface="Arial" panose="020B0604020202020204" pitchFamily="34" charset="0"/>
              <a:buChar char="•"/>
            </a:pPr>
            <a:r>
              <a:rPr lang="tr-TR" dirty="0"/>
              <a:t>Karar oluşturmak ve izlemek için düzenli, zamanında ve güvenilir rapor ve bilgi edinilmesini,</a:t>
            </a:r>
          </a:p>
          <a:p>
            <a:pPr marL="342900" indent="-342900">
              <a:buFont typeface="Arial" panose="020B0604020202020204" pitchFamily="34" charset="0"/>
              <a:buChar char="•"/>
            </a:pPr>
            <a:r>
              <a:rPr lang="tr-TR" dirty="0"/>
              <a:t>Varlıkların kötüye kullanılması ve israfını önlemek ve kayıplara karşı korunmasını, </a:t>
            </a:r>
          </a:p>
          <a:p>
            <a:r>
              <a:rPr lang="tr-TR" dirty="0"/>
              <a:t>     Sağlamaktır.</a:t>
            </a:r>
          </a:p>
          <a:p>
            <a:endParaRPr lang="tr-TR" dirty="0"/>
          </a:p>
          <a:p>
            <a:pPr marL="342900" indent="-342900">
              <a:buFont typeface="Wingdings" panose="05000000000000000000" pitchFamily="2" charset="2"/>
              <a:buChar char="q"/>
            </a:pPr>
            <a:r>
              <a:rPr lang="tr-TR" sz="2000" i="1" u="sng" dirty="0">
                <a:solidFill>
                  <a:srgbClr val="FF0000"/>
                </a:solidFill>
                <a:latin typeface="Times New Roman" panose="02020603050405020304" pitchFamily="18" charset="0"/>
                <a:cs typeface="Times New Roman" panose="02020603050405020304" pitchFamily="18" charset="0"/>
              </a:rPr>
              <a:t>ÖN MALÎ KONTROL</a:t>
            </a:r>
          </a:p>
          <a:p>
            <a:pPr marL="342900" indent="-342900">
              <a:buFont typeface="Arial" panose="020B0604020202020204" pitchFamily="34" charset="0"/>
              <a:buChar char="•"/>
            </a:pPr>
            <a:r>
              <a:rPr lang="tr-TR" dirty="0">
                <a:latin typeface="Calibri" panose="020F0502020204030204" pitchFamily="34" charset="0"/>
                <a:cs typeface="Calibri" panose="020F0502020204030204" pitchFamily="34" charset="0"/>
              </a:rPr>
              <a:t>Harcama birimlerinde işlemlerin gerçekleştirilmesi aşamasında yapılan kontroller ile malî hizmetler birimi tarafından yapılan kontrolleri kapsar.</a:t>
            </a:r>
          </a:p>
          <a:p>
            <a:pPr marL="342900" indent="-342900">
              <a:buFont typeface="Arial" panose="020B0604020202020204" pitchFamily="34" charset="0"/>
              <a:buChar char="•"/>
            </a:pPr>
            <a:r>
              <a:rPr lang="tr-TR" dirty="0"/>
              <a:t>Ön malî kontrol süreci, malî karar ve işlemlerin hazırlanması, yüklenmeye girişilmesi, iş ve işlemlerin gerçekleştirilmesi ve belgelendirilmesinden oluşur.</a:t>
            </a:r>
            <a:endParaRPr lang="tr-TR" i="1" u="sng" dirty="0">
              <a:solidFill>
                <a:srgbClr val="FF0000"/>
              </a:solidFill>
              <a:latin typeface="Calibri" panose="020F0502020204030204" pitchFamily="34" charset="0"/>
              <a:cs typeface="Calibri" panose="020F0502020204030204" pitchFamily="34"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endParaRPr lang="tr-TR" dirty="0"/>
          </a:p>
        </p:txBody>
      </p:sp>
    </p:spTree>
    <p:extLst>
      <p:ext uri="{BB962C8B-B14F-4D97-AF65-F5344CB8AC3E}">
        <p14:creationId xmlns:p14="http://schemas.microsoft.com/office/powerpoint/2010/main" val="7674948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988" y="84841"/>
            <a:ext cx="11990894" cy="12588061"/>
          </a:xfrm>
          <a:prstGeom prst="rect">
            <a:avLst/>
          </a:prstGeom>
        </p:spPr>
        <p:txBody>
          <a:bodyPr wrap="square">
            <a:spAutoFit/>
          </a:bodyPr>
          <a:lstStyle/>
          <a:p>
            <a:pPr marL="285750" indent="-285750">
              <a:buFont typeface="Wingdings" panose="05000000000000000000" pitchFamily="2" charset="2"/>
              <a:buChar char="v"/>
            </a:pPr>
            <a:r>
              <a:rPr lang="tr-TR" dirty="0">
                <a:solidFill>
                  <a:schemeClr val="tx2"/>
                </a:solidFill>
                <a:latin typeface="Calibri" panose="020F0502020204030204" pitchFamily="34" charset="0"/>
                <a:cs typeface="Calibri" panose="020F0502020204030204" pitchFamily="34" charset="0"/>
              </a:rPr>
              <a:t>Harcama yetkilisi ile muhasebe yetkilisi görevi aynı kişide birleşemez. Malî hizmetler biriminde ön malî kontrol görevini yürütenler malî işlem sürecinde görev alamazlar. </a:t>
            </a:r>
          </a:p>
          <a:p>
            <a:pPr marL="285750" indent="-285750">
              <a:buFont typeface="Wingdings" panose="05000000000000000000" pitchFamily="2" charset="2"/>
              <a:buChar char="v"/>
            </a:pPr>
            <a:endParaRPr lang="tr-TR" dirty="0">
              <a:solidFill>
                <a:schemeClr val="tx2"/>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v"/>
            </a:pPr>
            <a:r>
              <a:rPr lang="tr-TR" sz="2000" i="1" u="sng" dirty="0">
                <a:solidFill>
                  <a:srgbClr val="FF0000"/>
                </a:solidFill>
                <a:latin typeface="Times New Roman" panose="02020603050405020304" pitchFamily="18" charset="0"/>
                <a:cs typeface="Times New Roman" panose="02020603050405020304" pitchFamily="18" charset="0"/>
              </a:rPr>
              <a:t>MUHASEBE HİZMETİ VE MUHASEBE YETKİLİSİNİN YETKİ VE SORUMLULUKLARI</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Gelirlerin ve alacakların tahsili,</a:t>
            </a:r>
          </a:p>
          <a:p>
            <a:pPr marL="285750" indent="-285750">
              <a:buFont typeface="Arial" panose="020B0604020202020204" pitchFamily="34" charset="0"/>
              <a:buChar char="•"/>
            </a:pPr>
            <a:r>
              <a:rPr lang="tr-TR" dirty="0"/>
              <a:t>Giderlerin hak sahiplerine ödenmesi,</a:t>
            </a:r>
          </a:p>
          <a:p>
            <a:pPr marL="285750" indent="-285750">
              <a:buFont typeface="Arial" panose="020B0604020202020204" pitchFamily="34" charset="0"/>
              <a:buChar char="•"/>
            </a:pPr>
            <a:r>
              <a:rPr lang="tr-TR" dirty="0"/>
              <a:t>Para ve parayla ifade edilebilen değerler ile emanetlerin alınması, saklanması, ilgililere verilmesi, gönderilmesi ve</a:t>
            </a:r>
          </a:p>
          <a:p>
            <a:pPr marL="285750" indent="-285750">
              <a:buFont typeface="Arial" panose="020B0604020202020204" pitchFamily="34" charset="0"/>
              <a:buChar char="•"/>
            </a:pPr>
            <a:r>
              <a:rPr lang="tr-TR" dirty="0"/>
              <a:t>Diğer tüm malî işlemlerin kayıtlarının yapılması ve raporlanması işlemleridir.</a:t>
            </a:r>
          </a:p>
          <a:p>
            <a:r>
              <a:rPr lang="tr-TR" dirty="0"/>
              <a:t> -Bu işlemleri yürütenler muhasebe yetkilisidir. Memuriyet kadro ve unvanlarının muhasebe yetkilisi niteliğine etkisi yoktur.</a:t>
            </a:r>
          </a:p>
          <a:p>
            <a:r>
              <a:rPr lang="tr-TR" dirty="0"/>
              <a:t> - Muhasebe yetkilisi, bu hizmetlerin yapılmasından ve muhasebe kayıtlarının usulüne uygun, saydam ve erişilebilir şekilde tutulmasından sorumludur.</a:t>
            </a:r>
          </a:p>
          <a:p>
            <a:endParaRPr lang="tr-TR" dirty="0"/>
          </a:p>
          <a:p>
            <a:r>
              <a:rPr lang="tr-TR" i="1" u="sng" dirty="0">
                <a:solidFill>
                  <a:srgbClr val="FF0000"/>
                </a:solidFill>
                <a:latin typeface="Times New Roman" panose="02020603050405020304" pitchFamily="18" charset="0"/>
                <a:cs typeface="Times New Roman" panose="02020603050405020304" pitchFamily="18" charset="0"/>
              </a:rPr>
              <a:t>Muhasebe yetkilileri ödeme aşamasında, ödeme emri belgesi ve eki belgeler üzerinde;</a:t>
            </a:r>
            <a:r>
              <a:rPr lang="tr-TR"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Yetkililerin imzasını, </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 Ödemeye ilişkin ilgili mevzuatında sayılan belgelerin tamam olmasını, </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Maddi hata bulunup bulunmadığını, </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 Hak sahibinin kimliğine ilişkin bilgileri, </a:t>
            </a:r>
          </a:p>
          <a:p>
            <a:r>
              <a:rPr lang="tr-TR" dirty="0">
                <a:latin typeface="Calibri" panose="020F0502020204030204" pitchFamily="34" charset="0"/>
                <a:cs typeface="Calibri" panose="020F0502020204030204" pitchFamily="34" charset="0"/>
              </a:rPr>
              <a:t>Kontrol etmekle yükümlüdür.</a:t>
            </a:r>
          </a:p>
          <a:p>
            <a:pPr marL="285750" indent="-285750">
              <a:buFont typeface="Wingdings" panose="05000000000000000000" pitchFamily="2" charset="2"/>
              <a:buChar char="v"/>
            </a:pPr>
            <a:r>
              <a:rPr lang="tr-TR" dirty="0">
                <a:solidFill>
                  <a:schemeClr val="bg2">
                    <a:lumMod val="10000"/>
                  </a:schemeClr>
                </a:solidFill>
                <a:latin typeface="Calibri" panose="020F0502020204030204" pitchFamily="34" charset="0"/>
                <a:cs typeface="Calibri" panose="020F0502020204030204" pitchFamily="34" charset="0"/>
              </a:rPr>
              <a:t>Muhasebe yetkilileri, ilgili mevzuatında düzenlenmiş belgeler dışında belge arayamaz. Yukarıda sayılan konulara ilişkin hata veya eksiklik bulunması halinde ödeme yapamaz. Belgesi eksik veya hatalı olan ödeme emri belgeleri, düzeltilmek veya tamamlanmak üzere </a:t>
            </a:r>
            <a:r>
              <a:rPr lang="tr-TR" dirty="0">
                <a:solidFill>
                  <a:srgbClr val="FF0000"/>
                </a:solidFill>
                <a:latin typeface="Calibri" panose="020F0502020204030204" pitchFamily="34" charset="0"/>
                <a:cs typeface="Calibri" panose="020F0502020204030204" pitchFamily="34" charset="0"/>
              </a:rPr>
              <a:t>en geç 1 iş günü içinde </a:t>
            </a:r>
            <a:r>
              <a:rPr lang="tr-TR" dirty="0">
                <a:solidFill>
                  <a:schemeClr val="bg2">
                    <a:lumMod val="10000"/>
                  </a:schemeClr>
                </a:solidFill>
                <a:latin typeface="Calibri" panose="020F0502020204030204" pitchFamily="34" charset="0"/>
                <a:cs typeface="Calibri" panose="020F0502020204030204" pitchFamily="34" charset="0"/>
              </a:rPr>
              <a:t>gerekçeleriyle birlikte harcama yetkilisine yazılı olarak gönderilir. Hataların düzeltilmesi veya eksikliklerin giderilmesi halinde ödeme işlemi gerçekleştirilir.</a:t>
            </a:r>
          </a:p>
          <a:p>
            <a:pPr marL="285750" indent="-285750">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v"/>
            </a:pPr>
            <a:endParaRPr lang="tr-TR" dirty="0">
              <a:solidFill>
                <a:srgbClr val="FF0000"/>
              </a:solidFill>
              <a:latin typeface="Calibri" panose="020F0502020204030204" pitchFamily="34" charset="0"/>
              <a:cs typeface="Calibri" panose="020F0502020204030204" pitchFamily="34"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40248260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 y="188536"/>
            <a:ext cx="12192000" cy="11787842"/>
          </a:xfrm>
          <a:prstGeom prst="rect">
            <a:avLst/>
          </a:prstGeom>
        </p:spPr>
        <p:txBody>
          <a:bodyPr wrap="square">
            <a:spAutoFit/>
          </a:bodyPr>
          <a:lstStyle/>
          <a:p>
            <a:pPr marL="342900" indent="-342900">
              <a:buFont typeface="Wingdings" panose="05000000000000000000" pitchFamily="2" charset="2"/>
              <a:buChar char="q"/>
            </a:pPr>
            <a:r>
              <a:rPr lang="tr-TR" sz="2000" i="1" u="sng" dirty="0">
                <a:solidFill>
                  <a:srgbClr val="FF0000"/>
                </a:solidFill>
                <a:latin typeface="Times New Roman" panose="02020603050405020304" pitchFamily="18" charset="0"/>
              </a:rPr>
              <a:t>İÇ DENETİM</a:t>
            </a:r>
          </a:p>
          <a:p>
            <a:pPr marL="342900" indent="-342900">
              <a:buFont typeface="Arial" panose="020B0604020202020204" pitchFamily="34" charset="0"/>
              <a:buChar char="•"/>
            </a:pPr>
            <a:r>
              <a:rPr lang="tr-TR" dirty="0">
                <a:latin typeface="Calibri" panose="020F0502020204030204" pitchFamily="34" charset="0"/>
                <a:cs typeface="Calibri" panose="020F0502020204030204" pitchFamily="34" charset="0"/>
              </a:rPr>
              <a:t>Kamu idaresinin çalışmalarına değer katmak ve geliştirmek için kaynakların ekonomiklik, etkililik ve verimlilik esaslarına göre yönetilip yönetilmediğini değerlendirmek ve rehberlik yapmak amacıyla yapılan bağımsız, nesnel güvence sağlama ve danışmanlık faaliyetidir.</a:t>
            </a: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tr-TR" dirty="0">
                <a:latin typeface="Calibri" panose="020F0502020204030204" pitchFamily="34" charset="0"/>
                <a:cs typeface="Calibri" panose="020F0502020204030204" pitchFamily="34" charset="0"/>
              </a:rPr>
              <a:t>Bu faaliyetler, idarelerin yönetim ve kontrol yapıları ile malî işlemlerinin risk yönetimi, yönetim ve kontrol süreçlerinin etkinliğini değerlendirmek ve geliştirmek yönünde sistematik, sürekli ve disiplinli bir yaklaşımla ve genel kabul görmüş standartlara uygun olarak gerçekleştirilir.</a:t>
            </a:r>
          </a:p>
          <a:p>
            <a:pPr marL="342900" indent="-342900">
              <a:buFont typeface="Arial" panose="020B0604020202020204" pitchFamily="34" charset="0"/>
              <a:buChar char="•"/>
            </a:pPr>
            <a:endParaRPr lang="tr-TR" i="1" dirty="0">
              <a:solidFill>
                <a:srgbClr val="000000"/>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tr-TR" sz="2000" i="1" u="sng" dirty="0">
                <a:solidFill>
                  <a:srgbClr val="FF0000"/>
                </a:solidFill>
                <a:latin typeface="Times New Roman" panose="02020603050405020304" pitchFamily="18" charset="0"/>
              </a:rPr>
              <a:t>DIŞ DENETİM</a:t>
            </a:r>
          </a:p>
          <a:p>
            <a:pPr marL="342900" indent="-342900">
              <a:buFont typeface="Arial" panose="020B0604020202020204" pitchFamily="34" charset="0"/>
              <a:buChar char="•"/>
            </a:pPr>
            <a:r>
              <a:rPr lang="tr-TR" dirty="0"/>
              <a:t>Sayıştay tarafından yapılacak harcama sonrası dış denetimin amacı, genel yönetim kapsamındaki kamu idarelerinin hesap verme sorumluluğu çerçevesinde, yönetimin malî faaliyet, karar ve işlemlerinin; kanunlara, kurumsal amaç, hedef ve planlara uygunluk yönünden incelenmesi ve sonuçlarının Türkiye Büyük Millet Meclisine raporlanmasıdır.</a:t>
            </a:r>
          </a:p>
          <a:p>
            <a:r>
              <a:rPr lang="tr-TR" i="1" u="sng" dirty="0">
                <a:solidFill>
                  <a:srgbClr val="FF0000"/>
                </a:solidFill>
                <a:latin typeface="Times New Roman" panose="02020603050405020304" pitchFamily="18" charset="0"/>
                <a:cs typeface="Times New Roman" panose="02020603050405020304" pitchFamily="18" charset="0"/>
              </a:rPr>
              <a:t> Dış denetim, genel kabul görmüş uluslararası denetim standartları dikkate alınarak;</a:t>
            </a:r>
          </a:p>
          <a:p>
            <a:pPr marL="285750" indent="-285750">
              <a:buFont typeface="Wingdings" panose="05000000000000000000" pitchFamily="2" charset="2"/>
              <a:buChar char="v"/>
            </a:pPr>
            <a:r>
              <a:rPr lang="tr-TR" dirty="0">
                <a:latin typeface="Calibri" panose="020F0502020204030204" pitchFamily="34" charset="0"/>
                <a:cs typeface="Calibri" panose="020F0502020204030204" pitchFamily="34" charset="0"/>
              </a:rPr>
              <a:t>Kamu idaresi hesapları ve bunlara ilişkin belgeler esas alınarak, malî tabloların güvenilirliği ve doğruluğuna ilişkin malî denetimi ile kamu idarelerinin gelir, gider ve mallarına ilişkin malî işlemlerinin kanunlara ve diğer hukuki düzenlemelere uygun olup olmadığının tespiti,</a:t>
            </a:r>
          </a:p>
          <a:p>
            <a:pPr marL="285750" indent="-285750">
              <a:buFont typeface="Wingdings" panose="05000000000000000000" pitchFamily="2" charset="2"/>
              <a:buChar char="v"/>
            </a:pPr>
            <a:r>
              <a:rPr lang="tr-TR" dirty="0">
                <a:latin typeface="Calibri" panose="020F0502020204030204" pitchFamily="34" charset="0"/>
                <a:cs typeface="Calibri" panose="020F0502020204030204" pitchFamily="34" charset="0"/>
              </a:rPr>
              <a:t>Kamu kaynaklarının etkili, ekonomik ve verimli olarak kullanılıp kullanılmadığının belirlenmesi, faaliyet sonuçlarının ölçülmesi ve performans bakımından değerlendirilmesi</a:t>
            </a:r>
          </a:p>
          <a:p>
            <a:r>
              <a:rPr lang="tr-TR" dirty="0">
                <a:latin typeface="Calibri" panose="020F0502020204030204" pitchFamily="34" charset="0"/>
                <a:cs typeface="Calibri" panose="020F0502020204030204" pitchFamily="34" charset="0"/>
              </a:rPr>
              <a:t>Suretiyle gerçekleştirilir.</a:t>
            </a:r>
            <a:endParaRPr lang="tr-TR" i="1" u="sng" dirty="0">
              <a:solidFill>
                <a:srgbClr val="FF0000"/>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v"/>
            </a:pPr>
            <a:r>
              <a:rPr lang="tr-TR" sz="1600" dirty="0" err="1">
                <a:solidFill>
                  <a:schemeClr val="bg2">
                    <a:lumMod val="25000"/>
                  </a:schemeClr>
                </a:solidFill>
                <a:latin typeface="Calibri" panose="020F0502020204030204" pitchFamily="34" charset="0"/>
                <a:cs typeface="Calibri" panose="020F0502020204030204" pitchFamily="34" charset="0"/>
              </a:rPr>
              <a:t>Sayıştayın</a:t>
            </a:r>
            <a:r>
              <a:rPr lang="tr-TR" sz="1600" dirty="0">
                <a:solidFill>
                  <a:schemeClr val="bg2">
                    <a:lumMod val="25000"/>
                  </a:schemeClr>
                </a:solidFill>
                <a:latin typeface="Calibri" panose="020F0502020204030204" pitchFamily="34" charset="0"/>
                <a:cs typeface="Calibri" panose="020F0502020204030204" pitchFamily="34" charset="0"/>
              </a:rPr>
              <a:t> denetlenmesi, her yıl Türkiye Büyük Millet Meclisi adına Türkiye Büyük Millet Meclisi Başkanlık Divanı tarafından görevlendirilen ve gerekli mesleki niteliklere sahip denetim elemanlarından oluşan bir komisyon tarafından, hesaplar ve bunlara ilişkin belgeler esas alınarak yapılır.</a:t>
            </a: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endParaRPr lang="tr-TR" dirty="0"/>
          </a:p>
        </p:txBody>
      </p:sp>
    </p:spTree>
    <p:extLst>
      <p:ext uri="{BB962C8B-B14F-4D97-AF65-F5344CB8AC3E}">
        <p14:creationId xmlns:p14="http://schemas.microsoft.com/office/powerpoint/2010/main" val="32959753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988" y="65988"/>
            <a:ext cx="12028601" cy="12588061"/>
          </a:xfrm>
          <a:prstGeom prst="rect">
            <a:avLst/>
          </a:prstGeom>
        </p:spPr>
        <p:txBody>
          <a:bodyPr wrap="square">
            <a:spAutoFit/>
          </a:bodyPr>
          <a:lstStyle/>
          <a:p>
            <a:r>
              <a:rPr lang="tr-TR" sz="2000" i="1" u="sng" dirty="0">
                <a:solidFill>
                  <a:srgbClr val="FF0000"/>
                </a:solidFill>
                <a:latin typeface="Times New Roman" panose="02020603050405020304" pitchFamily="18" charset="0"/>
              </a:rPr>
              <a:t>YAPTIRIMLAR VE YETKİLİ MERCİLER</a:t>
            </a:r>
          </a:p>
          <a:p>
            <a:pPr marL="342900" indent="-342900">
              <a:buFont typeface="Wingdings" panose="05000000000000000000" pitchFamily="2" charset="2"/>
              <a:buChar char="q"/>
            </a:pPr>
            <a:r>
              <a:rPr lang="tr-TR" i="1" u="sng" dirty="0">
                <a:solidFill>
                  <a:srgbClr val="FF0000"/>
                </a:solidFill>
                <a:latin typeface="Times New Roman" panose="02020603050405020304" pitchFamily="18" charset="0"/>
                <a:cs typeface="Times New Roman" panose="02020603050405020304" pitchFamily="18" charset="0"/>
              </a:rPr>
              <a:t>ÖDENEK ÜSTÜ HARCAMA</a:t>
            </a:r>
          </a:p>
          <a:p>
            <a:pPr marL="285750" indent="-285750">
              <a:buFont typeface="Arial" panose="020B0604020202020204" pitchFamily="34" charset="0"/>
              <a:buChar char="•"/>
            </a:pPr>
            <a:r>
              <a:rPr lang="tr-TR" sz="1600" dirty="0">
                <a:latin typeface="Calibri" panose="020F0502020204030204" pitchFamily="34" charset="0"/>
                <a:cs typeface="Calibri" panose="020F0502020204030204" pitchFamily="34" charset="0"/>
              </a:rPr>
              <a:t>Kamu zararı oluşturmamakla birlikte bütçelere, ayrıntılı harcama programlarına, serbest bırakma oranlarına aykırı olarak veya ödenek gönderme belgelerindeki ödenek miktarını aşan harcama talimatı veren harcama yetkililerine, her türlü aylık, ödenek, zam ve tazminat dahil yapılan bir aylık net ödemeler toplamının iki katı tutarına kadar para cezası verilir.</a:t>
            </a:r>
          </a:p>
          <a:p>
            <a:pPr marL="285750" indent="-285750">
              <a:buFont typeface="Wingdings" panose="05000000000000000000" pitchFamily="2" charset="2"/>
              <a:buChar char="q"/>
            </a:pPr>
            <a:r>
              <a:rPr lang="tr-TR" i="1" u="sng" dirty="0">
                <a:solidFill>
                  <a:srgbClr val="FF0000"/>
                </a:solidFill>
                <a:latin typeface="Times New Roman" panose="02020603050405020304" pitchFamily="18" charset="0"/>
                <a:cs typeface="Times New Roman" panose="02020603050405020304" pitchFamily="18" charset="0"/>
              </a:rPr>
              <a:t>KAMU ZARARI</a:t>
            </a:r>
          </a:p>
          <a:p>
            <a:pPr marL="285750" indent="-285750">
              <a:buFont typeface="Arial" panose="020B0604020202020204" pitchFamily="34" charset="0"/>
              <a:buChar char="•"/>
            </a:pPr>
            <a:r>
              <a:rPr lang="tr-TR" sz="1600" dirty="0">
                <a:latin typeface="Calibri" panose="020F0502020204030204" pitchFamily="34" charset="0"/>
                <a:cs typeface="Calibri" panose="020F0502020204030204" pitchFamily="34" charset="0"/>
              </a:rPr>
              <a:t>Kamu görevlilerinin kasıt, kusur veya ihmallerinden kaynaklanan mevzuata aykırı karar, işlem veya eylemleri sonucunda kamu kaynağında artışa engel veya eksilmeye neden olunmasıdır.</a:t>
            </a:r>
          </a:p>
          <a:p>
            <a:pPr marL="285750" indent="-285750">
              <a:buFont typeface="Arial" panose="020B0604020202020204" pitchFamily="34" charset="0"/>
              <a:buChar char="•"/>
            </a:pPr>
            <a:r>
              <a:rPr lang="tr-TR" sz="1600" dirty="0">
                <a:latin typeface="Calibri" panose="020F0502020204030204" pitchFamily="34" charset="0"/>
                <a:cs typeface="Calibri" panose="020F0502020204030204" pitchFamily="34" charset="0"/>
              </a:rPr>
              <a:t>Kontrol, denetim, inceleme, kesin hükme bağlama veya yargılama sonucunda tespit edilen kamu zararı, zararın oluştuğu tarihten itibaren ilgili mevzuatına göre hesaplanacak faiziyle birlikte ilgililerden tahsil edilir.</a:t>
            </a:r>
          </a:p>
          <a:p>
            <a:pPr marL="285750" indent="-285750">
              <a:buFont typeface="Arial" panose="020B0604020202020204" pitchFamily="34" charset="0"/>
              <a:buChar char="•"/>
            </a:pPr>
            <a:r>
              <a:rPr lang="tr-TR" sz="1600" dirty="0">
                <a:latin typeface="Calibri" panose="020F0502020204030204" pitchFamily="34" charset="0"/>
                <a:cs typeface="Calibri" panose="020F0502020204030204" pitchFamily="34" charset="0"/>
              </a:rPr>
              <a:t>Alınmamış para, mal ve değerleri alınmış; sağlanmamış hizmetleri sağlanmış; yapılmamış inşaat, onarım ve üretimi yapılmış veya bitmiş gibi gösteren gerçek dışı belge düzenlemek suretiyle kamu kaynağında bir artışa engel veya bir eksilmeye neden olanlar ile bu gibi kanıtlayıcı belgeleri bilerek düzenlemiş, imzalamış veya onaylamış bulunanlar hakkında Türk Ceza Kanunu veya diğer kanunların bu fiillere ilişkin hükümleri uygulanır. Ayrıca, bu fiilleri işleyenlere her türlü aylık, ödenek, zam, tazminat dahil yapılan bir aylık net ödemelerin iki katı tutarına kadar para cezası verilir.</a:t>
            </a:r>
          </a:p>
          <a:p>
            <a:pPr marL="285750" indent="-285750">
              <a:buFont typeface="Wingdings" panose="05000000000000000000" pitchFamily="2" charset="2"/>
              <a:buChar char="q"/>
            </a:pPr>
            <a:r>
              <a:rPr lang="tr-TR" i="1" u="sng" dirty="0">
                <a:solidFill>
                  <a:srgbClr val="FF0000"/>
                </a:solidFill>
                <a:latin typeface="Times New Roman" panose="02020603050405020304" pitchFamily="18" charset="0"/>
                <a:cs typeface="Times New Roman" panose="02020603050405020304" pitchFamily="18" charset="0"/>
              </a:rPr>
              <a:t>PARA CEZALARI VE YETKİLİ MERCİLER</a:t>
            </a:r>
          </a:p>
          <a:p>
            <a:pPr marL="285750" indent="-285750">
              <a:buFont typeface="Arial" panose="020B0604020202020204" pitchFamily="34" charset="0"/>
              <a:buChar char="•"/>
            </a:pPr>
            <a:r>
              <a:rPr lang="tr-TR" sz="1600" dirty="0">
                <a:latin typeface="Calibri" panose="020F0502020204030204" pitchFamily="34" charset="0"/>
                <a:cs typeface="Calibri" panose="020F0502020204030204" pitchFamily="34" charset="0"/>
              </a:rPr>
              <a:t>Bu Kanunda belirtilen para cezaları, ilgili kamu idaresinin üst yöneticisi tarafından verilir. Para cezaları, karar verilmesini izleyen ay başından başlamak üzere ve herhangi bir hüküm almaya gerek kalmaksızın; ilgililerine yapılan her türlü aylık, ödenek, zam, tazminat dahil bir aylık net ödemelerin dörtte biri oranında kesilerek tahsil olunur.</a:t>
            </a:r>
          </a:p>
          <a:p>
            <a:pPr marL="285750" indent="-285750">
              <a:buFont typeface="Wingdings" panose="05000000000000000000" pitchFamily="2" charset="2"/>
              <a:buChar char="q"/>
            </a:pPr>
            <a:r>
              <a:rPr lang="tr-TR" u="sng" dirty="0">
                <a:solidFill>
                  <a:srgbClr val="FF0000"/>
                </a:solidFill>
                <a:latin typeface="Times New Roman" panose="02020603050405020304" pitchFamily="18" charset="0"/>
                <a:cs typeface="Times New Roman" panose="02020603050405020304" pitchFamily="18" charset="0"/>
              </a:rPr>
              <a:t>ZAMANAŞIMI</a:t>
            </a:r>
          </a:p>
          <a:p>
            <a:pPr marL="285750" indent="-285750">
              <a:buFont typeface="Arial" panose="020B0604020202020204" pitchFamily="34" charset="0"/>
              <a:buChar char="•"/>
            </a:pPr>
            <a:r>
              <a:rPr lang="tr-TR" sz="1600" dirty="0">
                <a:latin typeface="Calibri" panose="020F0502020204030204" pitchFamily="34" charset="0"/>
                <a:cs typeface="Calibri" panose="020F0502020204030204" pitchFamily="34" charset="0"/>
              </a:rPr>
              <a:t>Kamu zararının meydana geldiği ve bu Kanunda belirtilen para cezalarının verilmesini gerektiren fiilin işlendiği yılı izleyen malî yılın başından başlamak üzere zamanaşımını kesen ve durduran genel hükümler saklı kalmak kaydıyla </a:t>
            </a:r>
            <a:r>
              <a:rPr lang="tr-TR" sz="1600" dirty="0">
                <a:solidFill>
                  <a:srgbClr val="FF0000"/>
                </a:solidFill>
                <a:latin typeface="Calibri" panose="020F0502020204030204" pitchFamily="34" charset="0"/>
                <a:cs typeface="Calibri" panose="020F0502020204030204" pitchFamily="34" charset="0"/>
              </a:rPr>
              <a:t>10 uncu yılın sonuna kadar </a:t>
            </a:r>
            <a:r>
              <a:rPr lang="tr-TR" sz="1600" dirty="0">
                <a:latin typeface="Calibri" panose="020F0502020204030204" pitchFamily="34" charset="0"/>
                <a:cs typeface="Calibri" panose="020F0502020204030204" pitchFamily="34" charset="0"/>
              </a:rPr>
              <a:t>tespit ve tahsil edilemeyen kamu zararları ile para cezaları zamanaşımına uğrar.</a:t>
            </a:r>
            <a:endParaRPr lang="tr-TR" sz="1600" u="sng" dirty="0">
              <a:solidFill>
                <a:srgbClr val="FF0000"/>
              </a:solidFill>
              <a:latin typeface="Calibri" panose="020F0502020204030204" pitchFamily="34" charset="0"/>
              <a:cs typeface="Calibri" panose="020F0502020204030204" pitchFamily="34" charset="0"/>
            </a:endParaRPr>
          </a:p>
          <a:p>
            <a:endParaRPr lang="tr-TR" sz="1600" dirty="0">
              <a:solidFill>
                <a:srgbClr val="000000"/>
              </a:solidFill>
              <a:latin typeface="Calibri" panose="020F0502020204030204" pitchFamily="34" charset="0"/>
              <a:cs typeface="Calibri" panose="020F0502020204030204" pitchFamily="34"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r>
              <a:rPr lang="tr-TR" dirty="0">
                <a:solidFill>
                  <a:srgbClr val="000000"/>
                </a:solidFill>
                <a:latin typeface="Times New Roman" panose="02020603050405020304" pitchFamily="18" charset="0"/>
              </a:rPr>
              <a:t> </a:t>
            </a:r>
            <a:endParaRPr lang="tr-TR" dirty="0"/>
          </a:p>
        </p:txBody>
      </p:sp>
    </p:spTree>
    <p:extLst>
      <p:ext uri="{BB962C8B-B14F-4D97-AF65-F5344CB8AC3E}">
        <p14:creationId xmlns:p14="http://schemas.microsoft.com/office/powerpoint/2010/main" val="1906978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417780" y="802298"/>
            <a:ext cx="8637072" cy="2534791"/>
          </a:xfrm>
        </p:spPr>
        <p:txBody>
          <a:bodyPr/>
          <a:lstStyle/>
          <a:p>
            <a:r>
              <a:rPr lang="tr-TR" dirty="0">
                <a:latin typeface="Comic Sans MS" panose="030F0702030302020204" pitchFamily="66" charset="0"/>
              </a:rPr>
              <a:t>Teşekkürler..</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7430336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11770242" cy="11295400"/>
          </a:xfrm>
          <a:prstGeom prst="rect">
            <a:avLst/>
          </a:prstGeom>
        </p:spPr>
        <p:txBody>
          <a:bodyPr wrap="square">
            <a:spAutoFit/>
          </a:bodyPr>
          <a:lstStyle/>
          <a:p>
            <a:endParaRPr lang="tr-TR" dirty="0">
              <a:solidFill>
                <a:srgbClr val="000000"/>
              </a:solidFill>
              <a:latin typeface="Times New Roman" panose="02020603050405020304" pitchFamily="18" charset="0"/>
            </a:endParaRPr>
          </a:p>
          <a:p>
            <a:pPr marL="285750" indent="-285750" algn="just">
              <a:buFont typeface="Wingdings" panose="05000000000000000000" pitchFamily="2" charset="2"/>
              <a:buChar char="ü"/>
            </a:pPr>
            <a:r>
              <a:rPr lang="tr-TR" sz="1600" dirty="0"/>
              <a:t>Türkiye Büyük Millet Meclisi ve Sayıştay ile Düzenleyici ve denetleyici kurumlar, bütçelerini </a:t>
            </a:r>
            <a:r>
              <a:rPr lang="tr-TR" sz="1600" dirty="0">
                <a:solidFill>
                  <a:srgbClr val="FF0000"/>
                </a:solidFill>
              </a:rPr>
              <a:t>Eylül ayı sonuna kadar </a:t>
            </a:r>
            <a:r>
              <a:rPr lang="tr-TR" sz="1600" dirty="0"/>
              <a:t>doğrudan Türkiye Büyük Millet Meclisine, bir örneğini de Maliye Bakanlığına gönderirler. </a:t>
            </a:r>
          </a:p>
          <a:p>
            <a:pPr marL="285750" indent="-285750" algn="just">
              <a:buFont typeface="Wingdings" panose="05000000000000000000" pitchFamily="2" charset="2"/>
              <a:buChar char="ü"/>
            </a:pPr>
            <a:endParaRPr lang="tr-TR" sz="1600" dirty="0">
              <a:solidFill>
                <a:srgbClr val="000000"/>
              </a:solidFill>
            </a:endParaRPr>
          </a:p>
          <a:p>
            <a:pPr marL="285750" indent="-285750" algn="just">
              <a:buFont typeface="Wingdings" panose="05000000000000000000" pitchFamily="2" charset="2"/>
              <a:buChar char="ü"/>
            </a:pPr>
            <a:r>
              <a:rPr lang="tr-TR" sz="1600" dirty="0">
                <a:solidFill>
                  <a:srgbClr val="000000"/>
                </a:solidFill>
              </a:rPr>
              <a:t>Türkiye Büyük Millet Meclisi, merkezî yönetim bütçe kanun tasarısının metnini maddeler, gider ve gelir cetvellerini kamu idareleri itibarıyla görüşür ve bölümler halinde oylar. Merkezî yönetim bütçe kanunu malî yıl başından önce Resmî Gazetede yayımlanır.</a:t>
            </a:r>
          </a:p>
          <a:p>
            <a:pPr marL="285750" indent="-285750" algn="just">
              <a:buFont typeface="Wingdings" panose="05000000000000000000" pitchFamily="2" charset="2"/>
              <a:buChar char="ü"/>
            </a:pPr>
            <a:endParaRPr lang="tr-TR" sz="1600" dirty="0">
              <a:solidFill>
                <a:srgbClr val="000000"/>
              </a:solidFill>
            </a:endParaRPr>
          </a:p>
          <a:p>
            <a:pPr marL="285750" indent="-285750" algn="just">
              <a:buFont typeface="Wingdings" panose="05000000000000000000" pitchFamily="2" charset="2"/>
              <a:buChar char="ü"/>
            </a:pPr>
            <a:r>
              <a:rPr lang="tr-TR" sz="1600" dirty="0"/>
              <a:t>Kamu yatırım programı, merkezî yönetim bütçe kanununa uygun olarak KALKINMA BAKANLIĞI tarafından hazırlanır ve anılan Kanunun yürürlüğe girdiği tarihten itibaren </a:t>
            </a:r>
            <a:r>
              <a:rPr lang="tr-TR" sz="1600" dirty="0">
                <a:solidFill>
                  <a:srgbClr val="FF0000"/>
                </a:solidFill>
              </a:rPr>
              <a:t>15 gün içinde </a:t>
            </a:r>
            <a:r>
              <a:rPr lang="tr-TR" sz="1600" dirty="0"/>
              <a:t>Bakanlar Kurulu kararıyla Resmî Gazetede yayımlanır. </a:t>
            </a:r>
          </a:p>
          <a:p>
            <a:pPr marL="285750" indent="-285750" algn="just">
              <a:buFont typeface="Wingdings" panose="05000000000000000000" pitchFamily="2" charset="2"/>
              <a:buChar char="ü"/>
            </a:pPr>
            <a:endParaRPr lang="tr-TR" sz="1600" dirty="0"/>
          </a:p>
          <a:p>
            <a:pPr marL="285750" indent="-285750" algn="just">
              <a:buFont typeface="Wingdings" panose="05000000000000000000" pitchFamily="2" charset="2"/>
              <a:buChar char="ü"/>
            </a:pPr>
            <a:r>
              <a:rPr lang="tr-TR" sz="1600" dirty="0"/>
              <a:t>Zorunlu nedenlerle merkezî yönetim bütçe kanununun süresinde yürürlüğe konulamaması halinde, geçici bütçe kanunu çıkarılır. Geçici bütçe ödenekleri, bir önceki yıl bütçe başlangıç ödeneklerinin belirli bir oranı esas alınarak belirlenir. Geçici bütçe uygulaması </a:t>
            </a:r>
            <a:r>
              <a:rPr lang="tr-TR" sz="1600" dirty="0">
                <a:solidFill>
                  <a:srgbClr val="FF0000"/>
                </a:solidFill>
              </a:rPr>
              <a:t>6 ayı geçemez</a:t>
            </a:r>
            <a:r>
              <a:rPr lang="tr-TR" sz="1600" dirty="0"/>
              <a:t>. Cari yıl bütçesinin yürürlüğe girmesiyle geçici bütçe uygulaması sona erer ve o tarihe kadar yapılan harcamalar ve girişilen yüklenmeler ile tahsil olunan gelirler cari yıl bütçesine dahil edilir. </a:t>
            </a:r>
          </a:p>
          <a:p>
            <a:pPr marL="285750" indent="-285750" algn="just">
              <a:buFont typeface="Wingdings" panose="05000000000000000000" pitchFamily="2" charset="2"/>
              <a:buChar char="ü"/>
            </a:pPr>
            <a:endParaRPr lang="tr-TR" sz="1600" dirty="0">
              <a:solidFill>
                <a:srgbClr val="000000"/>
              </a:solidFill>
            </a:endParaRPr>
          </a:p>
          <a:p>
            <a:pPr marL="285750" indent="-285750" algn="just">
              <a:buFont typeface="Wingdings" panose="05000000000000000000" pitchFamily="2" charset="2"/>
              <a:buChar char="ü"/>
            </a:pPr>
            <a:r>
              <a:rPr lang="tr-TR" sz="1600" dirty="0"/>
              <a:t>Merkezî yönetim kapsamındaki kamu idarelerinin bütçelerindeki ödeneklerin yetersiz kalması halinde veya öngörülmeyen hizmetlerin yerine getirilmesi amacıyla, karşılığı gelir gösterilmek kaydıyla, </a:t>
            </a:r>
            <a:r>
              <a:rPr lang="tr-TR" sz="1600" b="1" dirty="0">
                <a:solidFill>
                  <a:srgbClr val="FF0000"/>
                </a:solidFill>
              </a:rPr>
              <a:t>kanunla </a:t>
            </a:r>
            <a:r>
              <a:rPr lang="tr-TR" sz="1600" dirty="0">
                <a:solidFill>
                  <a:srgbClr val="FF0000"/>
                </a:solidFill>
              </a:rPr>
              <a:t>ek bütçe </a:t>
            </a:r>
            <a:r>
              <a:rPr lang="tr-TR" sz="1600" dirty="0"/>
              <a:t>yapılabilir. </a:t>
            </a:r>
          </a:p>
          <a:p>
            <a:pPr marL="285750" indent="-285750" algn="just">
              <a:buFont typeface="Wingdings" panose="05000000000000000000" pitchFamily="2" charset="2"/>
              <a:buChar char="ü"/>
            </a:pPr>
            <a:endParaRPr lang="tr-TR" sz="1600" dirty="0">
              <a:solidFill>
                <a:srgbClr val="000000"/>
              </a:solidFill>
            </a:endParaRPr>
          </a:p>
          <a:p>
            <a:pPr marL="285750" indent="-285750" algn="just">
              <a:buFont typeface="Wingdings" panose="05000000000000000000" pitchFamily="2" charset="2"/>
              <a:buChar char="ü"/>
            </a:pPr>
            <a:r>
              <a:rPr lang="tr-TR" sz="1600" dirty="0"/>
              <a:t>Kamu idareleri, bütçelerinde yer alan ödeneklerin üzerinde harcama yapamaz. Bütçeyle verilen ödenekler, tahsis edildikleri amaçlar doğrultusunda yılı içinde yaptırılan iş, satın alınan mal ve hizmetler ile diğer giderlerin karşılanmasında kullanılır. Ancak, ait olduğu malî yılda ödenemeyen ve emanet hesabına alınamayan zamanaşımına uğramamış geçen yıllar borçları ile ilama bağlı borçlar, ilgili kamu idaresinin cari yıl bütçesinden ödenir. </a:t>
            </a:r>
            <a:endParaRPr lang="tr-TR" sz="1600" dirty="0">
              <a:solidFill>
                <a:srgbClr val="000000"/>
              </a:solidFill>
            </a:endParaRPr>
          </a:p>
          <a:p>
            <a:pPr marL="285750" indent="-285750" algn="just">
              <a:buFont typeface="Wingdings" panose="05000000000000000000" pitchFamily="2" charset="2"/>
              <a:buChar char="ü"/>
            </a:pPr>
            <a:endParaRPr lang="tr-TR" sz="1600" dirty="0">
              <a:solidFill>
                <a:srgbClr val="000000"/>
              </a:solidFill>
            </a:endParaRPr>
          </a:p>
          <a:p>
            <a:pPr marL="285750" indent="-285750" algn="just">
              <a:buFont typeface="Wingdings" panose="05000000000000000000" pitchFamily="2" charset="2"/>
              <a:buChar char="ü"/>
            </a:pPr>
            <a:r>
              <a:rPr lang="tr-TR" sz="1600" dirty="0"/>
              <a:t>İlgili mevzuatına göre, yılı içinde hizmetin gerektirdiği hâllerde Maliye Bakanlığınca belirlenen </a:t>
            </a:r>
            <a:r>
              <a:rPr lang="tr-TR" sz="1600" dirty="0" err="1"/>
              <a:t>usûl</a:t>
            </a:r>
            <a:r>
              <a:rPr lang="tr-TR" sz="1600" dirty="0"/>
              <a:t> ve esaslar çerçevesinde merkezî yönetim kapsamındaki kamu idarelerinin bütçelerinde yeni tertipler, gelir kodları ve finansman kodları açılabilir.</a:t>
            </a:r>
            <a:r>
              <a:rPr lang="tr-TR" dirty="0"/>
              <a:t> </a:t>
            </a:r>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20954960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74428"/>
            <a:ext cx="11897833" cy="13726835"/>
          </a:xfrm>
          <a:prstGeom prst="rect">
            <a:avLst/>
          </a:prstGeom>
        </p:spPr>
        <p:txBody>
          <a:bodyPr wrap="square">
            <a:spAutoFit/>
          </a:bodyPr>
          <a:lstStyle/>
          <a:p>
            <a:pPr marL="285750" indent="-285750">
              <a:buFont typeface="Wingdings" panose="05000000000000000000" pitchFamily="2" charset="2"/>
              <a:buChar char="ü"/>
            </a:pPr>
            <a:r>
              <a:rPr lang="tr-TR" dirty="0">
                <a:solidFill>
                  <a:srgbClr val="000000"/>
                </a:solidFill>
                <a:latin typeface="Times New Roman" panose="02020603050405020304" pitchFamily="18" charset="0"/>
              </a:rPr>
              <a:t> </a:t>
            </a:r>
            <a:r>
              <a:rPr lang="tr-TR" dirty="0">
                <a:solidFill>
                  <a:srgbClr val="000000"/>
                </a:solidFill>
              </a:rPr>
              <a:t>Cari yılda kullanılmayan ödenekler yıl sonunda iptal edilir.</a:t>
            </a:r>
          </a:p>
          <a:p>
            <a:endParaRPr lang="tr-TR" dirty="0">
              <a:solidFill>
                <a:srgbClr val="000000"/>
              </a:solidFill>
              <a:latin typeface="Times New Roman" panose="02020603050405020304" pitchFamily="18" charset="0"/>
            </a:endParaRPr>
          </a:p>
          <a:p>
            <a:pPr marL="285750" indent="-285750">
              <a:buFont typeface="Wingdings" panose="05000000000000000000" pitchFamily="2" charset="2"/>
              <a:buChar char="ü"/>
            </a:pPr>
            <a:r>
              <a:rPr lang="tr-TR" sz="1600" dirty="0"/>
              <a:t>Merkezî yönetim kapsamındaki kamu idarelerinin bütçeleri arasındaki(kurumlar arası) ödenek aktarmaları kanunla yapılır.  Ancak, merkezî yönetim kapsamındaki kamu idareleri, aktarma yapılacak tertipteki ödeneğin, yılı bütçe kanununda farklı bir oran belirlenmedikçe </a:t>
            </a:r>
            <a:r>
              <a:rPr lang="tr-TR" sz="1600" dirty="0">
                <a:solidFill>
                  <a:srgbClr val="FF0000"/>
                </a:solidFill>
              </a:rPr>
              <a:t>%5 ine </a:t>
            </a:r>
            <a:r>
              <a:rPr lang="tr-TR" sz="1600" dirty="0"/>
              <a:t>kadar kendi bütçeleri içinde ödenek aktarması yapabilirler. Bu şekilde yapılan aktarmalar, </a:t>
            </a:r>
            <a:r>
              <a:rPr lang="tr-TR" sz="1600" dirty="0">
                <a:solidFill>
                  <a:srgbClr val="FF0000"/>
                </a:solidFill>
              </a:rPr>
              <a:t>7 gün içinde </a:t>
            </a:r>
            <a:r>
              <a:rPr lang="tr-TR" sz="1600" dirty="0"/>
              <a:t>Maliye Bakanlığına bildirilir. Personel giderleri tertiplerinden, aktarma yapılmış tertiplerden ve yedek ödenekten aktarma yapılmış tertiplerden, diğer tertiplere aktarma yapılamaz. </a:t>
            </a:r>
          </a:p>
          <a:p>
            <a:pPr marL="285750" indent="-285750">
              <a:buFont typeface="Wingdings" panose="05000000000000000000" pitchFamily="2" charset="2"/>
              <a:buChar char="ü"/>
            </a:pPr>
            <a:endParaRPr lang="tr-TR" sz="1600" dirty="0"/>
          </a:p>
          <a:p>
            <a:pPr marL="285750" indent="-285750">
              <a:buFont typeface="Wingdings" panose="05000000000000000000" pitchFamily="2" charset="2"/>
              <a:buChar char="ü"/>
            </a:pPr>
            <a:r>
              <a:rPr lang="tr-TR" sz="1600" dirty="0"/>
              <a:t>Kamu idarelerinin merkez teşkilatı harcama yetkilileri, </a:t>
            </a:r>
            <a:r>
              <a:rPr lang="tr-TR" sz="1600" b="1" dirty="0"/>
              <a:t>merkez dışı birimlere</a:t>
            </a:r>
            <a:r>
              <a:rPr lang="tr-TR" sz="1600" dirty="0"/>
              <a:t>, ihtiyaçlarında kullanılmak üzere </a:t>
            </a:r>
            <a:r>
              <a:rPr lang="tr-TR" sz="1600" dirty="0">
                <a:solidFill>
                  <a:srgbClr val="FF0000"/>
                </a:solidFill>
              </a:rPr>
              <a:t>Ödenek Gönderme Belgesi </a:t>
            </a:r>
            <a:r>
              <a:rPr lang="tr-TR" sz="1600" dirty="0"/>
              <a:t>düzenlemek suretiyle ödenek gönderirler. </a:t>
            </a:r>
          </a:p>
          <a:p>
            <a:pPr marL="285750" indent="-285750">
              <a:buFont typeface="Wingdings" panose="05000000000000000000" pitchFamily="2" charset="2"/>
              <a:buChar char="ü"/>
            </a:pPr>
            <a:endParaRPr lang="tr-TR" sz="1600" dirty="0"/>
          </a:p>
          <a:p>
            <a:pPr marL="285750" indent="-285750">
              <a:buFont typeface="Wingdings" panose="05000000000000000000" pitchFamily="2" charset="2"/>
              <a:buChar char="ü"/>
            </a:pPr>
            <a:r>
              <a:rPr lang="tr-TR" sz="1600" dirty="0"/>
              <a:t>OLAĞANÜSTÜ ÖDENEK: Genel veya kısmi seferberlik, savaş ilanı veya Bakanlar Kurulu kararıyla zorunlu askeri hazırlıkların yapıldığı olağanüstü hallerde Millî Savunma Bakanlığı, Jandarma Genel Komutanlığı ve Sahil Güvenlik Komutanlığı bütçelerindeki mevcut ödenekler, bu idarelerin ödenek toplamları aşılmamak şartıyla, birleştirilerek kullanılabilir. Bu durumda da mevcut ödeneklerin yeterli olmaması halinde toplam ödenek tutarının %15 ine kadar ek harcama yapılabilir.</a:t>
            </a:r>
          </a:p>
          <a:p>
            <a:pPr marL="285750" indent="-285750">
              <a:buFont typeface="Wingdings" panose="05000000000000000000" pitchFamily="2" charset="2"/>
              <a:buChar char="ü"/>
            </a:pPr>
            <a:endParaRPr lang="tr-TR" sz="1600" dirty="0"/>
          </a:p>
          <a:p>
            <a:pPr marL="285750" indent="-285750">
              <a:buFont typeface="Wingdings" panose="05000000000000000000" pitchFamily="2" charset="2"/>
              <a:buChar char="ü"/>
            </a:pPr>
            <a:r>
              <a:rPr lang="tr-TR" sz="1600" dirty="0"/>
              <a:t>YEDEK ÖDENEK: Merkezî yönetim bütçe kanununda belirtilen hizmet ve amaçları gerçekleştirmek, ödenek yetersizliğini gidermek veya bütçelerde öngörülmeyen hizmetler için, bu Kanuna ekli (I) sayılı cetvelde yer alan idareler ile (II) sayılı cetvelde yer alan idarelerden merkezî yönetim bütçe kanununda gösterilecek olanların bütçelerine aktarılmak üzere, genel bütçe ödeneklerinin </a:t>
            </a:r>
            <a:r>
              <a:rPr lang="tr-TR" sz="1600" dirty="0">
                <a:solidFill>
                  <a:srgbClr val="FF0000"/>
                </a:solidFill>
              </a:rPr>
              <a:t>%2 sine </a:t>
            </a:r>
            <a:r>
              <a:rPr lang="tr-TR" sz="1600" dirty="0"/>
              <a:t>kadar Maliye Bakanlığı bütçesine yedek ödenek konulabilir. Bu ödenekten aktarma yapmaya Maliye Bakanı yetkilidir.</a:t>
            </a:r>
          </a:p>
          <a:p>
            <a:pPr marL="285750" indent="-285750">
              <a:buFont typeface="Wingdings" panose="05000000000000000000" pitchFamily="2" charset="2"/>
              <a:buChar char="ü"/>
            </a:pPr>
            <a:endParaRPr lang="tr-TR" sz="1600" dirty="0"/>
          </a:p>
          <a:p>
            <a:pPr marL="285750" indent="-285750">
              <a:buFont typeface="Wingdings" panose="05000000000000000000" pitchFamily="2" charset="2"/>
              <a:buChar char="ü"/>
            </a:pPr>
            <a:r>
              <a:rPr lang="tr-TR" sz="1600" dirty="0"/>
              <a:t>ÖRTÜLÜ ÖDENEK: kapalı istihbarat ve kapalı savunma hizmetleri, Devletin millî güvenliği ve yüksek menfaatleri ile Devlet itibarının gerekleri, siyasi, sosyal ve kültürel amaçlar ve olağanüstü hizmetlerle ilgili Devlet ve Hükümet icapları için kullanılmak üzere Cumhurbaşkanlığı ve Başbakanlık bütçelerine konulan ödenektir. Kanunlarla verilen görevlerin gerektirdiği istihbarat hizmetlerini yürüten diğer kamu idarelerinin bütçelerine de örtülü ödenek konulabilir. Örtülü ödenek, bu amaçlar dışında ve Cumhurbaşkanının, Başbakanın ve ailelerinin kişisel harcamaları ile siyasi partilerin idare, propaganda ve seçim ihtiyaçlarında kullanılamaz. İlgili yılda bu amaçla tahsis edilen ödenekler toplamı, </a:t>
            </a:r>
            <a:r>
              <a:rPr lang="tr-TR" sz="1600" dirty="0">
                <a:solidFill>
                  <a:srgbClr val="FF0000"/>
                </a:solidFill>
              </a:rPr>
              <a:t>genel bütçe başlangıç ödenekleri toplamının </a:t>
            </a:r>
            <a:r>
              <a:rPr lang="tr-TR" sz="1600" b="1" dirty="0">
                <a:solidFill>
                  <a:srgbClr val="FF0000"/>
                </a:solidFill>
              </a:rPr>
              <a:t>binde beşini </a:t>
            </a:r>
            <a:r>
              <a:rPr lang="tr-TR" sz="1600" dirty="0"/>
              <a:t>geçemez.</a:t>
            </a:r>
          </a:p>
          <a:p>
            <a:pPr marL="285750" indent="-285750">
              <a:buFont typeface="Wingdings" panose="05000000000000000000" pitchFamily="2" charset="2"/>
              <a:buChar char="ü"/>
            </a:pPr>
            <a:endParaRPr lang="tr-TR" dirty="0">
              <a:solidFill>
                <a:srgbClr val="000000"/>
              </a:solidFill>
            </a:endParaRPr>
          </a:p>
          <a:p>
            <a:pPr marL="285750" indent="-285750">
              <a:buFont typeface="Wingdings" panose="05000000000000000000" pitchFamily="2" charset="2"/>
              <a:buChar char="ü"/>
            </a:pPr>
            <a:endParaRPr lang="tr-TR" dirty="0">
              <a:solidFill>
                <a:srgbClr val="000000"/>
              </a:solidFill>
            </a:endParaRPr>
          </a:p>
          <a:p>
            <a:pPr marL="285750" indent="-285750">
              <a:buFont typeface="Wingdings" panose="05000000000000000000" pitchFamily="2" charset="2"/>
              <a:buChar char="ü"/>
            </a:pPr>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dirty="0">
              <a:solidFill>
                <a:srgbClr val="000000"/>
              </a:solidFill>
              <a:latin typeface="Times New Roman" panose="02020603050405020304" pitchFamily="18" charset="0"/>
            </a:endParaRPr>
          </a:p>
          <a:p>
            <a:r>
              <a:rPr lang="tr-TR" dirty="0">
                <a:solidFill>
                  <a:srgbClr val="000000"/>
                </a:solidFill>
                <a:latin typeface="Times New Roman" panose="02020603050405020304" pitchFamily="18" charset="0"/>
              </a:rPr>
              <a:t> </a:t>
            </a:r>
            <a:endParaRPr lang="tr-TR" dirty="0"/>
          </a:p>
        </p:txBody>
      </p:sp>
    </p:spTree>
    <p:extLst>
      <p:ext uri="{BB962C8B-B14F-4D97-AF65-F5344CB8AC3E}">
        <p14:creationId xmlns:p14="http://schemas.microsoft.com/office/powerpoint/2010/main" val="42872895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1340" y="301659"/>
            <a:ext cx="9584273" cy="1024195"/>
          </a:xfrm>
        </p:spPr>
        <p:txBody>
          <a:bodyPr/>
          <a:lstStyle/>
          <a:p>
            <a:r>
              <a:rPr lang="tr-TR" dirty="0">
                <a:solidFill>
                  <a:srgbClr val="FF0000"/>
                </a:solidFill>
                <a:latin typeface="Calibri" panose="020F0502020204030204" pitchFamily="34" charset="0"/>
                <a:cs typeface="Calibri" panose="020F0502020204030204" pitchFamily="34" charset="0"/>
              </a:rPr>
              <a:t>YÜKLENMEYE GİRİŞİLMESİ</a:t>
            </a:r>
          </a:p>
        </p:txBody>
      </p:sp>
      <p:sp>
        <p:nvSpPr>
          <p:cNvPr id="3" name="İçerik Yer Tutucusu 2"/>
          <p:cNvSpPr>
            <a:spLocks noGrp="1"/>
          </p:cNvSpPr>
          <p:nvPr>
            <p:ph idx="1"/>
          </p:nvPr>
        </p:nvSpPr>
        <p:spPr>
          <a:xfrm>
            <a:off x="245096" y="593889"/>
            <a:ext cx="11946904" cy="6080288"/>
          </a:xfrm>
        </p:spPr>
        <p:txBody>
          <a:bodyPr/>
          <a:lstStyle/>
          <a:p>
            <a:endParaRPr lang="tr-TR" dirty="0">
              <a:latin typeface="Calibri" panose="020F0502020204030204" pitchFamily="34" charset="0"/>
              <a:cs typeface="Calibri" panose="020F0502020204030204" pitchFamily="34" charset="0"/>
            </a:endParaRPr>
          </a:p>
          <a:p>
            <a:r>
              <a:rPr lang="tr-TR" dirty="0">
                <a:latin typeface="Calibri" panose="020F0502020204030204" pitchFamily="34" charset="0"/>
                <a:cs typeface="Calibri" panose="020F0502020204030204" pitchFamily="34" charset="0"/>
              </a:rPr>
              <a:t>Yüklenme, usulüne uygun olarak düzenlenmiş sözleşme esaslarına veya kanun hükmüne dayanılarak iş yaptırılması, mal veya hizmet alınması karşılığında geleceğe yönelik bir ödeme yükümlülüğüne girilmesidir. </a:t>
            </a:r>
          </a:p>
          <a:p>
            <a:r>
              <a:rPr lang="tr-TR" dirty="0">
                <a:latin typeface="Calibri" panose="020F0502020204030204" pitchFamily="34" charset="0"/>
                <a:cs typeface="Calibri" panose="020F0502020204030204" pitchFamily="34" charset="0"/>
              </a:rPr>
              <a:t>Bütçede yeterli ödeneği bulunmayan işler için yüklenmeye girişilemez. </a:t>
            </a:r>
          </a:p>
          <a:p>
            <a:r>
              <a:rPr lang="tr-TR" dirty="0">
                <a:latin typeface="Calibri" panose="020F0502020204030204" pitchFamily="34" charset="0"/>
                <a:cs typeface="Calibri" panose="020F0502020204030204" pitchFamily="34" charset="0"/>
              </a:rPr>
              <a:t>Yüklenme süresi malî yılla sınırlıdır. </a:t>
            </a:r>
          </a:p>
          <a:p>
            <a:r>
              <a:rPr lang="tr-TR" dirty="0">
                <a:latin typeface="Calibri" panose="020F0502020204030204" pitchFamily="34" charset="0"/>
                <a:cs typeface="Calibri" panose="020F0502020204030204" pitchFamily="34" charset="0"/>
              </a:rPr>
              <a:t>Harcama yetkilileri, tahsis edilen ödenekler dahilinde yüklenmeye girebilirler.</a:t>
            </a:r>
          </a:p>
          <a:p>
            <a:r>
              <a:rPr lang="tr-TR" dirty="0">
                <a:latin typeface="Calibri" panose="020F0502020204030204" pitchFamily="34" charset="0"/>
                <a:cs typeface="Calibri" panose="020F0502020204030204" pitchFamily="34" charset="0"/>
              </a:rPr>
              <a:t>Yüklenmeye girişilen tutara ait ödenekler saklı tutulur; başka iş yaptırılması, mal veya hizmet alınması için kullanılamaz.  </a:t>
            </a:r>
          </a:p>
          <a:p>
            <a:pPr>
              <a:buFont typeface="Wingdings" panose="05000000000000000000" pitchFamily="2" charset="2"/>
              <a:buChar char="q"/>
            </a:pPr>
            <a:r>
              <a:rPr lang="tr-TR" i="1" u="sng" dirty="0">
                <a:solidFill>
                  <a:srgbClr val="FF0000"/>
                </a:solidFill>
                <a:latin typeface="Calibri" panose="020F0502020204030204" pitchFamily="34" charset="0"/>
                <a:cs typeface="Calibri" panose="020F0502020204030204" pitchFamily="34" charset="0"/>
              </a:rPr>
              <a:t>GELECEK YILLARA YAYGIN YÜKLENMELER</a:t>
            </a:r>
          </a:p>
          <a:p>
            <a:r>
              <a:rPr lang="tr-TR" dirty="0">
                <a:latin typeface="Calibri" panose="020F0502020204030204" pitchFamily="34" charset="0"/>
                <a:cs typeface="Calibri" panose="020F0502020204030204" pitchFamily="34" charset="0"/>
              </a:rPr>
              <a:t>Merkezî yönetim kapsamındaki kamu idareleri, bir malî yıl içinde tamamlanması mümkün olmayan yatırım projeleri için gelecek yıllara yaygın yüklenmeye girişebilir</a:t>
            </a:r>
            <a:r>
              <a:rPr lang="tr-TR" i="1" dirty="0">
                <a:latin typeface="Calibri" panose="020F0502020204030204" pitchFamily="34" charset="0"/>
                <a:cs typeface="Calibri" panose="020F0502020204030204" pitchFamily="34" charset="0"/>
              </a:rPr>
              <a:t>.</a:t>
            </a:r>
            <a:endParaRPr lang="tr-TR"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51740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9789" y="295472"/>
            <a:ext cx="9603275" cy="1049235"/>
          </a:xfrm>
        </p:spPr>
        <p:txBody>
          <a:bodyPr/>
          <a:lstStyle/>
          <a:p>
            <a:r>
              <a:rPr lang="tr-TR" dirty="0">
                <a:solidFill>
                  <a:srgbClr val="FF0000"/>
                </a:solidFill>
              </a:rPr>
              <a:t>Harcama yetkisi ve yetkilisi</a:t>
            </a:r>
          </a:p>
        </p:txBody>
      </p:sp>
      <p:sp>
        <p:nvSpPr>
          <p:cNvPr id="3" name="İçerik Yer Tutucusu 2"/>
          <p:cNvSpPr>
            <a:spLocks noGrp="1"/>
          </p:cNvSpPr>
          <p:nvPr>
            <p:ph idx="1"/>
          </p:nvPr>
        </p:nvSpPr>
        <p:spPr>
          <a:xfrm>
            <a:off x="103546" y="499578"/>
            <a:ext cx="11604546" cy="5231875"/>
          </a:xfrm>
        </p:spPr>
        <p:txBody>
          <a:bodyPr/>
          <a:lstStyle/>
          <a:p>
            <a:endParaRPr lang="tr-TR" dirty="0">
              <a:latin typeface="Calibri" panose="020F0502020204030204" pitchFamily="34" charset="0"/>
              <a:cs typeface="Calibri" panose="020F0502020204030204" pitchFamily="34" charset="0"/>
            </a:endParaRPr>
          </a:p>
          <a:p>
            <a:r>
              <a:rPr lang="tr-TR" dirty="0">
                <a:latin typeface="Calibri" panose="020F0502020204030204" pitchFamily="34" charset="0"/>
                <a:cs typeface="Calibri" panose="020F0502020204030204" pitchFamily="34" charset="0"/>
              </a:rPr>
              <a:t>Bütçeyle ödenek tahsis edilen her bir harcama biriminin en üst yöneticisi harcama yetkilisidir. </a:t>
            </a:r>
          </a:p>
          <a:p>
            <a:r>
              <a:rPr lang="tr-TR" dirty="0">
                <a:latin typeface="Calibri" panose="020F0502020204030204" pitchFamily="34" charset="0"/>
                <a:cs typeface="Calibri" panose="020F0502020204030204" pitchFamily="34" charset="0"/>
              </a:rPr>
              <a:t>Yükseköğretim Kurulu ile üniversiteler ve yüksek teknoloji enstitülerinde, harcama yetkilileri ödenek gönderme belgesiyle belirlenir. Bu idarelerde ödenek gönderme belgesi ile ödenek gönderilen birimler harcama birimi, kendisine ödenek gönderilen birimin en üst yöneticisi ise harcama yetkilisidir. Bütçe ödeneklerinin ilgili birimlere dağılımının planlanması, ödenek gönderme belgesine bağlanması ve kullanılmasına ilişkin </a:t>
            </a:r>
            <a:r>
              <a:rPr lang="tr-TR" dirty="0" err="1">
                <a:latin typeface="Calibri" panose="020F0502020204030204" pitchFamily="34" charset="0"/>
                <a:cs typeface="Calibri" panose="020F0502020204030204" pitchFamily="34" charset="0"/>
              </a:rPr>
              <a:t>usûl</a:t>
            </a:r>
            <a:r>
              <a:rPr lang="tr-TR" dirty="0">
                <a:latin typeface="Calibri" panose="020F0502020204030204" pitchFamily="34" charset="0"/>
                <a:cs typeface="Calibri" panose="020F0502020204030204" pitchFamily="34" charset="0"/>
              </a:rPr>
              <a:t> ve esaslar Maliye Bakanlığı tarafından belirlenir. </a:t>
            </a:r>
          </a:p>
          <a:p>
            <a:r>
              <a:rPr lang="tr-TR" dirty="0">
                <a:latin typeface="Calibri" panose="020F0502020204030204" pitchFamily="34" charset="0"/>
                <a:cs typeface="Calibri" panose="020F0502020204030204" pitchFamily="34" charset="0"/>
              </a:rPr>
              <a:t>Harcama yetkisinin devredilmesi, yetkiyi devredenin idarî sorumluluğunu ortadan kaldırmaz. </a:t>
            </a:r>
          </a:p>
          <a:p>
            <a:r>
              <a:rPr lang="tr-TR" dirty="0">
                <a:latin typeface="Calibri" panose="020F0502020204030204" pitchFamily="34" charset="0"/>
                <a:cs typeface="Calibri" panose="020F0502020204030204" pitchFamily="34" charset="0"/>
              </a:rPr>
              <a:t>Harcama yetkilileri bütçede öngörülen ödenekleri kadar, ödenek gönderme belgesiyle kendisine ödenek verilen harcama yetkilileri ise tahsis edilen ödenek tutarında harcama yapabilir. </a:t>
            </a:r>
          </a:p>
          <a:p>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8009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
            <a:ext cx="11708091" cy="11572399"/>
          </a:xfrm>
          <a:prstGeom prst="rect">
            <a:avLst/>
          </a:prstGeom>
        </p:spPr>
        <p:txBody>
          <a:bodyPr wrap="square">
            <a:spAutoFit/>
          </a:bodyPr>
          <a:lstStyle/>
          <a:p>
            <a:pPr marL="342900" indent="-342900">
              <a:buFont typeface="Wingdings" panose="05000000000000000000" pitchFamily="2" charset="2"/>
              <a:buChar char="q"/>
            </a:pPr>
            <a:endParaRPr lang="tr-TR" sz="2000" i="1" u="sng" dirty="0">
              <a:solidFill>
                <a:srgbClr val="FF0000"/>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tr-TR" sz="2000" i="1" u="sng" dirty="0">
                <a:solidFill>
                  <a:srgbClr val="FF0000"/>
                </a:solidFill>
                <a:latin typeface="Calibri" panose="020F0502020204030204" pitchFamily="34" charset="0"/>
                <a:cs typeface="Calibri" panose="020F0502020204030204" pitchFamily="34" charset="0"/>
              </a:rPr>
              <a:t>HARCAMA TALİMATI VE SORUMLULUK</a:t>
            </a:r>
          </a:p>
          <a:p>
            <a:pPr marL="342900" indent="-342900">
              <a:buFont typeface="Arial" panose="020B0604020202020204" pitchFamily="34" charset="0"/>
              <a:buChar char="•"/>
            </a:pPr>
            <a:r>
              <a:rPr lang="tr-TR" dirty="0">
                <a:latin typeface="Calibri" panose="020F0502020204030204" pitchFamily="34" charset="0"/>
                <a:cs typeface="Calibri" panose="020F0502020204030204" pitchFamily="34" charset="0"/>
              </a:rPr>
              <a:t>Bütçelerden harcama yapılabilmesi, harcama yetkilisinin harcama talimatı vermesiyle mümkündür.</a:t>
            </a:r>
          </a:p>
          <a:p>
            <a:pPr marL="342900" indent="-342900">
              <a:buFont typeface="Arial" panose="020B0604020202020204" pitchFamily="34" charset="0"/>
              <a:buChar char="•"/>
            </a:pPr>
            <a:r>
              <a:rPr lang="tr-TR" u="sng" dirty="0">
                <a:latin typeface="Calibri" panose="020F0502020204030204" pitchFamily="34" charset="0"/>
                <a:cs typeface="Calibri" panose="020F0502020204030204" pitchFamily="34" charset="0"/>
              </a:rPr>
              <a:t>Harcama talimatlarında;</a:t>
            </a:r>
          </a:p>
          <a:p>
            <a:pPr marL="342900" indent="-342900">
              <a:buFont typeface="Wingdings" panose="05000000000000000000" pitchFamily="2" charset="2"/>
              <a:buChar char="v"/>
            </a:pPr>
            <a:r>
              <a:rPr lang="tr-TR" dirty="0">
                <a:latin typeface="Calibri" panose="020F0502020204030204" pitchFamily="34" charset="0"/>
                <a:cs typeface="Calibri" panose="020F0502020204030204" pitchFamily="34" charset="0"/>
              </a:rPr>
              <a:t>Hizmet gerekçesi  </a:t>
            </a:r>
          </a:p>
          <a:p>
            <a:pPr marL="342900" indent="-342900">
              <a:buFont typeface="Wingdings" panose="05000000000000000000" pitchFamily="2" charset="2"/>
              <a:buChar char="v"/>
            </a:pPr>
            <a:r>
              <a:rPr lang="tr-TR" dirty="0">
                <a:latin typeface="Calibri" panose="020F0502020204030204" pitchFamily="34" charset="0"/>
                <a:cs typeface="Calibri" panose="020F0502020204030204" pitchFamily="34" charset="0"/>
              </a:rPr>
              <a:t>Yapılacak işin konusu ve tutarı</a:t>
            </a:r>
          </a:p>
          <a:p>
            <a:pPr marL="342900" indent="-342900">
              <a:buFont typeface="Wingdings" panose="05000000000000000000" pitchFamily="2" charset="2"/>
              <a:buChar char="v"/>
            </a:pPr>
            <a:r>
              <a:rPr lang="tr-TR" dirty="0">
                <a:latin typeface="Calibri" panose="020F0502020204030204" pitchFamily="34" charset="0"/>
                <a:cs typeface="Calibri" panose="020F0502020204030204" pitchFamily="34" charset="0"/>
              </a:rPr>
              <a:t>Süresi </a:t>
            </a:r>
          </a:p>
          <a:p>
            <a:pPr marL="342900" indent="-342900">
              <a:buFont typeface="Wingdings" panose="05000000000000000000" pitchFamily="2" charset="2"/>
              <a:buChar char="v"/>
            </a:pPr>
            <a:r>
              <a:rPr lang="tr-TR" dirty="0">
                <a:latin typeface="Calibri" panose="020F0502020204030204" pitchFamily="34" charset="0"/>
                <a:cs typeface="Calibri" panose="020F0502020204030204" pitchFamily="34" charset="0"/>
              </a:rPr>
              <a:t>Kullanılabilir ödeneği</a:t>
            </a:r>
          </a:p>
          <a:p>
            <a:pPr marL="342900" indent="-342900">
              <a:buFont typeface="Wingdings" panose="05000000000000000000" pitchFamily="2" charset="2"/>
              <a:buChar char="v"/>
            </a:pPr>
            <a:r>
              <a:rPr lang="tr-TR" dirty="0">
                <a:latin typeface="Calibri" panose="020F0502020204030204" pitchFamily="34" charset="0"/>
                <a:cs typeface="Calibri" panose="020F0502020204030204" pitchFamily="34" charset="0"/>
              </a:rPr>
              <a:t>Gerçekleştirme usulü ile gerçekleştirmeyle görevli olanlara ilişkin bilgiler yer alır.  </a:t>
            </a:r>
          </a:p>
          <a:p>
            <a:pPr marL="342900" indent="-342900">
              <a:buFont typeface="Wingdings" panose="05000000000000000000" pitchFamily="2" charset="2"/>
              <a:buChar char="v"/>
            </a:pPr>
            <a:endParaRPr lang="tr-TR"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tr-TR" sz="2000" i="1" u="sng" dirty="0">
                <a:solidFill>
                  <a:srgbClr val="FF0000"/>
                </a:solidFill>
                <a:latin typeface="Calibri" panose="020F0502020204030204" pitchFamily="34" charset="0"/>
                <a:cs typeface="Calibri" panose="020F0502020204030204" pitchFamily="34" charset="0"/>
              </a:rPr>
              <a:t>GİDERİN GERÇEKLEŞTİRİLMESİ</a:t>
            </a:r>
          </a:p>
          <a:p>
            <a:pPr marL="342900" indent="-342900">
              <a:buFont typeface="Arial" panose="020B0604020202020204" pitchFamily="34" charset="0"/>
              <a:buChar char="•"/>
            </a:pPr>
            <a:r>
              <a:rPr lang="tr-TR" dirty="0">
                <a:latin typeface="Calibri" panose="020F0502020204030204" pitchFamily="34" charset="0"/>
                <a:cs typeface="Calibri" panose="020F0502020204030204" pitchFamily="34" charset="0"/>
              </a:rPr>
              <a:t>Bütçelerden bir giderin yapılabilmesi için iş, mal veya hizmetin belirlenmiş usul ve esaslara uygun olarak alındığının veya gerçekleştirildiğinin, görevlendirilmiş kişi veya komisyonlarca onaylanması ve gerçekleştirme belgelerinin düzenlenmiş olması gerekir. </a:t>
            </a:r>
          </a:p>
          <a:p>
            <a:pPr marL="342900" indent="-342900">
              <a:buFont typeface="Arial" panose="020B0604020202020204" pitchFamily="34" charset="0"/>
              <a:buChar char="•"/>
            </a:pPr>
            <a:r>
              <a:rPr lang="tr-TR" dirty="0">
                <a:latin typeface="Calibri" panose="020F0502020204030204" pitchFamily="34" charset="0"/>
                <a:cs typeface="Calibri" panose="020F0502020204030204" pitchFamily="34" charset="0"/>
              </a:rPr>
              <a:t>Giderlerin gerçekleştirilmesi; harcama yetkililerince belirlenen görevli tarafından düzenlenen ödeme emri belgesinin harcama yetkilisince imzalanması ve tutarın hak sahibine ödenmesiyle tamamlanır. </a:t>
            </a:r>
          </a:p>
          <a:p>
            <a:pPr marL="342900" indent="-342900">
              <a:buFont typeface="Arial" panose="020B0604020202020204" pitchFamily="34" charset="0"/>
              <a:buChar char="•"/>
            </a:pPr>
            <a:r>
              <a:rPr lang="tr-TR" dirty="0">
                <a:latin typeface="Calibri" panose="020F0502020204030204" pitchFamily="34" charset="0"/>
                <a:cs typeface="Calibri" panose="020F0502020204030204" pitchFamily="34" charset="0"/>
              </a:rPr>
              <a:t>Gerçekleştirme görevlileri, harcama talimatı üzerine; işin yaptırılması, mal veya hizmetin alınması, teslim almaya ilişkin işlemlerin yapılması, belgelendirilmesi ve ödeme için gerekli belgelerin hazırlanması görevlerini yürütürler. </a:t>
            </a:r>
          </a:p>
          <a:p>
            <a:pPr marL="342900" indent="-342900">
              <a:buFont typeface="Arial" panose="020B0604020202020204" pitchFamily="34" charset="0"/>
              <a:buChar char="•"/>
            </a:pPr>
            <a:r>
              <a:rPr lang="tr-TR" dirty="0"/>
              <a:t>Elektronik ortamda oluşturulan ortak bir veri tabanından yararlanmak suretiyle yapılacak harcamalarda, veri giriş işlemleri gerçekleştirme görevi sayılır. </a:t>
            </a:r>
            <a:endParaRPr lang="tr-TR" i="1" dirty="0">
              <a:solidFill>
                <a:srgbClr val="FF0000"/>
              </a:solidFill>
              <a:latin typeface="Calibri" panose="020F0502020204030204" pitchFamily="34" charset="0"/>
              <a:cs typeface="Calibri" panose="020F0502020204030204" pitchFamily="34"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endParaRPr lang="tr-TR" dirty="0"/>
          </a:p>
        </p:txBody>
      </p:sp>
    </p:spTree>
    <p:extLst>
      <p:ext uri="{BB962C8B-B14F-4D97-AF65-F5344CB8AC3E}">
        <p14:creationId xmlns:p14="http://schemas.microsoft.com/office/powerpoint/2010/main" val="23120684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5503" y="1"/>
            <a:ext cx="11649148" cy="11849398"/>
          </a:xfrm>
          <a:prstGeom prst="rect">
            <a:avLst/>
          </a:prstGeom>
        </p:spPr>
        <p:txBody>
          <a:bodyPr wrap="square">
            <a:spAutoFit/>
          </a:bodyPr>
          <a:lstStyle/>
          <a:p>
            <a:pPr marL="342900" indent="-342900">
              <a:buFont typeface="Wingdings" panose="05000000000000000000" pitchFamily="2" charset="2"/>
              <a:buChar char="q"/>
            </a:pPr>
            <a:r>
              <a:rPr lang="tr-TR" sz="2000" i="1" u="sng" dirty="0">
                <a:solidFill>
                  <a:srgbClr val="FF0000"/>
                </a:solidFill>
                <a:latin typeface="Calibri" panose="020F0502020204030204" pitchFamily="34" charset="0"/>
                <a:cs typeface="Calibri" panose="020F0502020204030204" pitchFamily="34" charset="0"/>
              </a:rPr>
              <a:t>ÖDENEMEYEN GİDERLER VE BÜTÇELEŞTİRİLMİŞ BORÇLAR</a:t>
            </a:r>
          </a:p>
          <a:p>
            <a:pPr marL="342900" indent="-342900">
              <a:buFont typeface="Wingdings" panose="05000000000000000000" pitchFamily="2" charset="2"/>
              <a:buChar char="q"/>
            </a:pPr>
            <a:endParaRPr lang="tr-TR" sz="2000"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tr-TR" sz="1600" dirty="0">
                <a:latin typeface="Calibri" panose="020F0502020204030204" pitchFamily="34" charset="0"/>
                <a:cs typeface="Calibri" panose="020F0502020204030204" pitchFamily="34" charset="0"/>
              </a:rPr>
              <a:t>Ödeme emri belgesine bağlandığı halde ödenemeyen tutarlar, bütçeye gider yazılarak emanet hesaplarına alınır ve buradan ödenir. Ancak, malın alındığı veya hizmetin yapıldığı </a:t>
            </a:r>
            <a:r>
              <a:rPr lang="tr-TR" sz="1600" dirty="0">
                <a:solidFill>
                  <a:srgbClr val="FF0000"/>
                </a:solidFill>
                <a:latin typeface="Calibri" panose="020F0502020204030204" pitchFamily="34" charset="0"/>
                <a:cs typeface="Calibri" panose="020F0502020204030204" pitchFamily="34" charset="0"/>
              </a:rPr>
              <a:t>malî yılı izleyen 5 inci yılın sonuna kadar </a:t>
            </a:r>
            <a:r>
              <a:rPr lang="tr-TR" sz="1600" dirty="0">
                <a:latin typeface="Calibri" panose="020F0502020204030204" pitchFamily="34" charset="0"/>
                <a:cs typeface="Calibri" panose="020F0502020204030204" pitchFamily="34" charset="0"/>
              </a:rPr>
              <a:t>talep edilmeyen emanet hesaplarındaki tutarlar bütçeye gelir kaydedilir. Gelir kaydedilen tutarlar, mahkeme kararı üzerine ödenir. </a:t>
            </a:r>
          </a:p>
          <a:p>
            <a:pPr marL="342900" indent="-342900">
              <a:buFont typeface="Arial" panose="020B0604020202020204" pitchFamily="34" charset="0"/>
              <a:buChar char="•"/>
            </a:pPr>
            <a:r>
              <a:rPr lang="tr-TR" sz="1600" dirty="0">
                <a:latin typeface="Calibri" panose="020F0502020204030204" pitchFamily="34" charset="0"/>
                <a:cs typeface="Calibri" panose="020F0502020204030204" pitchFamily="34" charset="0"/>
              </a:rPr>
              <a:t>Kamu idarelerinin nakit mevcudunun tüm ödemeleri karşılayamaması halinde giderler, muhasebe kayıtlarına alınma sırasına göre ödenir. Ancak, sırasıyla kanunları gereğince diğer kamu idarelerine ödenmesi gereken vergi, resim, harç, prim, fon kesintisi, pay ve benzeri tutarlara, tarifeye bağlı ödemelere, ilama bağlı borçlara, ödenmemesi halinde gecikme cezası veya faiz gibi ek yük getirecek borçlara ve ödenmesi talep edilen emanet hesaplarındaki tutarlara öncelik verilir. </a:t>
            </a:r>
          </a:p>
          <a:p>
            <a:pPr marL="342900" indent="-342900">
              <a:buFont typeface="Arial" panose="020B0604020202020204" pitchFamily="34" charset="0"/>
              <a:buChar char="•"/>
            </a:pPr>
            <a:endParaRPr lang="tr-TR" sz="16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tr-TR" sz="2000" i="1" u="sng" dirty="0">
                <a:solidFill>
                  <a:srgbClr val="FF0000"/>
                </a:solidFill>
                <a:latin typeface="Calibri" panose="020F0502020204030204" pitchFamily="34" charset="0"/>
                <a:cs typeface="Calibri" panose="020F0502020204030204" pitchFamily="34" charset="0"/>
              </a:rPr>
              <a:t>ÖN ÖDEME </a:t>
            </a:r>
          </a:p>
          <a:p>
            <a:pPr marL="342900" indent="-342900">
              <a:buFont typeface="Wingdings" panose="05000000000000000000" pitchFamily="2" charset="2"/>
              <a:buChar char="q"/>
            </a:pPr>
            <a:endParaRPr lang="tr-TR" sz="2000"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tr-TR" sz="1600" dirty="0">
                <a:latin typeface="Calibri" panose="020F0502020204030204" pitchFamily="34" charset="0"/>
                <a:cs typeface="Calibri" panose="020F0502020204030204" pitchFamily="34" charset="0"/>
              </a:rPr>
              <a:t>Harcama yetkilisinin uygun görmesi ve karşılığı ödeneğin saklı tutulması kaydıyla, ilgili kanunlarda öngörülen haller ile gerçekleştirme işlemlerinin tamamlanması beklenilemeyecek ivedi veya zorunlu giderler için avans vermek veya kredi açmak suretiyle ön ödeme yapılabilir. Verilecek avansın üst sınırları merkezî yönetim bütçe kanununda gösterilir. </a:t>
            </a:r>
          </a:p>
          <a:p>
            <a:pPr marL="342900" indent="-342900">
              <a:buFont typeface="Arial" panose="020B0604020202020204" pitchFamily="34" charset="0"/>
              <a:buChar char="•"/>
            </a:pPr>
            <a:r>
              <a:rPr lang="tr-TR" sz="1600" dirty="0">
                <a:latin typeface="Calibri" panose="020F0502020204030204" pitchFamily="34" charset="0"/>
                <a:cs typeface="Calibri" panose="020F0502020204030204" pitchFamily="34" charset="0"/>
              </a:rPr>
              <a:t>Sözleşmesinde belirtilmek ve </a:t>
            </a:r>
            <a:r>
              <a:rPr lang="tr-TR" sz="1600" dirty="0">
                <a:solidFill>
                  <a:srgbClr val="FF0000"/>
                </a:solidFill>
                <a:latin typeface="Calibri" panose="020F0502020204030204" pitchFamily="34" charset="0"/>
                <a:cs typeface="Calibri" panose="020F0502020204030204" pitchFamily="34" charset="0"/>
              </a:rPr>
              <a:t>yüklenme tutarının %30 unu geçmemek üzere</a:t>
            </a:r>
            <a:r>
              <a:rPr lang="tr-TR" sz="1600" dirty="0">
                <a:latin typeface="Calibri" panose="020F0502020204030204" pitchFamily="34" charset="0"/>
                <a:cs typeface="Calibri" panose="020F0502020204030204" pitchFamily="34" charset="0"/>
              </a:rPr>
              <a:t>, yüklenicilere, teminat karşılığında bütçe dışı avans ödenebilir. </a:t>
            </a:r>
          </a:p>
          <a:p>
            <a:pPr marL="342900" indent="-342900">
              <a:buFont typeface="Arial" panose="020B0604020202020204" pitchFamily="34" charset="0"/>
              <a:buChar char="•"/>
            </a:pPr>
            <a:r>
              <a:rPr lang="tr-TR" sz="1600" dirty="0">
                <a:latin typeface="Calibri" panose="020F0502020204030204" pitchFamily="34" charset="0"/>
                <a:cs typeface="Calibri" panose="020F0502020204030204" pitchFamily="34" charset="0"/>
              </a:rPr>
              <a:t>Açılmış akreditiflere ilişkin kredi artıkları ertesi yıla devredilmekle birlikte ödenekleri iptal olunur. Devredilen kredi artıklarının karşılığı, genel bütçe kapsamındaki kamu idarelerinde Maliye Bakanı, diğer kamu idarelerinde ise üst yönetici tarafından idare bütçesinin ilgili tertibine ödenek </a:t>
            </a:r>
            <a:r>
              <a:rPr lang="tr-TR" sz="1600" dirty="0" err="1">
                <a:latin typeface="Calibri" panose="020F0502020204030204" pitchFamily="34" charset="0"/>
                <a:cs typeface="Calibri" panose="020F0502020204030204" pitchFamily="34" charset="0"/>
              </a:rPr>
              <a:t>kaydolunur</a:t>
            </a:r>
            <a:r>
              <a:rPr lang="tr-TR" sz="160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r>
              <a:rPr lang="tr-TR" sz="1600" dirty="0">
                <a:latin typeface="Calibri" panose="020F0502020204030204" pitchFamily="34" charset="0"/>
                <a:cs typeface="Calibri" panose="020F0502020204030204" pitchFamily="34" charset="0"/>
              </a:rPr>
              <a:t>Sözleşmelerin bitim tarihlerinde henüz bir kısım hizmet yerine getirilememiş veya zorunlu nedenlerle sözleşmenin uygulanmasına başlanılamamış ancak, ilgili idarece ek süre verilmiş ve bu süre ertesi malî yıla taşmış ise; yıl sonunda yüklenme artığı devredilir ve bu tutarlara ilişkin ödenekler hakkında akreditiflerle ilgili hükümler uygulanır. Devredilen yüklenme artığı karşılığı hizmet ek süre içinde yerine getirilerek kanıtlayıcı belgeleri verildiğinde, tutarı hizmetin yapıldığı yıl bütçesine gider kaydıyla ödenir. </a:t>
            </a:r>
          </a:p>
          <a:p>
            <a:endParaRPr lang="tr-TR" sz="2000" i="1" u="sng" dirty="0">
              <a:solidFill>
                <a:srgbClr val="FF0000"/>
              </a:solidFill>
              <a:latin typeface="Calibri" panose="020F0502020204030204" pitchFamily="34" charset="0"/>
              <a:cs typeface="Calibri" panose="020F0502020204030204" pitchFamily="34" charset="0"/>
            </a:endParaRPr>
          </a:p>
          <a:p>
            <a:endParaRPr lang="tr-TR" sz="2000" i="1" u="sng" dirty="0">
              <a:solidFill>
                <a:srgbClr val="FF0000"/>
              </a:solidFill>
              <a:latin typeface="Calibri" panose="020F0502020204030204" pitchFamily="34" charset="0"/>
              <a:cs typeface="Calibri" panose="020F0502020204030204" pitchFamily="34"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18819337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9385" y="194417"/>
            <a:ext cx="11789790" cy="8740854"/>
          </a:xfrm>
          <a:prstGeom prst="rect">
            <a:avLst/>
          </a:prstGeom>
        </p:spPr>
        <p:txBody>
          <a:bodyPr wrap="square">
            <a:spAutoFit/>
          </a:bodyPr>
          <a:lstStyle/>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Sözleşmelerin bitim tarihlerinde henüz bir kısım hizmet yerine getirilememiş veya zorunlu nedenlerle sözleşmenin uygulanmasına başlanılamamış ancak, ilgili idarece ek süre verilmiş ve bu süre ertesi malî yıla taşmış ise; yıl sonunda yüklenme artığı devredilir. Devredilen yüklenme artığı karşılığı hizmet ek süre içinde yerine getirilerek kanıtlayıcı belgeleri verildiğinde, tutarı hizmetin yapıldığı yıl bütçesine gider kaydıyla ödenir. </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Her mutemet ön ödemelerden harcadığı tutara ilişkin kanıtlayıcı belgeleri, ilgili kanunlarında belirtilmemiş olması halinde avanslarda </a:t>
            </a:r>
            <a:r>
              <a:rPr lang="tr-TR" dirty="0">
                <a:solidFill>
                  <a:srgbClr val="FF0000"/>
                </a:solidFill>
                <a:latin typeface="Calibri" panose="020F0502020204030204" pitchFamily="34" charset="0"/>
                <a:cs typeface="Calibri" panose="020F0502020204030204" pitchFamily="34" charset="0"/>
              </a:rPr>
              <a:t>1 ay</a:t>
            </a:r>
            <a:r>
              <a:rPr lang="tr-TR" dirty="0">
                <a:latin typeface="Calibri" panose="020F0502020204030204" pitchFamily="34" charset="0"/>
                <a:cs typeface="Calibri" panose="020F0502020204030204" pitchFamily="34" charset="0"/>
              </a:rPr>
              <a:t>, kredilerde </a:t>
            </a:r>
            <a:r>
              <a:rPr lang="tr-TR" dirty="0">
                <a:solidFill>
                  <a:srgbClr val="FF0000"/>
                </a:solidFill>
                <a:latin typeface="Calibri" panose="020F0502020204030204" pitchFamily="34" charset="0"/>
                <a:cs typeface="Calibri" panose="020F0502020204030204" pitchFamily="34" charset="0"/>
              </a:rPr>
              <a:t>3 ay </a:t>
            </a:r>
            <a:r>
              <a:rPr lang="tr-TR" dirty="0">
                <a:latin typeface="Calibri" panose="020F0502020204030204" pitchFamily="34" charset="0"/>
                <a:cs typeface="Calibri" panose="020F0502020204030204" pitchFamily="34" charset="0"/>
              </a:rPr>
              <a:t>içinde muhasebe yetkilisine vermek ve artan tutarı iade etmekle yükümlüdür. Süresi içerisinde mahsup edilmeyen avanslar hakkında 6183 sayılı AATUHK hükümleri uygulanır. </a:t>
            </a:r>
          </a:p>
          <a:p>
            <a:pPr marL="285750" indent="-285750">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tr-TR" sz="2000" i="1" u="sng" dirty="0">
                <a:solidFill>
                  <a:srgbClr val="FF0000"/>
                </a:solidFill>
                <a:latin typeface="Calibri" panose="020F0502020204030204" pitchFamily="34" charset="0"/>
                <a:cs typeface="Calibri" panose="020F0502020204030204" pitchFamily="34" charset="0"/>
              </a:rPr>
              <a:t>GELİRLERİN DAYANAKLARI </a:t>
            </a:r>
          </a:p>
          <a:p>
            <a:pPr marL="342900" indent="-342900">
              <a:buFont typeface="Arial" panose="020B0604020202020204" pitchFamily="34" charset="0"/>
              <a:buChar char="•"/>
            </a:pPr>
            <a:r>
              <a:rPr lang="tr-TR" dirty="0"/>
              <a:t>Vergi, resim, harç ve benzeri malî yükümlülükler kanunla konulur, değiştirilir veya kaldırılır. </a:t>
            </a:r>
          </a:p>
          <a:p>
            <a:pPr marL="342900" indent="-342900">
              <a:buFont typeface="Arial" panose="020B0604020202020204" pitchFamily="34" charset="0"/>
              <a:buChar char="•"/>
            </a:pPr>
            <a:endParaRPr lang="tr-TR" dirty="0"/>
          </a:p>
          <a:p>
            <a:pPr marL="342900" indent="-342900">
              <a:buFont typeface="Wingdings" panose="05000000000000000000" pitchFamily="2" charset="2"/>
              <a:buChar char="q"/>
            </a:pPr>
            <a:r>
              <a:rPr lang="tr-TR" sz="2000" i="1" u="sng" dirty="0">
                <a:solidFill>
                  <a:srgbClr val="FF0000"/>
                </a:solidFill>
                <a:latin typeface="Calibri" panose="020F0502020204030204" pitchFamily="34" charset="0"/>
                <a:cs typeface="Calibri" panose="020F0502020204030204" pitchFamily="34" charset="0"/>
              </a:rPr>
              <a:t>FAALİYET RAPORLARI </a:t>
            </a:r>
          </a:p>
          <a:p>
            <a:pPr marL="342900" indent="-342900">
              <a:buFont typeface="Arial" panose="020B0604020202020204" pitchFamily="34" charset="0"/>
              <a:buChar char="•"/>
            </a:pPr>
            <a:r>
              <a:rPr lang="tr-TR" dirty="0"/>
              <a:t>Üst yöneticiler ve bütçeyle ödenek tahsis edilen harcama yetkililerince, hesap verme sorumluluğu çerçevesinde, her yıl faaliyet raporu hazırlanır. </a:t>
            </a:r>
            <a:endParaRPr lang="tr-TR"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tr-TR" i="1" u="sng"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85805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548" y="0"/>
            <a:ext cx="12069452" cy="8556188"/>
          </a:xfrm>
          <a:prstGeom prst="rect">
            <a:avLst/>
          </a:prstGeom>
        </p:spPr>
        <p:txBody>
          <a:bodyPr wrap="square">
            <a:spAutoFit/>
          </a:bodyPr>
          <a:lstStyle/>
          <a:p>
            <a:r>
              <a:rPr lang="tr-TR" i="1" dirty="0">
                <a:solidFill>
                  <a:srgbClr val="000000"/>
                </a:solidFill>
                <a:latin typeface="Times New Roman" panose="02020603050405020304" pitchFamily="18" charset="0"/>
              </a:rPr>
              <a:t>                                                                                 </a:t>
            </a:r>
            <a:r>
              <a:rPr lang="tr-TR" sz="2000" i="1" u="sng" dirty="0">
                <a:solidFill>
                  <a:srgbClr val="FF0000"/>
                </a:solidFill>
                <a:latin typeface="Calibri" panose="020F0502020204030204" pitchFamily="34" charset="0"/>
                <a:cs typeface="Calibri" panose="020F0502020204030204" pitchFamily="34" charset="0"/>
              </a:rPr>
              <a:t>FAALİYET RAPORLARI</a:t>
            </a:r>
          </a:p>
          <a:p>
            <a:r>
              <a:rPr lang="tr-TR" b="1" i="1" dirty="0">
                <a:solidFill>
                  <a:srgbClr val="000000"/>
                </a:solidFill>
                <a:latin typeface="Calibri" panose="020F0502020204030204" pitchFamily="34" charset="0"/>
                <a:cs typeface="Calibri" panose="020F0502020204030204" pitchFamily="34" charset="0"/>
              </a:rPr>
              <a:t>                                                                                      BİRİM FAALİYET RAPORU</a:t>
            </a:r>
          </a:p>
          <a:p>
            <a:r>
              <a:rPr lang="tr-TR" i="1" dirty="0">
                <a:solidFill>
                  <a:srgbClr val="000000"/>
                </a:solidFill>
                <a:latin typeface="Times New Roman" panose="02020603050405020304" pitchFamily="18" charset="0"/>
              </a:rPr>
              <a:t>                                                                          (HARCAMA YETKİLİSİ hazırlar)</a:t>
            </a: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r>
              <a:rPr lang="tr-TR" b="1" dirty="0">
                <a:solidFill>
                  <a:srgbClr val="000000"/>
                </a:solidFill>
                <a:latin typeface="Calibri" panose="020F0502020204030204" pitchFamily="34" charset="0"/>
                <a:cs typeface="Calibri" panose="020F0502020204030204" pitchFamily="34" charset="0"/>
              </a:rPr>
              <a:t>İDARİ FAALİYET RAPORU</a:t>
            </a:r>
          </a:p>
          <a:p>
            <a:r>
              <a:rPr lang="tr-TR" i="1" dirty="0">
                <a:solidFill>
                  <a:srgbClr val="000000"/>
                </a:solidFill>
                <a:latin typeface="Calibri" panose="020F0502020204030204" pitchFamily="34" charset="0"/>
                <a:cs typeface="Calibri" panose="020F0502020204030204" pitchFamily="34" charset="0"/>
              </a:rPr>
              <a:t>                                                               </a:t>
            </a:r>
            <a:r>
              <a:rPr lang="tr-TR" i="1" dirty="0">
                <a:solidFill>
                  <a:srgbClr val="000000"/>
                </a:solidFill>
                <a:latin typeface="Times New Roman" panose="02020603050405020304" pitchFamily="18" charset="0"/>
                <a:cs typeface="Times New Roman" panose="02020603050405020304" pitchFamily="18" charset="0"/>
              </a:rPr>
              <a:t>(ÜST YÖNETİCİ hazırlar ve Faaliyet Raporu süreci başlar)</a:t>
            </a: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p>
          <a:p>
            <a:r>
              <a:rPr lang="tr-TR" i="1" dirty="0">
                <a:solidFill>
                  <a:srgbClr val="000000"/>
                </a:solidFill>
                <a:latin typeface="Times New Roman" panose="02020603050405020304" pitchFamily="18" charset="0"/>
              </a:rPr>
              <a:t>                </a:t>
            </a:r>
            <a:r>
              <a:rPr lang="tr-TR" sz="2000" i="1" u="sng" dirty="0">
                <a:solidFill>
                  <a:srgbClr val="000000"/>
                </a:solidFill>
                <a:latin typeface="Calibri" panose="020F0502020204030204" pitchFamily="34" charset="0"/>
                <a:cs typeface="Calibri" panose="020F0502020204030204" pitchFamily="34" charset="0"/>
              </a:rPr>
              <a:t>SAYIŞTAY</a:t>
            </a:r>
            <a:r>
              <a:rPr lang="tr-TR" sz="2000" i="1" dirty="0">
                <a:solidFill>
                  <a:srgbClr val="000000"/>
                </a:solidFill>
                <a:latin typeface="Calibri" panose="020F0502020204030204" pitchFamily="34" charset="0"/>
                <a:cs typeface="Calibri" panose="020F0502020204030204" pitchFamily="34" charset="0"/>
              </a:rPr>
              <a:t>                                                     </a:t>
            </a:r>
            <a:r>
              <a:rPr lang="tr-TR" sz="2000" i="1" u="sng" dirty="0">
                <a:solidFill>
                  <a:srgbClr val="000000"/>
                </a:solidFill>
                <a:latin typeface="Calibri" panose="020F0502020204030204" pitchFamily="34" charset="0"/>
                <a:cs typeface="Calibri" panose="020F0502020204030204" pitchFamily="34" charset="0"/>
              </a:rPr>
              <a:t>MALİYE BAKANLIĞI</a:t>
            </a:r>
            <a:r>
              <a:rPr lang="tr-TR" sz="2000" i="1" dirty="0">
                <a:solidFill>
                  <a:srgbClr val="000000"/>
                </a:solidFill>
                <a:latin typeface="Calibri" panose="020F0502020204030204" pitchFamily="34" charset="0"/>
                <a:cs typeface="Calibri" panose="020F0502020204030204" pitchFamily="34" charset="0"/>
              </a:rPr>
              <a:t>                                              </a:t>
            </a:r>
            <a:r>
              <a:rPr lang="tr-TR" sz="2000" i="1" u="sng" dirty="0">
                <a:solidFill>
                  <a:srgbClr val="000000"/>
                </a:solidFill>
                <a:latin typeface="Calibri" panose="020F0502020204030204" pitchFamily="34" charset="0"/>
                <a:cs typeface="Calibri" panose="020F0502020204030204" pitchFamily="34" charset="0"/>
              </a:rPr>
              <a:t>İÇ İŞLERİ BAKANLIĞI</a:t>
            </a:r>
          </a:p>
          <a:p>
            <a:r>
              <a:rPr lang="tr-TR" sz="2000" i="1" dirty="0">
                <a:solidFill>
                  <a:srgbClr val="0070C0"/>
                </a:solidFill>
                <a:latin typeface="Times New Roman" panose="02020603050405020304" pitchFamily="18" charset="0"/>
              </a:rPr>
              <a:t>-Merkezi Yönetim Kapsamı                           -Merkezi Yönetim Kapsamı                                  </a:t>
            </a:r>
            <a:r>
              <a:rPr lang="tr-TR" sz="2000" i="1" dirty="0">
                <a:solidFill>
                  <a:schemeClr val="accent3">
                    <a:lumMod val="50000"/>
                  </a:schemeClr>
                </a:solidFill>
                <a:latin typeface="Times New Roman" panose="02020603050405020304" pitchFamily="18" charset="0"/>
              </a:rPr>
              <a:t>-Mahalli İdareler</a:t>
            </a:r>
          </a:p>
          <a:p>
            <a:r>
              <a:rPr lang="tr-TR" sz="2000" i="1" dirty="0">
                <a:solidFill>
                  <a:schemeClr val="accent3">
                    <a:lumMod val="50000"/>
                  </a:schemeClr>
                </a:solidFill>
                <a:latin typeface="Times New Roman" panose="02020603050405020304" pitchFamily="18" charset="0"/>
              </a:rPr>
              <a:t>-Mahalli İdareler                                           </a:t>
            </a:r>
            <a:r>
              <a:rPr lang="tr-TR" sz="2000" i="1" dirty="0">
                <a:solidFill>
                  <a:srgbClr val="0070C0"/>
                </a:solidFill>
                <a:latin typeface="Times New Roman" panose="02020603050405020304" pitchFamily="18" charset="0"/>
              </a:rPr>
              <a:t>-Sosyal Güvenlik Kurumları</a:t>
            </a:r>
          </a:p>
          <a:p>
            <a:r>
              <a:rPr lang="tr-TR" sz="2000" i="1" dirty="0">
                <a:solidFill>
                  <a:srgbClr val="0070C0"/>
                </a:solidFill>
                <a:latin typeface="Times New Roman" panose="02020603050405020304" pitchFamily="18" charset="0"/>
              </a:rPr>
              <a:t>-Sosyal Güvenlik Kurumları                              </a:t>
            </a:r>
          </a:p>
          <a:p>
            <a:r>
              <a:rPr lang="tr-TR" dirty="0">
                <a:solidFill>
                  <a:srgbClr val="000000"/>
                </a:solidFill>
                <a:latin typeface="Times New Roman" panose="02020603050405020304" pitchFamily="18" charset="0"/>
              </a:rPr>
              <a:t>                                                                             </a:t>
            </a:r>
            <a:r>
              <a:rPr lang="tr-TR" dirty="0">
                <a:solidFill>
                  <a:srgbClr val="FF0000"/>
                </a:solidFill>
                <a:latin typeface="Times New Roman" panose="02020603050405020304" pitchFamily="18" charset="0"/>
              </a:rPr>
              <a:t>GENEL FAALİYET RAPORU                             GENEL FAALİYET RAPORU</a:t>
            </a:r>
          </a:p>
          <a:p>
            <a:r>
              <a:rPr lang="tr-TR" dirty="0">
                <a:solidFill>
                  <a:srgbClr val="FF0000"/>
                </a:solidFill>
                <a:latin typeface="Times New Roman" panose="02020603050405020304" pitchFamily="18" charset="0"/>
              </a:rPr>
              <a:t>                                                                             </a:t>
            </a:r>
            <a:r>
              <a:rPr lang="tr-TR" i="1" dirty="0">
                <a:solidFill>
                  <a:srgbClr val="000000"/>
                </a:solidFill>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bir malî yıldaki faaliyet sonuçları)</a:t>
            </a:r>
            <a:endParaRPr lang="tr-TR" i="1" dirty="0">
              <a:solidFill>
                <a:srgbClr val="000000"/>
              </a:solidFill>
              <a:latin typeface="Times New Roman" panose="02020603050405020304" pitchFamily="18" charset="0"/>
              <a:cs typeface="Times New Roman" panose="02020603050405020304" pitchFamily="18" charset="0"/>
            </a:endParaRPr>
          </a:p>
          <a:p>
            <a:endParaRPr lang="tr-TR" dirty="0">
              <a:solidFill>
                <a:srgbClr val="FF0000"/>
              </a:solidFill>
              <a:latin typeface="Times New Roman" panose="02020603050405020304" pitchFamily="18" charset="0"/>
            </a:endParaRPr>
          </a:p>
          <a:p>
            <a:r>
              <a:rPr lang="tr-TR" i="1" dirty="0">
                <a:solidFill>
                  <a:srgbClr val="000000"/>
                </a:solidFill>
                <a:latin typeface="Times New Roman" panose="02020603050405020304" pitchFamily="18" charset="0"/>
              </a:rPr>
              <a:t>       </a:t>
            </a:r>
          </a:p>
          <a:p>
            <a:r>
              <a:rPr lang="tr-TR" i="1" dirty="0">
                <a:solidFill>
                  <a:srgbClr val="000000"/>
                </a:solidFill>
                <a:latin typeface="Times New Roman" panose="02020603050405020304" pitchFamily="18" charset="0"/>
              </a:rPr>
              <a:t>                                                                                                                                          Maliye Bakanlığı ve İç işleri Bakanlığı</a:t>
            </a:r>
          </a:p>
          <a:p>
            <a:r>
              <a:rPr lang="tr-TR" i="1" dirty="0">
                <a:solidFill>
                  <a:srgbClr val="000000"/>
                </a:solidFill>
                <a:latin typeface="Times New Roman" panose="02020603050405020304" pitchFamily="18" charset="0"/>
              </a:rPr>
              <a:t>Sayıştay, Mahalli İdarilerin İdari Faaliyet raporları hariç                                           hazırladıkları Genel Faaliyet Raporlarını                                                                                                </a:t>
            </a:r>
          </a:p>
          <a:p>
            <a:r>
              <a:rPr lang="tr-TR" i="1" dirty="0">
                <a:solidFill>
                  <a:srgbClr val="000000"/>
                </a:solidFill>
                <a:latin typeface="Times New Roman" panose="02020603050405020304" pitchFamily="18" charset="0"/>
              </a:rPr>
              <a:t>İdari Faaliyet Raporlarını ve Genel Faaliyet Raporlarını                                            </a:t>
            </a:r>
            <a:r>
              <a:rPr lang="tr-TR" i="1" dirty="0" err="1">
                <a:solidFill>
                  <a:srgbClr val="000000"/>
                </a:solidFill>
                <a:latin typeface="Times New Roman" panose="02020603050405020304" pitchFamily="18" charset="0"/>
              </a:rPr>
              <a:t>Sayıştaya</a:t>
            </a:r>
            <a:r>
              <a:rPr lang="tr-TR" i="1" dirty="0">
                <a:solidFill>
                  <a:srgbClr val="000000"/>
                </a:solidFill>
                <a:latin typeface="Times New Roman" panose="02020603050405020304" pitchFamily="18" charset="0"/>
              </a:rPr>
              <a:t> gönderir.</a:t>
            </a:r>
          </a:p>
          <a:p>
            <a:r>
              <a:rPr lang="tr-TR" i="1" dirty="0">
                <a:solidFill>
                  <a:srgbClr val="000000"/>
                </a:solidFill>
                <a:latin typeface="Times New Roman" panose="02020603050405020304" pitchFamily="18" charset="0"/>
              </a:rPr>
              <a:t>Dış Denetim Sonuçlarını dikkate alarak görüşlerini de</a:t>
            </a:r>
          </a:p>
          <a:p>
            <a:r>
              <a:rPr lang="tr-TR" i="1" dirty="0">
                <a:solidFill>
                  <a:srgbClr val="000000"/>
                </a:solidFill>
                <a:latin typeface="Times New Roman" panose="02020603050405020304" pitchFamily="18" charset="0"/>
              </a:rPr>
              <a:t>Dış Denetim Raporlarında belirtmek suretiyle TBMM ye sunar.                              </a:t>
            </a: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endParaRPr lang="tr-TR" i="1" dirty="0">
              <a:solidFill>
                <a:srgbClr val="000000"/>
              </a:solidFill>
              <a:latin typeface="Times New Roman" panose="02020603050405020304" pitchFamily="18" charset="0"/>
            </a:endParaRPr>
          </a:p>
          <a:p>
            <a:r>
              <a:rPr lang="tr-TR" i="1" dirty="0">
                <a:solidFill>
                  <a:srgbClr val="000000"/>
                </a:solidFill>
                <a:latin typeface="Times New Roman" panose="02020603050405020304" pitchFamily="18" charset="0"/>
              </a:rPr>
              <a:t> </a:t>
            </a:r>
            <a:endParaRPr lang="tr-TR" dirty="0"/>
          </a:p>
        </p:txBody>
      </p:sp>
      <p:cxnSp>
        <p:nvCxnSpPr>
          <p:cNvPr id="4" name="Düz Ok Bağlayıcısı 3"/>
          <p:cNvCxnSpPr/>
          <p:nvPr/>
        </p:nvCxnSpPr>
        <p:spPr>
          <a:xfrm>
            <a:off x="5863472" y="876693"/>
            <a:ext cx="9427" cy="339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5872899" y="1809946"/>
            <a:ext cx="0" cy="433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irsek Bağlayıcısı 8"/>
          <p:cNvCxnSpPr/>
          <p:nvPr/>
        </p:nvCxnSpPr>
        <p:spPr>
          <a:xfrm rot="10800000" flipV="1">
            <a:off x="2611225" y="1800520"/>
            <a:ext cx="942680" cy="37707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Dirsek Bağlayıcısı 10"/>
          <p:cNvCxnSpPr/>
          <p:nvPr/>
        </p:nvCxnSpPr>
        <p:spPr>
          <a:xfrm>
            <a:off x="8955464" y="1800520"/>
            <a:ext cx="801278" cy="37707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flipH="1">
            <a:off x="1472665" y="3610466"/>
            <a:ext cx="16770" cy="1125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122548" y="3610466"/>
            <a:ext cx="26960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a:off x="4732256" y="3429000"/>
            <a:ext cx="28091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a:off x="9294829" y="3429000"/>
            <a:ext cx="25075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p:nvPr/>
        </p:nvCxnSpPr>
        <p:spPr>
          <a:xfrm>
            <a:off x="7927942" y="4072379"/>
            <a:ext cx="820132" cy="292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Düz Ok Bağlayıcısı 27"/>
          <p:cNvCxnSpPr/>
          <p:nvPr/>
        </p:nvCxnSpPr>
        <p:spPr>
          <a:xfrm flipH="1">
            <a:off x="9209988" y="3874416"/>
            <a:ext cx="273377" cy="490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0144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anim calcmode="lin" valueType="num">
                                      <p:cBhvr>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anim calcmode="lin" valueType="num">
                                      <p:cBhvr>
                                        <p:cTn id="2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500"/>
                                        <p:tgtEl>
                                          <p:spTgt spid="2">
                                            <p:txEl>
                                              <p:pRg st="5" end="5"/>
                                            </p:txEl>
                                          </p:spTgt>
                                        </p:tgtEl>
                                      </p:cBhvr>
                                    </p:animEffect>
                                    <p:anim calcmode="lin" valueType="num">
                                      <p:cBhvr>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6"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anim calcmode="lin" valueType="num">
                                      <p:cBhvr>
                                        <p:cTn id="32"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8" end="8"/>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9" end="9"/>
                                            </p:txEl>
                                          </p:spTgt>
                                        </p:tgtEl>
                                        <p:attrNameLst>
                                          <p:attrName>style.visibility</p:attrName>
                                        </p:attrNameLst>
                                      </p:cBhvr>
                                      <p:to>
                                        <p:strVal val="visible"/>
                                      </p:to>
                                    </p:set>
                                    <p:animEffect transition="in" filter="fade">
                                      <p:cBhvr>
                                        <p:cTn id="36" dur="500"/>
                                        <p:tgtEl>
                                          <p:spTgt spid="2">
                                            <p:txEl>
                                              <p:pRg st="9" end="9"/>
                                            </p:txEl>
                                          </p:spTgt>
                                        </p:tgtEl>
                                      </p:cBhvr>
                                    </p:animEffect>
                                    <p:anim calcmode="lin" valueType="num">
                                      <p:cBhvr>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8" dur="500" fill="hold"/>
                                        <p:tgtEl>
                                          <p:spTgt spid="2">
                                            <p:txEl>
                                              <p:pRg st="9" end="9"/>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Effect transition="in" filter="fade">
                                      <p:cBhvr>
                                        <p:cTn id="41" dur="500"/>
                                        <p:tgtEl>
                                          <p:spTgt spid="2">
                                            <p:txEl>
                                              <p:pRg st="10" end="10"/>
                                            </p:txEl>
                                          </p:spTgt>
                                        </p:tgtEl>
                                      </p:cBhvr>
                                    </p:animEffect>
                                    <p:anim calcmode="lin" valueType="num">
                                      <p:cBhvr>
                                        <p:cTn id="42"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2">
                                            <p:txEl>
                                              <p:pRg st="10" end="10"/>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11" end="11"/>
                                            </p:txEl>
                                          </p:spTgt>
                                        </p:tgtEl>
                                        <p:attrNameLst>
                                          <p:attrName>style.visibility</p:attrName>
                                        </p:attrNameLst>
                                      </p:cBhvr>
                                      <p:to>
                                        <p:strVal val="visible"/>
                                      </p:to>
                                    </p:set>
                                    <p:animEffect transition="in" filter="fade">
                                      <p:cBhvr>
                                        <p:cTn id="46" dur="500"/>
                                        <p:tgtEl>
                                          <p:spTgt spid="2">
                                            <p:txEl>
                                              <p:pRg st="11" end="11"/>
                                            </p:txEl>
                                          </p:spTgt>
                                        </p:tgtEl>
                                      </p:cBhvr>
                                    </p:animEffect>
                                    <p:anim calcmode="lin" valueType="num">
                                      <p:cBhvr>
                                        <p:cTn id="4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8" dur="5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2">
                                            <p:txEl>
                                              <p:pRg st="12" end="12"/>
                                            </p:txEl>
                                          </p:spTgt>
                                        </p:tgtEl>
                                        <p:attrNameLst>
                                          <p:attrName>style.visibility</p:attrName>
                                        </p:attrNameLst>
                                      </p:cBhvr>
                                      <p:to>
                                        <p:strVal val="visible"/>
                                      </p:to>
                                    </p:set>
                                    <p:animEffect transition="in" filter="fade">
                                      <p:cBhvr>
                                        <p:cTn id="53" dur="500"/>
                                        <p:tgtEl>
                                          <p:spTgt spid="2">
                                            <p:txEl>
                                              <p:pRg st="12" end="12"/>
                                            </p:txEl>
                                          </p:spTgt>
                                        </p:tgtEl>
                                      </p:cBhvr>
                                    </p:animEffect>
                                    <p:anim calcmode="lin" valueType="num">
                                      <p:cBhvr>
                                        <p:cTn id="54"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55" dur="500" fill="hold"/>
                                        <p:tgtEl>
                                          <p:spTgt spid="2">
                                            <p:txEl>
                                              <p:pRg st="12" end="12"/>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
                                            <p:txEl>
                                              <p:pRg st="13" end="13"/>
                                            </p:txEl>
                                          </p:spTgt>
                                        </p:tgtEl>
                                        <p:attrNameLst>
                                          <p:attrName>style.visibility</p:attrName>
                                        </p:attrNameLst>
                                      </p:cBhvr>
                                      <p:to>
                                        <p:strVal val="visible"/>
                                      </p:to>
                                    </p:set>
                                    <p:animEffect transition="in" filter="fade">
                                      <p:cBhvr>
                                        <p:cTn id="58" dur="500"/>
                                        <p:tgtEl>
                                          <p:spTgt spid="2">
                                            <p:txEl>
                                              <p:pRg st="13" end="13"/>
                                            </p:txEl>
                                          </p:spTgt>
                                        </p:tgtEl>
                                      </p:cBhvr>
                                    </p:animEffect>
                                    <p:anim calcmode="lin" valueType="num">
                                      <p:cBhvr>
                                        <p:cTn id="5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60" dur="5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2">
                                            <p:txEl>
                                              <p:pRg st="16" end="16"/>
                                            </p:txEl>
                                          </p:spTgt>
                                        </p:tgtEl>
                                        <p:attrNameLst>
                                          <p:attrName>style.visibility</p:attrName>
                                        </p:attrNameLst>
                                      </p:cBhvr>
                                      <p:to>
                                        <p:strVal val="visible"/>
                                      </p:to>
                                    </p:set>
                                    <p:animEffect transition="in" filter="fade">
                                      <p:cBhvr>
                                        <p:cTn id="65" dur="500"/>
                                        <p:tgtEl>
                                          <p:spTgt spid="2">
                                            <p:txEl>
                                              <p:pRg st="16" end="16"/>
                                            </p:txEl>
                                          </p:spTgt>
                                        </p:tgtEl>
                                      </p:cBhvr>
                                    </p:animEffect>
                                    <p:anim calcmode="lin" valueType="num">
                                      <p:cBhvr>
                                        <p:cTn id="66"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67" dur="500" fill="hold"/>
                                        <p:tgtEl>
                                          <p:spTgt spid="2">
                                            <p:txEl>
                                              <p:pRg st="16" end="16"/>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2">
                                            <p:txEl>
                                              <p:pRg st="17" end="17"/>
                                            </p:txEl>
                                          </p:spTgt>
                                        </p:tgtEl>
                                        <p:attrNameLst>
                                          <p:attrName>style.visibility</p:attrName>
                                        </p:attrNameLst>
                                      </p:cBhvr>
                                      <p:to>
                                        <p:strVal val="visible"/>
                                      </p:to>
                                    </p:set>
                                    <p:animEffect transition="in" filter="fade">
                                      <p:cBhvr>
                                        <p:cTn id="70" dur="500"/>
                                        <p:tgtEl>
                                          <p:spTgt spid="2">
                                            <p:txEl>
                                              <p:pRg st="17" end="17"/>
                                            </p:txEl>
                                          </p:spTgt>
                                        </p:tgtEl>
                                      </p:cBhvr>
                                    </p:animEffect>
                                    <p:anim calcmode="lin" valueType="num">
                                      <p:cBhvr>
                                        <p:cTn id="71"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72" dur="500" fill="hold"/>
                                        <p:tgtEl>
                                          <p:spTgt spid="2">
                                            <p:txEl>
                                              <p:pRg st="17" end="17"/>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
                                            <p:txEl>
                                              <p:pRg st="18" end="18"/>
                                            </p:txEl>
                                          </p:spTgt>
                                        </p:tgtEl>
                                        <p:attrNameLst>
                                          <p:attrName>style.visibility</p:attrName>
                                        </p:attrNameLst>
                                      </p:cBhvr>
                                      <p:to>
                                        <p:strVal val="visible"/>
                                      </p:to>
                                    </p:set>
                                    <p:animEffect transition="in" filter="fade">
                                      <p:cBhvr>
                                        <p:cTn id="75" dur="500"/>
                                        <p:tgtEl>
                                          <p:spTgt spid="2">
                                            <p:txEl>
                                              <p:pRg st="18" end="18"/>
                                            </p:txEl>
                                          </p:spTgt>
                                        </p:tgtEl>
                                      </p:cBhvr>
                                    </p:animEffect>
                                    <p:anim calcmode="lin" valueType="num">
                                      <p:cBhvr>
                                        <p:cTn id="76"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p:cTn id="77" dur="500" fill="hold"/>
                                        <p:tgtEl>
                                          <p:spTgt spid="2">
                                            <p:txEl>
                                              <p:pRg st="18" end="18"/>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
                                            <p:txEl>
                                              <p:pRg st="19" end="19"/>
                                            </p:txEl>
                                          </p:spTgt>
                                        </p:tgtEl>
                                        <p:attrNameLst>
                                          <p:attrName>style.visibility</p:attrName>
                                        </p:attrNameLst>
                                      </p:cBhvr>
                                      <p:to>
                                        <p:strVal val="visible"/>
                                      </p:to>
                                    </p:set>
                                    <p:animEffect transition="in" filter="fade">
                                      <p:cBhvr>
                                        <p:cTn id="80" dur="500"/>
                                        <p:tgtEl>
                                          <p:spTgt spid="2">
                                            <p:txEl>
                                              <p:pRg st="19" end="19"/>
                                            </p:txEl>
                                          </p:spTgt>
                                        </p:tgtEl>
                                      </p:cBhvr>
                                    </p:animEffect>
                                    <p:anim calcmode="lin" valueType="num">
                                      <p:cBhvr>
                                        <p:cTn id="81" dur="500" fill="hold"/>
                                        <p:tgtEl>
                                          <p:spTgt spid="2">
                                            <p:txEl>
                                              <p:pRg st="19" end="19"/>
                                            </p:txEl>
                                          </p:spTgt>
                                        </p:tgtEl>
                                        <p:attrNameLst>
                                          <p:attrName>ppt_x</p:attrName>
                                        </p:attrNameLst>
                                      </p:cBhvr>
                                      <p:tavLst>
                                        <p:tav tm="0">
                                          <p:val>
                                            <p:strVal val="#ppt_x"/>
                                          </p:val>
                                        </p:tav>
                                        <p:tav tm="100000">
                                          <p:val>
                                            <p:strVal val="#ppt_x"/>
                                          </p:val>
                                        </p:tav>
                                      </p:tavLst>
                                    </p:anim>
                                    <p:anim calcmode="lin" valueType="num">
                                      <p:cBhvr>
                                        <p:cTn id="82" dur="500" fill="hold"/>
                                        <p:tgtEl>
                                          <p:spTgt spid="2">
                                            <p:txEl>
                                              <p:pRg st="19" end="19"/>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2">
                                            <p:txEl>
                                              <p:pRg st="20" end="20"/>
                                            </p:txEl>
                                          </p:spTgt>
                                        </p:tgtEl>
                                        <p:attrNameLst>
                                          <p:attrName>style.visibility</p:attrName>
                                        </p:attrNameLst>
                                      </p:cBhvr>
                                      <p:to>
                                        <p:strVal val="visible"/>
                                      </p:to>
                                    </p:set>
                                    <p:animEffect transition="in" filter="fade">
                                      <p:cBhvr>
                                        <p:cTn id="85" dur="500"/>
                                        <p:tgtEl>
                                          <p:spTgt spid="2">
                                            <p:txEl>
                                              <p:pRg st="20" end="20"/>
                                            </p:txEl>
                                          </p:spTgt>
                                        </p:tgtEl>
                                      </p:cBhvr>
                                    </p:animEffect>
                                    <p:anim calcmode="lin" valueType="num">
                                      <p:cBhvr>
                                        <p:cTn id="86" dur="500" fill="hold"/>
                                        <p:tgtEl>
                                          <p:spTgt spid="2">
                                            <p:txEl>
                                              <p:pRg st="20" end="20"/>
                                            </p:txEl>
                                          </p:spTgt>
                                        </p:tgtEl>
                                        <p:attrNameLst>
                                          <p:attrName>ppt_x</p:attrName>
                                        </p:attrNameLst>
                                      </p:cBhvr>
                                      <p:tavLst>
                                        <p:tav tm="0">
                                          <p:val>
                                            <p:strVal val="#ppt_x"/>
                                          </p:val>
                                        </p:tav>
                                        <p:tav tm="100000">
                                          <p:val>
                                            <p:strVal val="#ppt_x"/>
                                          </p:val>
                                        </p:tav>
                                      </p:tavLst>
                                    </p:anim>
                                    <p:anim calcmode="lin" valueType="num">
                                      <p:cBhvr>
                                        <p:cTn id="87" dur="500" fill="hold"/>
                                        <p:tgtEl>
                                          <p:spTgt spid="2">
                                            <p:txEl>
                                              <p:pRg st="20" end="2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Template>
  <TotalTime>752</TotalTime>
  <Words>3248</Words>
  <Application>Microsoft Office PowerPoint</Application>
  <PresentationFormat>Geniş ekran</PresentationFormat>
  <Paragraphs>491</Paragraphs>
  <Slides>18</Slides>
  <Notes>18</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Comic Sans MS</vt:lpstr>
      <vt:lpstr>Gill Sans MT</vt:lpstr>
      <vt:lpstr>Times New Roman</vt:lpstr>
      <vt:lpstr>Wingdings</vt:lpstr>
      <vt:lpstr>Galeri</vt:lpstr>
      <vt:lpstr>BÜTÇE HAZIRLIK SÜRECİ</vt:lpstr>
      <vt:lpstr>PowerPoint Sunusu</vt:lpstr>
      <vt:lpstr>PowerPoint Sunusu</vt:lpstr>
      <vt:lpstr>YÜKLENMEYE GİRİŞİLMESİ</vt:lpstr>
      <vt:lpstr>Harcama yetkisi ve yetkilisi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BÜTÇE HAZIRLIK SÜRECİ</dc:title>
  <dc:creator>Murat DOĞAN</dc:creator>
  <cp:lastModifiedBy>Murat DOĞAN</cp:lastModifiedBy>
  <cp:revision>76</cp:revision>
  <cp:lastPrinted>2016-08-24T07:28:21Z</cp:lastPrinted>
  <dcterms:created xsi:type="dcterms:W3CDTF">2016-08-22T10:55:23Z</dcterms:created>
  <dcterms:modified xsi:type="dcterms:W3CDTF">2016-08-24T12:21:40Z</dcterms:modified>
</cp:coreProperties>
</file>