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256" r:id="rId3"/>
    <p:sldId id="270" r:id="rId4"/>
    <p:sldId id="271" r:id="rId5"/>
    <p:sldId id="272" r:id="rId6"/>
    <p:sldId id="273" r:id="rId7"/>
    <p:sldId id="280" r:id="rId8"/>
    <p:sldId id="281" r:id="rId9"/>
    <p:sldId id="282" r:id="rId10"/>
    <p:sldId id="283" r:id="rId11"/>
    <p:sldId id="267" r:id="rId12"/>
    <p:sldId id="288" r:id="rId13"/>
    <p:sldId id="289" r:id="rId14"/>
    <p:sldId id="274" r:id="rId15"/>
    <p:sldId id="284" r:id="rId16"/>
    <p:sldId id="285" r:id="rId17"/>
    <p:sldId id="258" r:id="rId18"/>
    <p:sldId id="261" r:id="rId19"/>
    <p:sldId id="266" r:id="rId20"/>
    <p:sldId id="262" r:id="rId21"/>
    <p:sldId id="275" r:id="rId22"/>
    <p:sldId id="276" r:id="rId23"/>
    <p:sldId id="277" r:id="rId24"/>
    <p:sldId id="278" r:id="rId25"/>
    <p:sldId id="279" r:id="rId26"/>
    <p:sldId id="286" r:id="rId27"/>
    <p:sldId id="287"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Lst>
  <p:sldSz cx="12188825"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4" userDrawn="1">
          <p15:clr>
            <a:srgbClr val="A4A3A4"/>
          </p15:clr>
        </p15:guide>
        <p15:guide id="3" orient="horz" pos="572" userDrawn="1">
          <p15:clr>
            <a:srgbClr val="A4A3A4"/>
          </p15:clr>
        </p15:guide>
        <p15:guide id="4" orient="horz" pos="3072">
          <p15:clr>
            <a:srgbClr val="A4A3A4"/>
          </p15:clr>
        </p15:guide>
        <p15:guide id="5" orient="horz" pos="3430" userDrawn="1">
          <p15:clr>
            <a:srgbClr val="A4A3A4"/>
          </p15:clr>
        </p15:guide>
        <p15:guide id="6" pos="3839">
          <p15:clr>
            <a:srgbClr val="A4A3A4"/>
          </p15:clr>
        </p15:guide>
        <p15:guide id="7" pos="383">
          <p15:clr>
            <a:srgbClr val="A4A3A4"/>
          </p15:clr>
        </p15:guide>
        <p15:guide id="8" pos="6651" userDrawn="1">
          <p15:clr>
            <a:srgbClr val="A4A3A4"/>
          </p15:clr>
        </p15:guide>
        <p15:guide id="9" pos="815">
          <p15:clr>
            <a:srgbClr val="A4A3A4"/>
          </p15:clr>
        </p15:guide>
        <p15:guide id="10" pos="2879">
          <p15:clr>
            <a:srgbClr val="A4A3A4"/>
          </p15:clr>
        </p15:guide>
        <p15:guide id="11" pos="3521"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2" d="100"/>
          <a:sy n="72" d="100"/>
        </p:scale>
        <p:origin x="660" y="72"/>
      </p:cViewPr>
      <p:guideLst>
        <p:guide orient="horz" pos="2160"/>
        <p:guide orient="horz" pos="3884"/>
        <p:guide orient="horz" pos="572"/>
        <p:guide orient="horz" pos="3072"/>
        <p:guide orient="horz" pos="3430"/>
        <p:guide pos="3839"/>
        <p:guide pos="383"/>
        <p:guide pos="6651"/>
        <p:guide pos="815"/>
        <p:guide pos="2879"/>
        <p:guide pos="3521"/>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C8CEC3D-96F7-401F-9673-3EE7F75C9C5B}" type="datetimeFigureOut">
              <a:rPr lang="tr-TR" smtClean="0"/>
              <a:pPr/>
              <a:t>02.11.2016</a:t>
            </a:fld>
            <a:endParaRPr lang="tr-TR" dirty="0"/>
          </a:p>
        </p:txBody>
      </p:sp>
      <p:sp>
        <p:nvSpPr>
          <p:cNvPr id="4" name="Altbilgi Yer Tutucusu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98ED8CD-4E4C-49AC-BDC6-2963BA49E54F}" type="slidenum">
              <a:rPr lang="tr-TR" smtClean="0"/>
              <a:pPr/>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032BCF4-D26D-4DAF-9F57-FE1E61FE7935}" type="datetimeFigureOut">
              <a:rPr lang="tr-TR" smtClean="0"/>
              <a:pPr/>
              <a:t>02.11.2016</a:t>
            </a:fld>
            <a:endParaRPr lang="tr-TR" dirty="0"/>
          </a:p>
        </p:txBody>
      </p:sp>
      <p:sp>
        <p:nvSpPr>
          <p:cNvPr id="4" name="Slayt Görüntüsü Yer Tutucusu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FB91549-43BF-425A-AF25-75262019208C}" type="slidenum">
              <a:rPr lang="tr-TR" smtClean="0"/>
              <a:pPr/>
              <a:t>‹#›</a:t>
            </a:fld>
            <a:endParaRPr lang="tr-T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700463"/>
          </a:xfrm>
        </p:spPr>
      </p:sp>
      <p:sp>
        <p:nvSpPr>
          <p:cNvPr id="3" name="Notes Placeholder 2"/>
          <p:cNvSpPr>
            <a:spLocks noGrp="1"/>
          </p:cNvSpPr>
          <p:nvPr>
            <p:ph type="body" idx="1"/>
          </p:nvPr>
        </p:nvSpPr>
        <p:spPr/>
        <p:txBody>
          <a:bodyPr/>
          <a:lstStyle/>
          <a:p>
            <a:endParaRPr/>
          </a:p>
        </p:txBody>
      </p:sp>
      <p:sp>
        <p:nvSpPr>
          <p:cNvPr id="4" name="Slayt Numarası Yer Tutucusu 3"/>
          <p:cNvSpPr>
            <a:spLocks noGrp="1"/>
          </p:cNvSpPr>
          <p:nvPr>
            <p:ph type="sldNum" sz="quarter" idx="10"/>
          </p:nvPr>
        </p:nvSpPr>
        <p:spPr/>
        <p:txBody>
          <a:bodyPr/>
          <a:lstStyle/>
          <a:p>
            <a:pPr algn="l" defTabSz="914400" rtl="1">
              <a:buNone/>
            </a:pPr>
            <a:fld id="{A0D00EA6-0821-4AC5-933C-321AA6545349}" type="slidenum">
              <a:rPr sz="1200" b="0" i="0">
                <a:latin typeface="Corbel"/>
                <a:ea typeface="+mn-ea"/>
                <a:cs typeface="+mn-cs"/>
              </a:rPr>
              <a:pPr algn="l" defTabSz="914400" rtl="1">
                <a:buNone/>
              </a:pPr>
              <a:t>19</a:t>
            </a:fld>
            <a:endParaRPr sz="1200" b="0" i="0">
              <a:latin typeface="Corbel"/>
              <a:ea typeface="+mn-ea"/>
              <a:cs typeface="+mn-cs"/>
            </a:endParaRPr>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Başlık 1"/>
          <p:cNvSpPr>
            <a:spLocks noGrp="1"/>
          </p:cNvSpPr>
          <p:nvPr>
            <p:ph type="ctrTitle"/>
          </p:nvPr>
        </p:nvSpPr>
        <p:spPr>
          <a:xfrm>
            <a:off x="608013" y="685801"/>
            <a:ext cx="3962400" cy="4724399"/>
          </a:xfrm>
        </p:spPr>
        <p:txBody>
          <a:bodyPr>
            <a:normAutofit/>
          </a:bodyPr>
          <a:lstStyle>
            <a:lvl1pPr>
              <a:defRPr sz="4800"/>
            </a:lvl1pPr>
          </a:lstStyle>
          <a:p>
            <a:r>
              <a:rPr lang="tr-TR"/>
              <a:t>Asıl başlık stili için tıklayın</a:t>
            </a:r>
            <a:endParaRPr lang="tr-TR" dirty="0"/>
          </a:p>
        </p:txBody>
      </p:sp>
      <p:sp>
        <p:nvSpPr>
          <p:cNvPr id="3" name="Alt Başlık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tr-TR" dirty="0"/>
          </a:p>
        </p:txBody>
      </p:sp>
      <p:sp>
        <p:nvSpPr>
          <p:cNvPr id="8" name="Veri Yer Tutucusu 7"/>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9" name="Altbilgi Yer Tutucusu 8"/>
          <p:cNvSpPr>
            <a:spLocks noGrp="1"/>
          </p:cNvSpPr>
          <p:nvPr>
            <p:ph type="ftr" sz="quarter" idx="11"/>
          </p:nvPr>
        </p:nvSpPr>
        <p:spPr/>
        <p:txBody>
          <a:bodyPr/>
          <a:lstStyle/>
          <a:p>
            <a:endParaRPr lang="tr-TR" dirty="0"/>
          </a:p>
        </p:txBody>
      </p:sp>
      <p:sp>
        <p:nvSpPr>
          <p:cNvPr id="10" name="Slayt Numarası Yer Tutucusu 9"/>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lvl5pPr>
              <a:defRPr/>
            </a:lvl5pPr>
            <a:lvl6pPr>
              <a:defRPr/>
            </a:lvl6pPr>
            <a:lvl7pPr>
              <a:defRPr/>
            </a:lvl7pPr>
            <a:lvl8pPr>
              <a:defRPr/>
            </a:lvl8pPr>
            <a:lvl9pPr>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tr-TR"/>
              <a:t>Asıl başlık stili için tıklayın</a:t>
            </a:r>
            <a:endParaRPr lang="tr-TR" dirty="0"/>
          </a:p>
        </p:txBody>
      </p:sp>
      <p:sp>
        <p:nvSpPr>
          <p:cNvPr id="3" name="Metin Yer Tutucusu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7" name="Veri Yer Tutucusu 6"/>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a:lstStyle>
            <a:lvl1pPr>
              <a:defRPr/>
            </a:lvl1pPr>
          </a:lstStyle>
          <a:p>
            <a:r>
              <a:rPr lang="tr-TR"/>
              <a:t>Asıl başlık stili için tıklayın</a:t>
            </a:r>
            <a:endParaRPr lang="tr-TR" dirty="0"/>
          </a:p>
        </p:txBody>
      </p:sp>
      <p:sp>
        <p:nvSpPr>
          <p:cNvPr id="3" name="Metin Yer Tutucusu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anchor="b">
            <a:noAutofit/>
          </a:bodyPr>
          <a:lstStyle>
            <a:lvl1pPr algn="l">
              <a:defRPr sz="3600" b="0"/>
            </a:lvl1pPr>
          </a:lstStyle>
          <a:p>
            <a:r>
              <a:rPr lang="tr-TR"/>
              <a:t>Asıl başlık stili için tıklayın</a:t>
            </a:r>
            <a:endParaRPr lang="tr-TR" dirty="0"/>
          </a:p>
        </p:txBody>
      </p:sp>
      <p:sp>
        <p:nvSpPr>
          <p:cNvPr id="3" name="İçerik Yer Tutucusu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anchor="b">
            <a:normAutofit/>
          </a:bodyPr>
          <a:lstStyle>
            <a:lvl1pPr algn="l">
              <a:defRPr sz="3600" b="0"/>
            </a:lvl1pPr>
          </a:lstStyle>
          <a:p>
            <a:r>
              <a:rPr lang="tr-TR"/>
              <a:t>Asıl başlık stili için tıklayın</a:t>
            </a:r>
            <a:endParaRPr lang="tr-TR" dirty="0"/>
          </a:p>
        </p:txBody>
      </p:sp>
      <p:sp>
        <p:nvSpPr>
          <p:cNvPr id="3" name="Resim Yer Tutucusu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4" name="Metin Yer Tutucusu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81C93FC7-9D1A-468B-98DB-D1E8D74418D9}" type="datetimeFigureOut">
              <a:rPr lang="tr-TR" smtClean="0"/>
              <a:pPr/>
              <a:t>02.11.2016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tr-TR" smtClean="0"/>
              <a:pPr/>
              <a:t>02.11.2016</a:t>
            </a:fld>
            <a:endParaRPr lang="tr-TR" dirty="0"/>
          </a:p>
        </p:txBody>
      </p:sp>
      <p:sp>
        <p:nvSpPr>
          <p:cNvPr id="5" name="Alt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lang="tr-TR" dirty="0"/>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08013" y="685801"/>
            <a:ext cx="3962400" cy="2239143"/>
          </a:xfrm>
        </p:spPr>
        <p:txBody>
          <a:bodyPr>
            <a:normAutofit/>
          </a:bodyPr>
          <a:lstStyle/>
          <a:p>
            <a:pPr algn="ctr" defTabSz="914400">
              <a:lnSpc>
                <a:spcPct val="80000"/>
              </a:lnSpc>
              <a:spcBef>
                <a:spcPts val="0"/>
              </a:spcBef>
              <a:buNone/>
            </a:pPr>
            <a:r>
              <a:rPr lang="tr-TR" sz="4800" b="0" i="0" dirty="0">
                <a:solidFill>
                  <a:srgbClr val="002060"/>
                </a:solidFill>
                <a:latin typeface="Bookman Old Style" panose="02050604050505020204" pitchFamily="18" charset="0"/>
              </a:rPr>
              <a:t>KAMU İHALE KANUNU</a:t>
            </a:r>
          </a:p>
        </p:txBody>
      </p:sp>
      <p:sp>
        <p:nvSpPr>
          <p:cNvPr id="4" name="Alt Başlık 3"/>
          <p:cNvSpPr>
            <a:spLocks noGrp="1"/>
          </p:cNvSpPr>
          <p:nvPr>
            <p:ph type="subTitle" idx="1"/>
          </p:nvPr>
        </p:nvSpPr>
        <p:spPr>
          <a:xfrm>
            <a:off x="608013" y="3645024"/>
            <a:ext cx="3962400" cy="762000"/>
          </a:xfrm>
        </p:spPr>
        <p:txBody>
          <a:bodyPr/>
          <a:lstStyle/>
          <a:p>
            <a:pPr algn="ctr"/>
            <a:r>
              <a:rPr lang="tr-TR" dirty="0">
                <a:solidFill>
                  <a:srgbClr val="002060"/>
                </a:solidFill>
                <a:latin typeface="Book Antiqua" panose="02040602050305030304" pitchFamily="18" charset="0"/>
              </a:rPr>
              <a:t>Murat DOĞAN</a:t>
            </a:r>
          </a:p>
          <a:p>
            <a:pPr algn="ctr"/>
            <a:r>
              <a:rPr lang="tr-TR" dirty="0">
                <a:solidFill>
                  <a:srgbClr val="002060"/>
                </a:solidFill>
                <a:latin typeface="Book Antiqua" panose="02040602050305030304" pitchFamily="18" charset="0"/>
              </a:rPr>
              <a:t>Mali Hizmetler Uzman </a:t>
            </a:r>
            <a:r>
              <a:rPr lang="tr-TR" dirty="0" err="1">
                <a:solidFill>
                  <a:srgbClr val="002060"/>
                </a:solidFill>
                <a:latin typeface="Book Antiqua" panose="02040602050305030304" pitchFamily="18" charset="0"/>
              </a:rPr>
              <a:t>Yrd</a:t>
            </a:r>
            <a:endParaRPr lang="tr-TR"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804" y="332656"/>
            <a:ext cx="10971372"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YAKLAŞIK MALİYETE İLİŞKİN İLKELER</a:t>
            </a:r>
          </a:p>
        </p:txBody>
      </p:sp>
      <p:sp>
        <p:nvSpPr>
          <p:cNvPr id="3" name="İçerik Yer Tutucusu 2"/>
          <p:cNvSpPr>
            <a:spLocks noGrp="1"/>
          </p:cNvSpPr>
          <p:nvPr>
            <p:ph idx="1"/>
          </p:nvPr>
        </p:nvSpPr>
        <p:spPr>
          <a:xfrm>
            <a:off x="765820" y="2060848"/>
            <a:ext cx="10287000" cy="4190999"/>
          </a:xfrm>
        </p:spPr>
        <p:txBody>
          <a:bodyPr/>
          <a:lstStyle/>
          <a:p>
            <a:r>
              <a:rPr lang="tr-TR" dirty="0">
                <a:solidFill>
                  <a:schemeClr val="tx1">
                    <a:lumMod val="50000"/>
                  </a:schemeClr>
                </a:solidFill>
                <a:latin typeface="Calibri" panose="020F0502020204030204" pitchFamily="34" charset="0"/>
              </a:rPr>
              <a:t>İdare tarafından, Mal veya hizmet alımları ile yapım işlerinin ihalesi yapılmadan (ihale onay belgesi düzenlenmeden) önce;</a:t>
            </a:r>
          </a:p>
          <a:p>
            <a:r>
              <a:rPr lang="tr-TR" dirty="0">
                <a:solidFill>
                  <a:schemeClr val="tx1">
                    <a:lumMod val="50000"/>
                  </a:schemeClr>
                </a:solidFill>
                <a:latin typeface="Calibri" panose="020F0502020204030204" pitchFamily="34" charset="0"/>
              </a:rPr>
              <a:t>Her türlü fiyat araştırması yapılarak </a:t>
            </a:r>
            <a:r>
              <a:rPr lang="tr-TR" b="1" u="sng" dirty="0">
                <a:solidFill>
                  <a:srgbClr val="00B0F0"/>
                </a:solidFill>
                <a:latin typeface="Calibri" panose="020F0502020204030204" pitchFamily="34" charset="0"/>
              </a:rPr>
              <a:t>Katma Değer Vergisi Hariç </a:t>
            </a:r>
            <a:r>
              <a:rPr lang="tr-TR" dirty="0">
                <a:solidFill>
                  <a:schemeClr val="tx1">
                    <a:lumMod val="50000"/>
                  </a:schemeClr>
                </a:solidFill>
                <a:latin typeface="Calibri" panose="020F0502020204030204" pitchFamily="34" charset="0"/>
              </a:rPr>
              <a:t>olmak üzere yaklaşık maliyet belirlenir ve dayanaklarıyla birlikte bir hesap cetvelinde gösterilir</a:t>
            </a:r>
            <a:r>
              <a:rPr lang="tr-TR" b="1" dirty="0">
                <a:solidFill>
                  <a:schemeClr val="tx1">
                    <a:lumMod val="50000"/>
                  </a:schemeClr>
                </a:solidFill>
                <a:latin typeface="Calibri" panose="020F0502020204030204" pitchFamily="34" charset="0"/>
              </a:rPr>
              <a:t>.</a:t>
            </a:r>
          </a:p>
          <a:p>
            <a:r>
              <a:rPr lang="tr-TR" dirty="0">
                <a:solidFill>
                  <a:schemeClr val="tx1">
                    <a:lumMod val="50000"/>
                  </a:schemeClr>
                </a:solidFill>
                <a:latin typeface="Calibri" panose="020F0502020204030204" pitchFamily="34" charset="0"/>
              </a:rPr>
              <a:t>Yaklaşık maliyete ihale ilanlarında yer verilmez,</a:t>
            </a:r>
            <a:r>
              <a:rPr lang="tr-TR" dirty="0">
                <a:latin typeface="Calibri" panose="020F0502020204030204" pitchFamily="34" charset="0"/>
              </a:rPr>
              <a:t> </a:t>
            </a:r>
            <a:r>
              <a:rPr lang="tr-TR" dirty="0">
                <a:solidFill>
                  <a:srgbClr val="FF0000"/>
                </a:solidFill>
                <a:latin typeface="Calibri" panose="020F0502020204030204" pitchFamily="34" charset="0"/>
              </a:rPr>
              <a:t>isteklilere veya ihale süreci ile resmi ilişkisi </a:t>
            </a:r>
            <a:r>
              <a:rPr lang="tr-TR" u="sng" dirty="0">
                <a:solidFill>
                  <a:srgbClr val="FF0000"/>
                </a:solidFill>
                <a:latin typeface="Calibri" panose="020F0502020204030204" pitchFamily="34" charset="0"/>
              </a:rPr>
              <a:t>olmayan</a:t>
            </a:r>
            <a:r>
              <a:rPr lang="tr-TR" dirty="0">
                <a:solidFill>
                  <a:srgbClr val="FF0000"/>
                </a:solidFill>
                <a:latin typeface="Calibri" panose="020F0502020204030204" pitchFamily="34" charset="0"/>
              </a:rPr>
              <a:t> diğer kişilere açıklan(a)</a:t>
            </a:r>
            <a:r>
              <a:rPr lang="tr-TR" dirty="0" err="1">
                <a:solidFill>
                  <a:srgbClr val="FF0000"/>
                </a:solidFill>
                <a:latin typeface="Calibri" panose="020F0502020204030204" pitchFamily="34" charset="0"/>
              </a:rPr>
              <a:t>maz</a:t>
            </a:r>
            <a:r>
              <a:rPr lang="tr-TR" dirty="0">
                <a:solidFill>
                  <a:srgbClr val="FF0000"/>
                </a:solidFill>
                <a:latin typeface="Calibri" panose="020F0502020204030204" pitchFamily="34" charset="0"/>
              </a:rPr>
              <a:t>.!!!</a:t>
            </a:r>
            <a:endParaRPr lang="tr-TR" dirty="0">
              <a:latin typeface="Calibri" panose="020F0502020204030204" pitchFamily="34" charset="0"/>
            </a:endParaRPr>
          </a:p>
        </p:txBody>
      </p:sp>
    </p:spTree>
    <p:extLst>
      <p:ext uri="{BB962C8B-B14F-4D97-AF65-F5344CB8AC3E}">
        <p14:creationId xmlns:p14="http://schemas.microsoft.com/office/powerpoint/2010/main" val="6270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3772" y="260648"/>
            <a:ext cx="11245613"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İHALEYE KATILIMDA YETERLİK KURALLARI</a:t>
            </a:r>
            <a:br>
              <a:rPr lang="tr-TR" b="1" u="sng" dirty="0">
                <a:solidFill>
                  <a:srgbClr val="002060"/>
                </a:solidFill>
                <a:latin typeface="Book Antiqua" panose="02040602050305030304" pitchFamily="18" charset="0"/>
                <a:cs typeface="Calibri" panose="020F0502020204030204" pitchFamily="34" charset="0"/>
              </a:rPr>
            </a:br>
            <a:r>
              <a:rPr lang="tr-TR" b="1" dirty="0">
                <a:solidFill>
                  <a:srgbClr val="002060"/>
                </a:solidFill>
                <a:latin typeface="Book Antiqua" panose="02040602050305030304" pitchFamily="18" charset="0"/>
                <a:cs typeface="Calibri" panose="020F0502020204030204" pitchFamily="34" charset="0"/>
              </a:rPr>
              <a:t>MADDE 10</a:t>
            </a:r>
            <a:endParaRPr lang="tr-TR" b="1" u="sng" dirty="0">
              <a:solidFill>
                <a:srgbClr val="002060"/>
              </a:solidFill>
              <a:latin typeface="Book Antiqua" panose="02040602050305030304" pitchFamily="18" charset="0"/>
              <a:cs typeface="Calibri" panose="020F0502020204030204" pitchFamily="34" charset="0"/>
            </a:endParaRPr>
          </a:p>
        </p:txBody>
      </p:sp>
      <p:sp>
        <p:nvSpPr>
          <p:cNvPr id="3" name="İçerik Yer Tutucusu 2"/>
          <p:cNvSpPr>
            <a:spLocks noGrp="1"/>
          </p:cNvSpPr>
          <p:nvPr>
            <p:ph idx="1"/>
          </p:nvPr>
        </p:nvSpPr>
        <p:spPr>
          <a:xfrm>
            <a:off x="1317624" y="1668846"/>
            <a:ext cx="11175033" cy="5155902"/>
          </a:xfrm>
        </p:spPr>
        <p:txBody>
          <a:bodyPr/>
          <a:lstStyle/>
          <a:p>
            <a:pPr marL="0" indent="0">
              <a:buNone/>
            </a:pPr>
            <a:r>
              <a:rPr lang="tr-TR" dirty="0">
                <a:latin typeface="Calibri" panose="020F0502020204030204" pitchFamily="34" charset="0"/>
                <a:cs typeface="Calibri" panose="020F0502020204030204" pitchFamily="34" charset="0"/>
              </a:rPr>
              <a:t>- </a:t>
            </a:r>
            <a:r>
              <a:rPr lang="tr-TR" dirty="0">
                <a:solidFill>
                  <a:schemeClr val="tx1">
                    <a:lumMod val="50000"/>
                  </a:schemeClr>
                </a:solidFill>
                <a:latin typeface="Calibri" panose="020F0502020204030204" pitchFamily="34" charset="0"/>
                <a:cs typeface="Calibri" panose="020F0502020204030204" pitchFamily="34" charset="0"/>
              </a:rPr>
              <a:t>İhaleye katılacak isteklilerden, </a:t>
            </a:r>
          </a:p>
          <a:p>
            <a:pPr marL="0" indent="0">
              <a:buNone/>
            </a:pPr>
            <a:r>
              <a:rPr lang="tr-TR" sz="3200" u="sng" dirty="0">
                <a:solidFill>
                  <a:srgbClr val="002060"/>
                </a:solidFill>
                <a:latin typeface="Calibri" panose="020F0502020204030204" pitchFamily="34" charset="0"/>
                <a:cs typeface="Calibri" panose="020F0502020204030204" pitchFamily="34" charset="0"/>
              </a:rPr>
              <a:t>A)EKONOMİK VE MALÎ YETERLİĞİN BELİRLENMESİ İÇİN;</a:t>
            </a:r>
            <a:r>
              <a:rPr lang="tr-TR" b="1" dirty="0">
                <a:solidFill>
                  <a:srgbClr val="FF0066"/>
                </a:solidFill>
                <a:latin typeface="Calibri" panose="020F0502020204030204" pitchFamily="34" charset="0"/>
              </a:rPr>
              <a:t> </a:t>
            </a:r>
          </a:p>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Bankalardan Temin Edilecek Belgeler,</a:t>
            </a:r>
          </a:p>
          <a:p>
            <a:pPr>
              <a:buFont typeface="Wingdings" panose="05000000000000000000" pitchFamily="2" charset="2"/>
              <a:buChar char="Ø"/>
            </a:pPr>
            <a:r>
              <a:rPr lang="tr-TR" dirty="0">
                <a:solidFill>
                  <a:schemeClr val="tx1">
                    <a:lumMod val="50000"/>
                  </a:schemeClr>
                </a:solidFill>
                <a:latin typeface="Calibri" panose="020F0502020204030204" pitchFamily="34" charset="0"/>
              </a:rPr>
              <a:t>İsteklinin Bilançosu ve Eşdeğer Belgeleri,</a:t>
            </a:r>
          </a:p>
          <a:p>
            <a:pPr>
              <a:buFont typeface="Wingdings" panose="05000000000000000000" pitchFamily="2" charset="2"/>
              <a:buChar char="Ø"/>
            </a:pPr>
            <a:r>
              <a:rPr lang="tr-TR" dirty="0">
                <a:solidFill>
                  <a:schemeClr val="tx1">
                    <a:lumMod val="50000"/>
                  </a:schemeClr>
                </a:solidFill>
                <a:latin typeface="Calibri" panose="020F0502020204030204" pitchFamily="34" charset="0"/>
              </a:rPr>
              <a:t>İsteklinin İş Hacmini Gösteren Belgeleri,</a:t>
            </a:r>
          </a:p>
          <a:p>
            <a:pPr marL="0" indent="0">
              <a:buNone/>
            </a:pPr>
            <a:endParaRPr lang="tr-TR" b="1" dirty="0">
              <a:solidFill>
                <a:srgbClr val="FF0066"/>
              </a:solidFill>
              <a:latin typeface="Calibri" panose="020F0502020204030204" pitchFamily="34" charset="0"/>
              <a:cs typeface="Calibri" panose="020F0502020204030204" pitchFamily="34" charset="0"/>
            </a:endParaRPr>
          </a:p>
          <a:p>
            <a:pPr marL="0" indent="0">
              <a:buNone/>
            </a:pPr>
            <a:endParaRPr lang="tr-TR" dirty="0">
              <a:latin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9723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8013" y="332656"/>
            <a:ext cx="10814991" cy="10525958"/>
          </a:xfrm>
          <a:prstGeom prst="rect">
            <a:avLst/>
          </a:prstGeom>
        </p:spPr>
        <p:txBody>
          <a:bodyPr wrap="square">
            <a:spAutoFit/>
          </a:bodyPr>
          <a:lstStyle/>
          <a:p>
            <a:pPr algn="ctr"/>
            <a:r>
              <a:rPr lang="tr-TR" sz="3600" b="1" u="sng" dirty="0">
                <a:solidFill>
                  <a:srgbClr val="002060"/>
                </a:solidFill>
                <a:latin typeface="Calibri" panose="020F0502020204030204" pitchFamily="34" charset="0"/>
                <a:cs typeface="Calibri" panose="020F0502020204030204" pitchFamily="34" charset="0"/>
              </a:rPr>
              <a:t>B)MESLEKİ VE TEKNİK YETERLİĞİN BELİRLENMESİ İÇİN;</a:t>
            </a:r>
          </a:p>
          <a:p>
            <a:endParaRPr lang="tr-TR" sz="28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2800" dirty="0">
                <a:solidFill>
                  <a:schemeClr val="tx1">
                    <a:lumMod val="50000"/>
                  </a:schemeClr>
                </a:solidFill>
                <a:latin typeface="Calibri" panose="020F0502020204030204" pitchFamily="34" charset="0"/>
              </a:rPr>
              <a:t>İsteklinin mesleki faaliyetini sürdürdüğünü ve teklif vermeye yetkili olduğunu gösteren belgeler </a:t>
            </a:r>
            <a:r>
              <a:rPr lang="tr-TR" sz="2800" dirty="0">
                <a:solidFill>
                  <a:srgbClr val="FF0000"/>
                </a:solidFill>
                <a:latin typeface="Calibri" panose="020F0502020204030204" pitchFamily="34" charset="0"/>
                <a:cs typeface="Calibri" panose="020F0502020204030204" pitchFamily="34" charset="0"/>
              </a:rPr>
              <a:t>(Oda Kayıt Belgesi)</a:t>
            </a:r>
          </a:p>
          <a:p>
            <a:pPr>
              <a:buFont typeface="Wingdings" panose="05000000000000000000" pitchFamily="2" charset="2"/>
              <a:buChar char="Ø"/>
            </a:pPr>
            <a:endParaRPr lang="tr-TR" sz="2800" dirty="0">
              <a:solidFill>
                <a:schemeClr val="tx1">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2800" dirty="0">
                <a:solidFill>
                  <a:schemeClr val="tx1">
                    <a:lumMod val="50000"/>
                  </a:schemeClr>
                </a:solidFill>
                <a:latin typeface="Calibri" panose="020F0502020204030204" pitchFamily="34" charset="0"/>
              </a:rPr>
              <a:t>İş deneyim belgeleri</a:t>
            </a:r>
          </a:p>
          <a:p>
            <a:pPr>
              <a:buFont typeface="Wingdings" panose="05000000000000000000" pitchFamily="2" charset="2"/>
              <a:buChar char="Ø"/>
            </a:pPr>
            <a:endParaRPr lang="tr-TR" sz="2800" dirty="0">
              <a:solidFill>
                <a:schemeClr val="tx1">
                  <a:lumMod val="50000"/>
                </a:schemeClr>
              </a:solidFill>
              <a:latin typeface="Calibri" panose="020F0502020204030204" pitchFamily="34" charset="0"/>
            </a:endParaRPr>
          </a:p>
          <a:p>
            <a:pPr>
              <a:buFont typeface="Wingdings" panose="05000000000000000000" pitchFamily="2" charset="2"/>
              <a:buChar char="Ø"/>
            </a:pPr>
            <a:r>
              <a:rPr lang="tr-TR" sz="2800" dirty="0">
                <a:solidFill>
                  <a:schemeClr val="tx1">
                    <a:lumMod val="50000"/>
                  </a:schemeClr>
                </a:solidFill>
                <a:latin typeface="Calibri" panose="020F0502020204030204" pitchFamily="34" charset="0"/>
              </a:rPr>
              <a:t>İsteklinin Organizasyon Yapısına ve Personel Durumuna İlişkin Belgeler</a:t>
            </a:r>
          </a:p>
          <a:p>
            <a:pPr>
              <a:buFont typeface="Wingdings" panose="05000000000000000000" pitchFamily="2" charset="2"/>
              <a:buChar char="Ø"/>
            </a:pPr>
            <a:endParaRPr lang="tr-TR" sz="2800" b="1" dirty="0">
              <a:solidFill>
                <a:schemeClr val="tx1">
                  <a:lumMod val="50000"/>
                </a:schemeClr>
              </a:solidFill>
              <a:latin typeface="Calibri" panose="020F0502020204030204" pitchFamily="34" charset="0"/>
            </a:endParaRPr>
          </a:p>
          <a:p>
            <a:pPr>
              <a:buFont typeface="Wingdings" panose="05000000000000000000" pitchFamily="2" charset="2"/>
              <a:buChar char="Ø"/>
            </a:pPr>
            <a:r>
              <a:rPr lang="tr-TR" sz="2800" dirty="0">
                <a:solidFill>
                  <a:schemeClr val="tx1">
                    <a:lumMod val="50000"/>
                  </a:schemeClr>
                </a:solidFill>
                <a:latin typeface="Calibri" panose="020F0502020204030204" pitchFamily="34" charset="0"/>
              </a:rPr>
              <a:t>Makine ve Diğer Ekipmana İlişkin Belgeler</a:t>
            </a:r>
          </a:p>
          <a:p>
            <a:pPr>
              <a:buFont typeface="Wingdings" panose="05000000000000000000" pitchFamily="2" charset="2"/>
              <a:buChar char="Ø"/>
            </a:pPr>
            <a:endParaRPr lang="tr-TR" sz="2800" dirty="0">
              <a:solidFill>
                <a:schemeClr val="tx1">
                  <a:lumMod val="50000"/>
                </a:schemeClr>
              </a:solidFill>
              <a:latin typeface="Calibri" panose="020F0502020204030204" pitchFamily="34" charset="0"/>
            </a:endParaRPr>
          </a:p>
          <a:p>
            <a:pPr>
              <a:buFont typeface="Wingdings" panose="05000000000000000000" pitchFamily="2" charset="2"/>
              <a:buChar char="Ø"/>
            </a:pPr>
            <a:r>
              <a:rPr lang="tr-TR" sz="2800" dirty="0">
                <a:solidFill>
                  <a:schemeClr val="tx1">
                    <a:lumMod val="50000"/>
                  </a:schemeClr>
                </a:solidFill>
                <a:latin typeface="Calibri" panose="020F0502020204030204" pitchFamily="34" charset="0"/>
              </a:rPr>
              <a:t>Kalite yönetim sistem belgesi ve çevre yönetim sistem belgesi istenir.</a:t>
            </a:r>
          </a:p>
          <a:p>
            <a:pPr>
              <a:buFont typeface="Wingdings" panose="05000000000000000000" pitchFamily="2" charset="2"/>
              <a:buChar char="Ø"/>
            </a:pPr>
            <a:endParaRPr lang="tr-TR" sz="2800"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405780" y="476672"/>
            <a:ext cx="11547436"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FİYAT ARAŞTIRMASI YAPILIRKEN DİKKAT EDİLECEK HUSUSLAR</a:t>
            </a:r>
          </a:p>
        </p:txBody>
      </p:sp>
      <p:sp>
        <p:nvSpPr>
          <p:cNvPr id="6" name="İçerik Yer Tutucusu 5"/>
          <p:cNvSpPr>
            <a:spLocks noGrp="1"/>
          </p:cNvSpPr>
          <p:nvPr>
            <p:ph idx="1"/>
          </p:nvPr>
        </p:nvSpPr>
        <p:spPr>
          <a:xfrm>
            <a:off x="981844" y="2060848"/>
            <a:ext cx="10287000" cy="4190999"/>
          </a:xfrm>
        </p:spPr>
        <p:txBody>
          <a:bodyPr/>
          <a:lstStyle/>
          <a:p>
            <a:r>
              <a:rPr lang="tr-TR" dirty="0">
                <a:solidFill>
                  <a:schemeClr val="tx1">
                    <a:lumMod val="50000"/>
                  </a:schemeClr>
                </a:solidFill>
                <a:latin typeface="Calibri" panose="020F0502020204030204" pitchFamily="34" charset="0"/>
              </a:rPr>
              <a:t>Fiyat araştırması için yapılan çalışmalarda;</a:t>
            </a:r>
          </a:p>
          <a:p>
            <a:pPr marL="0" indent="0">
              <a:buNone/>
            </a:pPr>
            <a:r>
              <a:rPr lang="tr-TR" dirty="0">
                <a:solidFill>
                  <a:schemeClr val="tx1">
                    <a:lumMod val="50000"/>
                  </a:schemeClr>
                </a:solidFill>
                <a:latin typeface="Calibri" panose="020F0502020204030204" pitchFamily="34" charset="0"/>
              </a:rPr>
              <a:t>   fiyat sorulacak kişi ve kuruluşlara yazılan yazıda fiyatı tespit edilecek </a:t>
            </a:r>
            <a:r>
              <a:rPr lang="tr-TR" b="1" i="1" u="sng" dirty="0">
                <a:solidFill>
                  <a:srgbClr val="00B0F0"/>
                </a:solidFill>
                <a:latin typeface="Calibri" panose="020F0502020204030204" pitchFamily="34" charset="0"/>
              </a:rPr>
              <a:t>iş grubu, iş kalemi veya malzemenin ayrıntılı özellikleri ve standardına yer verilmeli,</a:t>
            </a:r>
            <a:r>
              <a:rPr lang="tr-TR" dirty="0">
                <a:solidFill>
                  <a:srgbClr val="00B0F0"/>
                </a:solidFill>
                <a:latin typeface="Calibri" panose="020F0502020204030204" pitchFamily="34" charset="0"/>
              </a:rPr>
              <a:t> </a:t>
            </a:r>
          </a:p>
          <a:p>
            <a:pPr marL="0" indent="0">
              <a:buNone/>
            </a:pPr>
            <a:r>
              <a:rPr lang="tr-TR" dirty="0">
                <a:solidFill>
                  <a:schemeClr val="tx1">
                    <a:lumMod val="50000"/>
                  </a:schemeClr>
                </a:solidFill>
                <a:latin typeface="Calibri" panose="020F0502020204030204" pitchFamily="34" charset="0"/>
              </a:rPr>
              <a:t>Fiyat istenecek kişi ve kuruluşlara </a:t>
            </a:r>
            <a:r>
              <a:rPr lang="tr-TR" b="1" i="1" dirty="0">
                <a:solidFill>
                  <a:srgbClr val="00B0F0"/>
                </a:solidFill>
                <a:latin typeface="Calibri" panose="020F0502020204030204" pitchFamily="34" charset="0"/>
              </a:rPr>
              <a:t>aynı koşulları taşıyan yazılarla başvurulur</a:t>
            </a:r>
            <a:r>
              <a:rPr lang="tr-TR" dirty="0">
                <a:solidFill>
                  <a:schemeClr val="tx1">
                    <a:lumMod val="50000"/>
                  </a:schemeClr>
                </a:solidFill>
                <a:latin typeface="Calibri" panose="020F0502020204030204" pitchFamily="34" charset="0"/>
              </a:rPr>
              <a:t> ve </a:t>
            </a:r>
            <a:r>
              <a:rPr lang="tr-TR" b="1" u="sng" dirty="0">
                <a:solidFill>
                  <a:srgbClr val="00B0F0"/>
                </a:solidFill>
                <a:latin typeface="Calibri" panose="020F0502020204030204" pitchFamily="34" charset="0"/>
              </a:rPr>
              <a:t>fiyatlar Katma Değer Vergisi hariç istenmelidir.</a:t>
            </a:r>
          </a:p>
          <a:p>
            <a:pPr marL="0" indent="0">
              <a:buNone/>
            </a:pPr>
            <a:r>
              <a:rPr lang="tr-TR" dirty="0">
                <a:solidFill>
                  <a:schemeClr val="tx1">
                    <a:lumMod val="50000"/>
                  </a:schemeClr>
                </a:solidFill>
                <a:latin typeface="Calibri" panose="020F0502020204030204" pitchFamily="34" charset="0"/>
              </a:rPr>
              <a:t>İstenen özellikleri taşımayan fiyat bildirimleri ve proforma faturaları dikkate alınmamalıdır.</a:t>
            </a:r>
          </a:p>
          <a:p>
            <a:pPr marL="0" indent="0">
              <a:buNone/>
            </a:pPr>
            <a:endParaRPr lang="tr-TR" dirty="0">
              <a:solidFill>
                <a:schemeClr val="hlink"/>
              </a:solidFill>
            </a:endParaRPr>
          </a:p>
          <a:p>
            <a:endParaRPr lang="tr-TR" dirty="0"/>
          </a:p>
        </p:txBody>
      </p:sp>
    </p:spTree>
    <p:extLst>
      <p:ext uri="{BB962C8B-B14F-4D97-AF65-F5344CB8AC3E}">
        <p14:creationId xmlns:p14="http://schemas.microsoft.com/office/powerpoint/2010/main" val="9333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4015" y="0"/>
            <a:ext cx="10971372" cy="908720"/>
          </a:xfrm>
        </p:spPr>
        <p:txBody>
          <a:bodyPr/>
          <a:lstStyle/>
          <a:p>
            <a:pPr algn="ctr"/>
            <a:r>
              <a:rPr lang="tr-TR" b="1" u="sng" dirty="0">
                <a:solidFill>
                  <a:srgbClr val="002060"/>
                </a:solidFill>
                <a:latin typeface="Book Antiqua" panose="02040602050305030304" pitchFamily="18" charset="0"/>
              </a:rPr>
              <a:t>İHALE SÜRELERİ</a:t>
            </a:r>
          </a:p>
        </p:txBody>
      </p:sp>
      <p:sp>
        <p:nvSpPr>
          <p:cNvPr id="3" name="İçerik Yer Tutucusu 2"/>
          <p:cNvSpPr>
            <a:spLocks noGrp="1"/>
          </p:cNvSpPr>
          <p:nvPr>
            <p:ph idx="1"/>
          </p:nvPr>
        </p:nvSpPr>
        <p:spPr>
          <a:xfrm>
            <a:off x="405780" y="1327448"/>
            <a:ext cx="11593288" cy="5341912"/>
          </a:xfrm>
        </p:spPr>
        <p:txBody>
          <a:bodyPr>
            <a:normAutofit fontScale="92500" lnSpcReduction="20000"/>
          </a:bodyPr>
          <a:lstStyle/>
          <a:p>
            <a:pPr marL="0" indent="0">
              <a:buNone/>
            </a:pPr>
            <a:r>
              <a:rPr lang="tr-TR" dirty="0">
                <a:solidFill>
                  <a:schemeClr val="tx1">
                    <a:lumMod val="50000"/>
                  </a:schemeClr>
                </a:solidFill>
                <a:latin typeface="Calibri" panose="020F0502020204030204" pitchFamily="34" charset="0"/>
              </a:rPr>
              <a:t>Bütün isteklilere tekliflerini hazırlayabilmeleri için yeterli süre tanımak suretiyle;</a:t>
            </a:r>
          </a:p>
          <a:p>
            <a:pPr marL="0" indent="0">
              <a:buNone/>
            </a:pPr>
            <a:r>
              <a:rPr lang="tr-TR" sz="3500" u="sng" dirty="0">
                <a:latin typeface="Calibri" panose="020F0502020204030204" pitchFamily="34" charset="0"/>
              </a:rPr>
              <a:t>A) Yaklaşık Maliyeti 8 İnci Maddede Yer Alan </a:t>
            </a:r>
            <a:r>
              <a:rPr lang="tr-TR" sz="3500" u="sng" dirty="0">
                <a:solidFill>
                  <a:srgbClr val="00B0F0"/>
                </a:solidFill>
                <a:latin typeface="Calibri" panose="020F0502020204030204" pitchFamily="34" charset="0"/>
              </a:rPr>
              <a:t>Eşik Değerlere Eşit Veya Bu Değerleri Aşan </a:t>
            </a:r>
            <a:r>
              <a:rPr lang="tr-TR" sz="3500" u="sng" dirty="0">
                <a:latin typeface="Calibri" panose="020F0502020204030204" pitchFamily="34" charset="0"/>
              </a:rPr>
              <a:t>İhalelerden</a:t>
            </a:r>
            <a:r>
              <a:rPr lang="tr-TR" sz="3500" dirty="0">
                <a:latin typeface="Calibri" panose="020F0502020204030204" pitchFamily="34" charset="0"/>
              </a:rPr>
              <a:t>;</a:t>
            </a:r>
          </a:p>
          <a:p>
            <a:pPr>
              <a:buFont typeface="Wingdings" panose="05000000000000000000" pitchFamily="2" charset="2"/>
              <a:buChar char="Ø"/>
            </a:pPr>
            <a:r>
              <a:rPr lang="tr-TR" dirty="0">
                <a:solidFill>
                  <a:srgbClr val="0070C0"/>
                </a:solidFill>
                <a:latin typeface="Calibri" panose="020F0502020204030204" pitchFamily="34" charset="0"/>
              </a:rPr>
              <a:t>Açık ihale usulü </a:t>
            </a:r>
            <a:r>
              <a:rPr lang="tr-TR" dirty="0">
                <a:solidFill>
                  <a:schemeClr val="tx1">
                    <a:lumMod val="50000"/>
                  </a:schemeClr>
                </a:solidFill>
                <a:latin typeface="Calibri" panose="020F0502020204030204" pitchFamily="34" charset="0"/>
              </a:rPr>
              <a:t>ile yapılacak olanların ilânları, </a:t>
            </a:r>
            <a:r>
              <a:rPr lang="tr-TR" u="sng" dirty="0">
                <a:solidFill>
                  <a:schemeClr val="tx1">
                    <a:lumMod val="50000"/>
                  </a:schemeClr>
                </a:solidFill>
                <a:latin typeface="Calibri" panose="020F0502020204030204" pitchFamily="34" charset="0"/>
              </a:rPr>
              <a:t>ihale tarihinden </a:t>
            </a:r>
            <a:r>
              <a:rPr lang="tr-TR" dirty="0">
                <a:solidFill>
                  <a:srgbClr val="0070C0"/>
                </a:solidFill>
                <a:latin typeface="Calibri" panose="020F0502020204030204" pitchFamily="34" charset="0"/>
              </a:rPr>
              <a:t>en az kırk gün önce</a:t>
            </a:r>
            <a:r>
              <a:rPr lang="tr-TR" dirty="0">
                <a:solidFill>
                  <a:schemeClr val="tx1">
                    <a:lumMod val="50000"/>
                  </a:schemeClr>
                </a:solidFill>
                <a:latin typeface="Calibri" panose="020F0502020204030204" pitchFamily="34" charset="0"/>
              </a:rPr>
              <a:t>,</a:t>
            </a:r>
          </a:p>
          <a:p>
            <a:pPr>
              <a:buFont typeface="Wingdings" panose="05000000000000000000" pitchFamily="2" charset="2"/>
              <a:buChar char="Ø"/>
            </a:pPr>
            <a:r>
              <a:rPr lang="tr-TR" dirty="0">
                <a:solidFill>
                  <a:srgbClr val="0070C0"/>
                </a:solidFill>
                <a:latin typeface="Calibri" panose="020F0502020204030204" pitchFamily="34" charset="0"/>
              </a:rPr>
              <a:t>Belli istekliler arasında ihale usulü </a:t>
            </a:r>
            <a:r>
              <a:rPr lang="tr-TR" dirty="0">
                <a:solidFill>
                  <a:schemeClr val="tx1">
                    <a:lumMod val="50000"/>
                  </a:schemeClr>
                </a:solidFill>
                <a:latin typeface="Calibri" panose="020F0502020204030204" pitchFamily="34" charset="0"/>
              </a:rPr>
              <a:t>ile yapılacak olanların </a:t>
            </a:r>
            <a:r>
              <a:rPr lang="tr-TR" u="sng" dirty="0">
                <a:solidFill>
                  <a:srgbClr val="002060"/>
                </a:solidFill>
                <a:latin typeface="Calibri" panose="020F0502020204030204" pitchFamily="34" charset="0"/>
              </a:rPr>
              <a:t>ön yeterlik ilânları</a:t>
            </a:r>
            <a:r>
              <a:rPr lang="tr-TR" dirty="0">
                <a:solidFill>
                  <a:schemeClr val="tx1">
                    <a:lumMod val="50000"/>
                  </a:schemeClr>
                </a:solidFill>
                <a:latin typeface="Calibri" panose="020F0502020204030204" pitchFamily="34" charset="0"/>
              </a:rPr>
              <a:t>, </a:t>
            </a:r>
            <a:r>
              <a:rPr lang="tr-TR" u="sng" dirty="0">
                <a:solidFill>
                  <a:schemeClr val="tx1">
                    <a:lumMod val="50000"/>
                  </a:schemeClr>
                </a:solidFill>
                <a:latin typeface="Calibri" panose="020F0502020204030204" pitchFamily="34" charset="0"/>
              </a:rPr>
              <a:t>son başvuru tarihinden</a:t>
            </a:r>
            <a:r>
              <a:rPr lang="tr-TR" dirty="0">
                <a:solidFill>
                  <a:schemeClr val="tx1">
                    <a:lumMod val="50000"/>
                  </a:schemeClr>
                </a:solidFill>
                <a:latin typeface="Calibri" panose="020F0502020204030204" pitchFamily="34" charset="0"/>
              </a:rPr>
              <a:t> </a:t>
            </a:r>
            <a:r>
              <a:rPr lang="tr-TR" dirty="0">
                <a:solidFill>
                  <a:schemeClr val="bg2">
                    <a:lumMod val="50000"/>
                  </a:schemeClr>
                </a:solidFill>
                <a:latin typeface="Calibri" panose="020F0502020204030204" pitchFamily="34" charset="0"/>
              </a:rPr>
              <a:t>en az </a:t>
            </a:r>
            <a:r>
              <a:rPr lang="tr-TR" dirty="0" err="1">
                <a:solidFill>
                  <a:schemeClr val="bg2">
                    <a:lumMod val="50000"/>
                  </a:schemeClr>
                </a:solidFill>
                <a:latin typeface="Calibri" panose="020F0502020204030204" pitchFamily="34" charset="0"/>
              </a:rPr>
              <a:t>ondört</a:t>
            </a:r>
            <a:r>
              <a:rPr lang="tr-TR" dirty="0">
                <a:solidFill>
                  <a:schemeClr val="bg2">
                    <a:lumMod val="50000"/>
                  </a:schemeClr>
                </a:solidFill>
                <a:latin typeface="Calibri" panose="020F0502020204030204" pitchFamily="34" charset="0"/>
              </a:rPr>
              <a:t> gün önce</a:t>
            </a:r>
            <a:r>
              <a:rPr lang="tr-TR" dirty="0">
                <a:solidFill>
                  <a:schemeClr val="tx1">
                    <a:lumMod val="50000"/>
                  </a:schemeClr>
                </a:solidFill>
                <a:latin typeface="Calibri" panose="020F0502020204030204" pitchFamily="34" charset="0"/>
              </a:rPr>
              <a:t>,</a:t>
            </a:r>
          </a:p>
          <a:p>
            <a:pPr>
              <a:buFont typeface="Wingdings" panose="05000000000000000000" pitchFamily="2" charset="2"/>
              <a:buChar char="Ø"/>
            </a:pPr>
            <a:r>
              <a:rPr lang="tr-TR" dirty="0">
                <a:solidFill>
                  <a:schemeClr val="bg2">
                    <a:lumMod val="50000"/>
                  </a:schemeClr>
                </a:solidFill>
                <a:latin typeface="Calibri" panose="020F0502020204030204" pitchFamily="34" charset="0"/>
              </a:rPr>
              <a:t>Pazarlık usulü </a:t>
            </a:r>
            <a:r>
              <a:rPr lang="tr-TR" dirty="0">
                <a:solidFill>
                  <a:schemeClr val="tx1">
                    <a:lumMod val="50000"/>
                  </a:schemeClr>
                </a:solidFill>
                <a:latin typeface="Calibri" panose="020F0502020204030204" pitchFamily="34" charset="0"/>
              </a:rPr>
              <a:t>ile yapılacak olanların ilânları, </a:t>
            </a:r>
            <a:r>
              <a:rPr lang="tr-TR" u="sng" dirty="0">
                <a:solidFill>
                  <a:schemeClr val="tx1">
                    <a:lumMod val="50000"/>
                  </a:schemeClr>
                </a:solidFill>
                <a:latin typeface="Calibri" panose="020F0502020204030204" pitchFamily="34" charset="0"/>
              </a:rPr>
              <a:t>ihale tarihinden </a:t>
            </a:r>
            <a:r>
              <a:rPr lang="tr-TR" dirty="0">
                <a:solidFill>
                  <a:schemeClr val="bg2">
                    <a:lumMod val="50000"/>
                  </a:schemeClr>
                </a:solidFill>
                <a:latin typeface="Calibri" panose="020F0502020204030204" pitchFamily="34" charset="0"/>
              </a:rPr>
              <a:t>en az </a:t>
            </a:r>
            <a:r>
              <a:rPr lang="tr-TR" dirty="0" err="1">
                <a:solidFill>
                  <a:schemeClr val="bg2">
                    <a:lumMod val="50000"/>
                  </a:schemeClr>
                </a:solidFill>
                <a:latin typeface="Calibri" panose="020F0502020204030204" pitchFamily="34" charset="0"/>
              </a:rPr>
              <a:t>yirmibeş</a:t>
            </a:r>
            <a:r>
              <a:rPr lang="tr-TR" dirty="0">
                <a:solidFill>
                  <a:schemeClr val="bg2">
                    <a:lumMod val="50000"/>
                  </a:schemeClr>
                </a:solidFill>
                <a:latin typeface="Calibri" panose="020F0502020204030204" pitchFamily="34" charset="0"/>
              </a:rPr>
              <a:t> gün önce</a:t>
            </a:r>
          </a:p>
          <a:p>
            <a:pPr marL="0" indent="0">
              <a:buNone/>
            </a:pPr>
            <a:r>
              <a:rPr lang="tr-TR" dirty="0">
                <a:solidFill>
                  <a:srgbClr val="002060"/>
                </a:solidFill>
                <a:latin typeface="Calibri" panose="020F0502020204030204" pitchFamily="34" charset="0"/>
              </a:rPr>
              <a:t>Kamu İhale Bülteninde en az bir defa yayımlanmak suretiyle yapılır.</a:t>
            </a:r>
          </a:p>
          <a:p>
            <a:r>
              <a:rPr lang="tr-TR" dirty="0">
                <a:solidFill>
                  <a:srgbClr val="FF3300"/>
                </a:solidFill>
                <a:latin typeface="Calibri" panose="020F0502020204030204" pitchFamily="34" charset="0"/>
              </a:rPr>
              <a:t>Yaklaşık maliyeti eşik değerlere eşit veya bu değerleri aşan belli istekliler arasında yapılacak ihalelerde </a:t>
            </a:r>
            <a:r>
              <a:rPr lang="tr-TR" u="sng" dirty="0">
                <a:solidFill>
                  <a:srgbClr val="FF3300"/>
                </a:solidFill>
                <a:latin typeface="Calibri" panose="020F0502020204030204" pitchFamily="34" charset="0"/>
              </a:rPr>
              <a:t>ön yeterlik değerlendirmesi </a:t>
            </a:r>
            <a:r>
              <a:rPr lang="tr-TR" dirty="0">
                <a:solidFill>
                  <a:srgbClr val="FF3300"/>
                </a:solidFill>
                <a:latin typeface="Calibri" panose="020F0502020204030204" pitchFamily="34" charset="0"/>
              </a:rPr>
              <a:t>sonucunda yeterliği belirlenen adaylara </a:t>
            </a:r>
            <a:r>
              <a:rPr lang="tr-TR" u="sng" dirty="0">
                <a:solidFill>
                  <a:srgbClr val="FF3300"/>
                </a:solidFill>
                <a:latin typeface="Calibri" panose="020F0502020204030204" pitchFamily="34" charset="0"/>
              </a:rPr>
              <a:t>ihale gününden </a:t>
            </a:r>
            <a:r>
              <a:rPr lang="tr-TR" dirty="0">
                <a:solidFill>
                  <a:srgbClr val="002060"/>
                </a:solidFill>
                <a:latin typeface="Calibri" panose="020F0502020204030204" pitchFamily="34" charset="0"/>
              </a:rPr>
              <a:t>en az kırk gün önce </a:t>
            </a:r>
            <a:r>
              <a:rPr lang="tr-TR" dirty="0">
                <a:solidFill>
                  <a:srgbClr val="FF3300"/>
                </a:solidFill>
                <a:latin typeface="Calibri" panose="020F0502020204030204" pitchFamily="34" charset="0"/>
              </a:rPr>
              <a:t>davet mektubu gönderilmesi zorunludur.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7048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780" y="260648"/>
            <a:ext cx="11449272" cy="1066800"/>
          </a:xfrm>
        </p:spPr>
        <p:txBody>
          <a:bodyPr/>
          <a:lstStyle/>
          <a:p>
            <a:r>
              <a:rPr lang="tr-TR" b="1" dirty="0">
                <a:solidFill>
                  <a:srgbClr val="002060"/>
                </a:solidFill>
              </a:rPr>
              <a:t>B) </a:t>
            </a:r>
            <a:r>
              <a:rPr lang="tr-TR" b="1" u="sng" dirty="0">
                <a:solidFill>
                  <a:srgbClr val="002060"/>
                </a:solidFill>
              </a:rPr>
              <a:t>Yaklaşık Maliyeti 8 İnci Maddede Belirtilen </a:t>
            </a:r>
            <a:r>
              <a:rPr lang="tr-TR" b="1" u="sng" dirty="0">
                <a:solidFill>
                  <a:srgbClr val="00B0F0"/>
                </a:solidFill>
              </a:rPr>
              <a:t>Eşik Değerlerin Altında Kalan </a:t>
            </a:r>
            <a:r>
              <a:rPr lang="tr-TR" b="1" u="sng" dirty="0">
                <a:solidFill>
                  <a:srgbClr val="002060"/>
                </a:solidFill>
              </a:rPr>
              <a:t>İhalelerden;</a:t>
            </a:r>
          </a:p>
        </p:txBody>
      </p:sp>
      <p:graphicFrame>
        <p:nvGraphicFramePr>
          <p:cNvPr id="7" name="İçerik Yer Tutucusu 3"/>
          <p:cNvGraphicFramePr>
            <a:graphicFrameLocks/>
          </p:cNvGraphicFramePr>
          <p:nvPr>
            <p:extLst>
              <p:ext uri="{D42A27DB-BD31-4B8C-83A1-F6EECF244321}">
                <p14:modId xmlns:p14="http://schemas.microsoft.com/office/powerpoint/2010/main" val="1159454861"/>
              </p:ext>
            </p:extLst>
          </p:nvPr>
        </p:nvGraphicFramePr>
        <p:xfrm>
          <a:off x="405780" y="1556793"/>
          <a:ext cx="11377264" cy="5059135"/>
        </p:xfrm>
        <a:graphic>
          <a:graphicData uri="http://schemas.openxmlformats.org/drawingml/2006/table">
            <a:tbl>
              <a:tblPr firstRow="1" bandRow="1"/>
              <a:tblGrid>
                <a:gridCol w="3078049">
                  <a:extLst>
                    <a:ext uri="{9D8B030D-6E8A-4147-A177-3AD203B41FA5}">
                      <a16:colId xmlns:a16="http://schemas.microsoft.com/office/drawing/2014/main" val="20000"/>
                    </a:ext>
                  </a:extLst>
                </a:gridCol>
                <a:gridCol w="2511299">
                  <a:extLst>
                    <a:ext uri="{9D8B030D-6E8A-4147-A177-3AD203B41FA5}">
                      <a16:colId xmlns:a16="http://schemas.microsoft.com/office/drawing/2014/main" val="20001"/>
                    </a:ext>
                  </a:extLst>
                </a:gridCol>
                <a:gridCol w="2893958">
                  <a:extLst>
                    <a:ext uri="{9D8B030D-6E8A-4147-A177-3AD203B41FA5}">
                      <a16:colId xmlns:a16="http://schemas.microsoft.com/office/drawing/2014/main" val="20002"/>
                    </a:ext>
                  </a:extLst>
                </a:gridCol>
                <a:gridCol w="2893958">
                  <a:extLst>
                    <a:ext uri="{9D8B030D-6E8A-4147-A177-3AD203B41FA5}">
                      <a16:colId xmlns:a16="http://schemas.microsoft.com/office/drawing/2014/main" val="20003"/>
                    </a:ext>
                  </a:extLst>
                </a:gridCol>
              </a:tblGrid>
              <a:tr h="86040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tr-TR" sz="1600" b="1" dirty="0">
                          <a:effectLst/>
                          <a:latin typeface="Times New Roman"/>
                          <a:ea typeface="Calibri"/>
                          <a:cs typeface="Times New Roman"/>
                        </a:rPr>
                        <a:t>Yaklaşık Maliyet (01.02.2016-31.01.2017)</a:t>
                      </a:r>
                      <a:endParaRPr lang="tr-TR" sz="1600" dirty="0">
                        <a:effectLst/>
                        <a:latin typeface="Calibri"/>
                        <a:ea typeface="Calibri"/>
                        <a:cs typeface="Times New Roman"/>
                      </a:endParaRPr>
                    </a:p>
                  </a:txBody>
                  <a:tcPr marL="68579" marR="68579"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tr-TR" sz="1600" b="1" dirty="0">
                          <a:effectLst/>
                          <a:latin typeface="Times New Roman"/>
                          <a:ea typeface="Calibri"/>
                          <a:cs typeface="Times New Roman"/>
                        </a:rPr>
                        <a:t>İhale Usulü</a:t>
                      </a:r>
                      <a:endParaRPr lang="tr-TR" sz="1600" dirty="0">
                        <a:effectLst/>
                        <a:latin typeface="Calibri"/>
                        <a:ea typeface="Calibri"/>
                        <a:cs typeface="Times New Roman"/>
                      </a:endParaRPr>
                    </a:p>
                  </a:txBody>
                  <a:tcPr marL="68579" marR="68579"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tr-TR" sz="1600" b="1" dirty="0">
                          <a:effectLst/>
                          <a:latin typeface="Times New Roman"/>
                          <a:ea typeface="Calibri"/>
                          <a:cs typeface="Times New Roman"/>
                        </a:rPr>
                        <a:t>İlan Süreleri</a:t>
                      </a:r>
                      <a:endParaRPr lang="tr-TR" sz="1600" dirty="0">
                        <a:effectLst/>
                        <a:latin typeface="Calibri"/>
                        <a:ea typeface="Calibri"/>
                        <a:cs typeface="Times New Roman"/>
                      </a:endParaRPr>
                    </a:p>
                  </a:txBody>
                  <a:tcPr marL="68579" marR="68579"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tr-TR" sz="1600" b="1" dirty="0">
                          <a:effectLst/>
                          <a:latin typeface="Times New Roman"/>
                          <a:ea typeface="Calibri"/>
                          <a:cs typeface="Times New Roman"/>
                        </a:rPr>
                        <a:t>İlan Yeri</a:t>
                      </a:r>
                      <a:endParaRPr lang="tr-TR" sz="1600" dirty="0">
                        <a:effectLst/>
                        <a:latin typeface="Calibri"/>
                        <a:ea typeface="Calibri"/>
                        <a:cs typeface="Times New Roman"/>
                      </a:endParaRPr>
                    </a:p>
                  </a:txBody>
                  <a:tcPr marL="68579" marR="68579"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0"/>
                  </a:ext>
                </a:extLst>
              </a:tr>
              <a:tr h="94653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 </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         106.531,00TL</a:t>
                      </a:r>
                    </a:p>
                    <a:p>
                      <a:pPr algn="l">
                        <a:lnSpc>
                          <a:spcPct val="115000"/>
                        </a:lnSpc>
                        <a:spcAft>
                          <a:spcPts val="0"/>
                        </a:spcAft>
                      </a:pPr>
                      <a:r>
                        <a:rPr lang="tr-TR" sz="1600" dirty="0">
                          <a:effectLst/>
                          <a:latin typeface="Times New Roman"/>
                          <a:ea typeface="Calibri"/>
                          <a:cs typeface="Times New Roman"/>
                        </a:rPr>
                        <a:t> (213.072 Yapım işi)</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1- Açık İhale</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2- Pazarlık(21b-c-f  zorunlu değil)</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p>
                      <a:pPr algn="l">
                        <a:lnSpc>
                          <a:spcPct val="115000"/>
                        </a:lnSpc>
                        <a:spcAft>
                          <a:spcPts val="0"/>
                        </a:spcAft>
                      </a:pPr>
                      <a:r>
                        <a:rPr lang="tr-TR" sz="1600" dirty="0">
                          <a:effectLst/>
                          <a:latin typeface="Times New Roman"/>
                          <a:ea typeface="Calibri"/>
                          <a:cs typeface="Times New Roman"/>
                        </a:rPr>
                        <a:t>İhale tarihinden en az 7 gün önce</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İhalenin ve işin yapılacağı yerde çıkan gazetelerin en az ikisinde</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10001"/>
                  </a:ext>
                </a:extLst>
              </a:tr>
              <a:tr h="10763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 </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 106.531,00</a:t>
                      </a:r>
                      <a:r>
                        <a:rPr lang="tr-TR" sz="1600" baseline="0" dirty="0">
                          <a:effectLst/>
                          <a:latin typeface="Times New Roman"/>
                          <a:ea typeface="Calibri"/>
                          <a:cs typeface="Times New Roman"/>
                        </a:rPr>
                        <a:t> </a:t>
                      </a:r>
                      <a:r>
                        <a:rPr lang="tr-TR" sz="1600" dirty="0">
                          <a:effectLst/>
                          <a:latin typeface="Times New Roman"/>
                          <a:ea typeface="Calibri"/>
                          <a:cs typeface="Times New Roman"/>
                        </a:rPr>
                        <a:t>- 213.072 TL</a:t>
                      </a:r>
                    </a:p>
                    <a:p>
                      <a:pPr algn="l">
                        <a:lnSpc>
                          <a:spcPct val="115000"/>
                        </a:lnSpc>
                        <a:spcAft>
                          <a:spcPts val="0"/>
                        </a:spcAft>
                      </a:pPr>
                      <a:r>
                        <a:rPr lang="tr-TR" sz="1600" dirty="0">
                          <a:effectLst/>
                          <a:latin typeface="Times New Roman"/>
                          <a:ea typeface="Calibri"/>
                          <a:cs typeface="Times New Roman"/>
                        </a:rPr>
                        <a:t>(213.072-1.775.686- Yapım işi)</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p>
                      <a:pPr algn="l">
                        <a:lnSpc>
                          <a:spcPct val="115000"/>
                        </a:lnSpc>
                        <a:spcAft>
                          <a:spcPts val="0"/>
                        </a:spcAft>
                      </a:pPr>
                      <a:r>
                        <a:rPr lang="tr-TR" sz="1600" dirty="0">
                          <a:effectLst/>
                          <a:latin typeface="Times New Roman"/>
                          <a:ea typeface="Calibri"/>
                          <a:cs typeface="Times New Roman"/>
                        </a:rPr>
                        <a:t>1- Açık İhale</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2 - Pazarlık</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p>
                      <a:pPr algn="l">
                        <a:lnSpc>
                          <a:spcPct val="115000"/>
                        </a:lnSpc>
                        <a:spcAft>
                          <a:spcPts val="0"/>
                        </a:spcAft>
                      </a:pPr>
                      <a:r>
                        <a:rPr lang="tr-TR" sz="1600" dirty="0">
                          <a:effectLst/>
                          <a:latin typeface="Times New Roman"/>
                          <a:ea typeface="Calibri"/>
                          <a:cs typeface="Times New Roman"/>
                        </a:rPr>
                        <a:t>İhale tarihinden en az 14 gün önce</a:t>
                      </a:r>
                    </a:p>
                    <a:p>
                      <a:pPr algn="l">
                        <a:lnSpc>
                          <a:spcPct val="115000"/>
                        </a:lnSpc>
                        <a:spcAft>
                          <a:spcPts val="0"/>
                        </a:spcAft>
                      </a:pPr>
                      <a:endParaRPr lang="da-DK" sz="1600" dirty="0">
                        <a:effectLst/>
                        <a:latin typeface="Times New Roman"/>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KİK Bülteni ve  işin yapılacağı yerde çıkan gazetelerin birinde en az 1 defa</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extLst>
                  <a:ext uri="{0D108BD9-81ED-4DB2-BD59-A6C34878D82A}">
                    <a16:rowId xmlns:a16="http://schemas.microsoft.com/office/drawing/2014/main" val="10002"/>
                  </a:ext>
                </a:extLst>
              </a:tr>
              <a:tr h="10763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 </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213.072  – 976.465 TL</a:t>
                      </a:r>
                    </a:p>
                    <a:p>
                      <a:pPr algn="l">
                        <a:lnSpc>
                          <a:spcPct val="115000"/>
                        </a:lnSpc>
                        <a:spcAft>
                          <a:spcPts val="0"/>
                        </a:spcAft>
                      </a:pPr>
                      <a:r>
                        <a:rPr lang="tr-TR" sz="1600" dirty="0">
                          <a:effectLst/>
                          <a:latin typeface="Times New Roman"/>
                          <a:ea typeface="Calibri"/>
                          <a:cs typeface="Times New Roman"/>
                        </a:rPr>
                        <a:t>(1.775.686-35.804.003</a:t>
                      </a:r>
                      <a:r>
                        <a:rPr lang="tr-TR" sz="1600" baseline="0" dirty="0">
                          <a:effectLst/>
                          <a:latin typeface="Times New Roman"/>
                          <a:ea typeface="Calibri"/>
                          <a:cs typeface="Times New Roman"/>
                        </a:rPr>
                        <a:t> Y</a:t>
                      </a:r>
                      <a:r>
                        <a:rPr lang="tr-TR" sz="1600" dirty="0">
                          <a:effectLst/>
                          <a:latin typeface="Times New Roman"/>
                          <a:ea typeface="Calibri"/>
                          <a:cs typeface="Times New Roman"/>
                        </a:rPr>
                        <a:t>apım işi)</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p>
                      <a:pPr algn="l">
                        <a:lnSpc>
                          <a:spcPct val="115000"/>
                        </a:lnSpc>
                        <a:spcAft>
                          <a:spcPts val="0"/>
                        </a:spcAft>
                      </a:pPr>
                      <a:r>
                        <a:rPr lang="tr-TR" sz="1600" dirty="0">
                          <a:effectLst/>
                          <a:latin typeface="Times New Roman"/>
                          <a:ea typeface="Calibri"/>
                          <a:cs typeface="Times New Roman"/>
                        </a:rPr>
                        <a:t>1- Açık İhale</a:t>
                      </a:r>
                      <a:endParaRPr lang="tr-TR" sz="1600" dirty="0">
                        <a:effectLst/>
                        <a:latin typeface="Calibri"/>
                        <a:ea typeface="Calibri"/>
                        <a:cs typeface="Times New Roman"/>
                      </a:endParaRPr>
                    </a:p>
                    <a:p>
                      <a:pPr algn="l">
                        <a:lnSpc>
                          <a:spcPct val="115000"/>
                        </a:lnSpc>
                        <a:spcAft>
                          <a:spcPts val="0"/>
                        </a:spcAft>
                      </a:pPr>
                      <a:r>
                        <a:rPr lang="tr-TR" sz="1600" dirty="0">
                          <a:effectLst/>
                          <a:latin typeface="Times New Roman"/>
                          <a:ea typeface="Calibri"/>
                          <a:cs typeface="Times New Roman"/>
                        </a:rPr>
                        <a:t>2-  Pazarlık</a:t>
                      </a: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p>
                      <a:pPr algn="l">
                        <a:lnSpc>
                          <a:spcPct val="115000"/>
                        </a:lnSpc>
                        <a:spcAft>
                          <a:spcPts val="0"/>
                        </a:spcAft>
                      </a:pPr>
                      <a:r>
                        <a:rPr lang="tr-TR" sz="1600" dirty="0">
                          <a:effectLst/>
                          <a:latin typeface="Times New Roman"/>
                          <a:ea typeface="Calibri"/>
                          <a:cs typeface="Times New Roman"/>
                        </a:rPr>
                        <a:t>İhale tarihinden en az 21 gün önce</a:t>
                      </a:r>
                    </a:p>
                    <a:p>
                      <a:pPr algn="l">
                        <a:lnSpc>
                          <a:spcPct val="115000"/>
                        </a:lnSpc>
                        <a:spcAft>
                          <a:spcPts val="0"/>
                        </a:spcAft>
                      </a:pPr>
                      <a:endParaRPr lang="da-DK" sz="1600" dirty="0">
                        <a:effectLst/>
                        <a:latin typeface="Times New Roman"/>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r>
                        <a:rPr lang="tr-TR" sz="1600" dirty="0">
                          <a:effectLst/>
                          <a:latin typeface="Times New Roman"/>
                          <a:ea typeface="Calibri"/>
                          <a:cs typeface="Times New Roman"/>
                        </a:rPr>
                        <a:t>KİK Bülteni ve  işin yapılacağı yerde çıkan gazetelerin birinde </a:t>
                      </a:r>
                      <a:r>
                        <a:rPr lang="tr-TR"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En az birer defa yayımlanmak suretiyle ilân edilerek duyurulur.</a:t>
                      </a:r>
                      <a:endParaRPr lang="tr-TR" sz="1600" dirty="0">
                        <a:solidFill>
                          <a:srgbClr val="002060"/>
                        </a:solidFill>
                        <a:effectLst/>
                        <a:latin typeface="Times New Roman" panose="02020603050405020304" pitchFamily="18" charset="0"/>
                        <a:ea typeface="Calibri"/>
                        <a:cs typeface="Times New Roman" panose="02020603050405020304" pitchFamily="18" charset="0"/>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10003"/>
                  </a:ext>
                </a:extLst>
              </a:tr>
              <a:tr h="100886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Times New Roman"/>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da-DK" sz="1600" kern="1200" dirty="0">
                        <a:solidFill>
                          <a:schemeClr val="tx1"/>
                        </a:solidFill>
                        <a:effectLst/>
                        <a:latin typeface="Times New Roman"/>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lnSpc>
                          <a:spcPct val="115000"/>
                        </a:lnSpc>
                        <a:spcAft>
                          <a:spcPts val="0"/>
                        </a:spcAft>
                      </a:pPr>
                      <a:endParaRPr lang="tr-TR" sz="1600" dirty="0">
                        <a:effectLst/>
                        <a:latin typeface="Calibri"/>
                        <a:ea typeface="Calibri"/>
                        <a:cs typeface="Times New Roman"/>
                      </a:endParaRPr>
                    </a:p>
                  </a:txBody>
                  <a:tcPr marL="68579" marR="68579"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44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17748" y="260648"/>
            <a:ext cx="11823872"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TEKNİK ŞARTNAME</a:t>
            </a:r>
          </a:p>
        </p:txBody>
      </p:sp>
      <p:sp>
        <p:nvSpPr>
          <p:cNvPr id="5" name="İçerik Yer Tutucusu 4"/>
          <p:cNvSpPr>
            <a:spLocks noGrp="1"/>
          </p:cNvSpPr>
          <p:nvPr>
            <p:ph idx="1"/>
          </p:nvPr>
        </p:nvSpPr>
        <p:spPr>
          <a:xfrm>
            <a:off x="333772" y="1556792"/>
            <a:ext cx="11607848" cy="4824536"/>
          </a:xfrm>
        </p:spPr>
        <p:txBody>
          <a:bodyPr/>
          <a:lstStyle/>
          <a:p>
            <a:pPr>
              <a:buFont typeface="Wingdings" panose="05000000000000000000" pitchFamily="2" charset="2"/>
              <a:buChar char="Ø"/>
            </a:pPr>
            <a:r>
              <a:rPr lang="tr-TR" dirty="0">
                <a:solidFill>
                  <a:schemeClr val="tx1">
                    <a:lumMod val="50000"/>
                  </a:schemeClr>
                </a:solidFill>
                <a:latin typeface="Calibri" panose="020F0502020204030204" pitchFamily="34" charset="0"/>
              </a:rPr>
              <a:t>İhale konusu mal veya hizmet alımları ile yapım işlerinin her türlü özelliğini belirten idari ve teknik şartnamelerin idarelerce hazırlanması esastır.</a:t>
            </a:r>
          </a:p>
          <a:p>
            <a:pPr algn="just">
              <a:defRPr/>
            </a:pPr>
            <a:r>
              <a:rPr lang="tr-TR" dirty="0">
                <a:solidFill>
                  <a:schemeClr val="tx1">
                    <a:lumMod val="50000"/>
                  </a:schemeClr>
                </a:solidFill>
                <a:latin typeface="Calibri" panose="020F0502020204030204" pitchFamily="34" charset="0"/>
              </a:rPr>
              <a:t>ANCAK; Yapılacak olan işin özelliği nedeniyle teknik şartnamenin idarelerce hazırlanmasının mümkün olmadığının </a:t>
            </a:r>
            <a:r>
              <a:rPr lang="tr-TR" b="1" dirty="0">
                <a:solidFill>
                  <a:srgbClr val="00B0F0"/>
                </a:solidFill>
                <a:latin typeface="Calibri" panose="020F0502020204030204" pitchFamily="34" charset="0"/>
              </a:rPr>
              <a:t>ihale yetkilisi tarafından onaylanması kaydıyla</a:t>
            </a:r>
            <a:r>
              <a:rPr lang="tr-TR" dirty="0">
                <a:solidFill>
                  <a:srgbClr val="00B0F0"/>
                </a:solidFill>
                <a:latin typeface="Calibri" panose="020F0502020204030204" pitchFamily="34" charset="0"/>
              </a:rPr>
              <a:t>, </a:t>
            </a:r>
            <a:r>
              <a:rPr lang="tr-TR" b="1" u="sng" dirty="0">
                <a:solidFill>
                  <a:srgbClr val="00B0F0"/>
                </a:solidFill>
                <a:latin typeface="Calibri" panose="020F0502020204030204" pitchFamily="34" charset="0"/>
              </a:rPr>
              <a:t>teknik şartnameler,</a:t>
            </a:r>
            <a:r>
              <a:rPr lang="tr-TR" dirty="0">
                <a:solidFill>
                  <a:srgbClr val="00B0F0"/>
                </a:solidFill>
                <a:latin typeface="Calibri" panose="020F0502020204030204" pitchFamily="34" charset="0"/>
              </a:rPr>
              <a:t> </a:t>
            </a:r>
            <a:r>
              <a:rPr lang="tr-TR" dirty="0">
                <a:solidFill>
                  <a:schemeClr val="tx1">
                    <a:lumMod val="50000"/>
                  </a:schemeClr>
                </a:solidFill>
                <a:latin typeface="Calibri" panose="020F0502020204030204" pitchFamily="34" charset="0"/>
              </a:rPr>
              <a:t>Kamu İhale Kanunu hükümlerine göre </a:t>
            </a:r>
            <a:r>
              <a:rPr lang="tr-TR" b="1" u="sng" dirty="0">
                <a:solidFill>
                  <a:srgbClr val="00B0F0"/>
                </a:solidFill>
                <a:latin typeface="Calibri" panose="020F0502020204030204" pitchFamily="34" charset="0"/>
              </a:rPr>
              <a:t>Danışmanlık Hizmet Alımı olarak</a:t>
            </a:r>
            <a:r>
              <a:rPr lang="tr-TR" dirty="0">
                <a:solidFill>
                  <a:srgbClr val="00B0F0"/>
                </a:solidFill>
                <a:latin typeface="Calibri" panose="020F0502020204030204" pitchFamily="34" charset="0"/>
              </a:rPr>
              <a:t> </a:t>
            </a:r>
            <a:r>
              <a:rPr lang="tr-TR" dirty="0">
                <a:solidFill>
                  <a:schemeClr val="tx1">
                    <a:lumMod val="50000"/>
                  </a:schemeClr>
                </a:solidFill>
                <a:latin typeface="Calibri" panose="020F0502020204030204" pitchFamily="34" charset="0"/>
              </a:rPr>
              <a:t>hazırlattırılabilir. </a:t>
            </a:r>
          </a:p>
          <a:p>
            <a:pPr algn="just">
              <a:defRPr/>
            </a:pPr>
            <a:r>
              <a:rPr lang="tr-TR" sz="2400" dirty="0">
                <a:solidFill>
                  <a:schemeClr val="tx1">
                    <a:lumMod val="50000"/>
                  </a:schemeClr>
                </a:solidFill>
                <a:latin typeface="Calibri" panose="020F0502020204030204" pitchFamily="34" charset="0"/>
              </a:rPr>
              <a:t>Böyle bir durumda;  öncelikle </a:t>
            </a:r>
            <a:r>
              <a:rPr lang="tr-TR" sz="2400" b="1" u="sng" dirty="0">
                <a:solidFill>
                  <a:srgbClr val="00B0F0"/>
                </a:solidFill>
                <a:latin typeface="Calibri" panose="020F0502020204030204" pitchFamily="34" charset="0"/>
              </a:rPr>
              <a:t>Danışmanlık Hizmet Alımı ihalesi,</a:t>
            </a:r>
          </a:p>
          <a:p>
            <a:pPr lvl="2" algn="just">
              <a:defRPr/>
            </a:pPr>
            <a:r>
              <a:rPr lang="tr-TR" sz="2400" b="1" u="sng" dirty="0">
                <a:solidFill>
                  <a:srgbClr val="00B0F0"/>
                </a:solidFill>
                <a:latin typeface="Calibri" panose="020F0502020204030204" pitchFamily="34" charset="0"/>
              </a:rPr>
              <a:t>Daha sonra teknik şartnameye göre asıl işin ihalesinin yapılması gerekecektir.</a:t>
            </a:r>
          </a:p>
          <a:p>
            <a:pPr algn="just">
              <a:buNone/>
              <a:defRPr/>
            </a:pPr>
            <a:endParaRPr lang="tr-TR" dirty="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152400"/>
            <a:ext cx="10971372" cy="1066800"/>
          </a:xfrm>
        </p:spPr>
        <p:txBody>
          <a:bodyPr/>
          <a:lstStyle/>
          <a:p>
            <a:pPr algn="ctr"/>
            <a:r>
              <a:rPr lang="tr-TR" dirty="0"/>
              <a:t> </a:t>
            </a:r>
            <a:r>
              <a:rPr lang="tr-TR" b="1" u="sng" dirty="0">
                <a:solidFill>
                  <a:srgbClr val="002060"/>
                </a:solidFill>
                <a:latin typeface="Book Antiqua" panose="02040602050305030304" pitchFamily="18" charset="0"/>
              </a:rPr>
              <a:t>TEKNİK ŞARTNAME  </a:t>
            </a:r>
            <a:br>
              <a:rPr lang="tr-TR" b="1" dirty="0">
                <a:solidFill>
                  <a:srgbClr val="002060"/>
                </a:solidFill>
                <a:latin typeface="Book Antiqua" panose="02040602050305030304" pitchFamily="18" charset="0"/>
              </a:rPr>
            </a:br>
            <a:r>
              <a:rPr lang="tr-TR" b="1" dirty="0">
                <a:solidFill>
                  <a:srgbClr val="002060"/>
                </a:solidFill>
                <a:latin typeface="Book Antiqua" panose="02040602050305030304" pitchFamily="18" charset="0"/>
              </a:rPr>
              <a:t>(GENEL KRİTERLER)</a:t>
            </a:r>
          </a:p>
        </p:txBody>
      </p:sp>
      <p:sp>
        <p:nvSpPr>
          <p:cNvPr id="3" name="İçerik Yer Tutucusu 2"/>
          <p:cNvSpPr>
            <a:spLocks noGrp="1"/>
          </p:cNvSpPr>
          <p:nvPr>
            <p:ph idx="1"/>
          </p:nvPr>
        </p:nvSpPr>
        <p:spPr>
          <a:xfrm>
            <a:off x="644296" y="1340768"/>
            <a:ext cx="11066739" cy="5256584"/>
          </a:xfrm>
        </p:spPr>
        <p:txBody>
          <a:bodyPr/>
          <a:lstStyle/>
          <a:p>
            <a:r>
              <a:rPr lang="tr-TR" dirty="0">
                <a:solidFill>
                  <a:schemeClr val="tx1">
                    <a:lumMod val="50000"/>
                  </a:schemeClr>
                </a:solidFill>
                <a:latin typeface="Calibri" panose="020F0502020204030204" pitchFamily="34" charset="0"/>
              </a:rPr>
              <a:t>İhale konusu </a:t>
            </a:r>
            <a:r>
              <a:rPr lang="tr-TR" dirty="0">
                <a:solidFill>
                  <a:srgbClr val="00B0F0"/>
                </a:solidFill>
                <a:latin typeface="Calibri" panose="020F0502020204030204" pitchFamily="34" charset="0"/>
              </a:rPr>
              <a:t>mal</a:t>
            </a:r>
            <a:r>
              <a:rPr lang="tr-TR" dirty="0">
                <a:solidFill>
                  <a:schemeClr val="tx1">
                    <a:lumMod val="50000"/>
                  </a:schemeClr>
                </a:solidFill>
                <a:latin typeface="Calibri" panose="020F0502020204030204" pitchFamily="34" charset="0"/>
              </a:rPr>
              <a:t> veya </a:t>
            </a:r>
            <a:r>
              <a:rPr lang="tr-TR" dirty="0">
                <a:solidFill>
                  <a:srgbClr val="00B0F0"/>
                </a:solidFill>
                <a:latin typeface="Calibri" panose="020F0502020204030204" pitchFamily="34" charset="0"/>
              </a:rPr>
              <a:t>hizmet alımları </a:t>
            </a:r>
            <a:r>
              <a:rPr lang="tr-TR" dirty="0">
                <a:solidFill>
                  <a:schemeClr val="tx1">
                    <a:lumMod val="50000"/>
                  </a:schemeClr>
                </a:solidFill>
                <a:latin typeface="Calibri" panose="020F0502020204030204" pitchFamily="34" charset="0"/>
              </a:rPr>
              <a:t>ile </a:t>
            </a:r>
            <a:r>
              <a:rPr lang="tr-TR" dirty="0">
                <a:solidFill>
                  <a:srgbClr val="00B0F0"/>
                </a:solidFill>
                <a:latin typeface="Calibri" panose="020F0502020204030204" pitchFamily="34" charset="0"/>
              </a:rPr>
              <a:t>yapım işlerinin teknik kriterlerine </a:t>
            </a:r>
            <a:r>
              <a:rPr lang="tr-TR" dirty="0">
                <a:solidFill>
                  <a:schemeClr val="tx1">
                    <a:lumMod val="50000"/>
                  </a:schemeClr>
                </a:solidFill>
                <a:latin typeface="Calibri" panose="020F0502020204030204" pitchFamily="34" charset="0"/>
              </a:rPr>
              <a:t>ihale dokümanının bir parçası olan teknik şartnamelerde yer verilir.</a:t>
            </a:r>
          </a:p>
          <a:p>
            <a:pPr marL="0" indent="0">
              <a:buNone/>
            </a:pPr>
            <a:r>
              <a:rPr lang="tr-TR" dirty="0">
                <a:solidFill>
                  <a:schemeClr val="tx1">
                    <a:lumMod val="50000"/>
                  </a:schemeClr>
                </a:solidFill>
                <a:latin typeface="Calibri" panose="020F0502020204030204" pitchFamily="34" charset="0"/>
              </a:rPr>
              <a:t>   </a:t>
            </a:r>
            <a:r>
              <a:rPr lang="tr-TR" u="sng" dirty="0">
                <a:solidFill>
                  <a:srgbClr val="002060"/>
                </a:solidFill>
                <a:latin typeface="Calibri" panose="020F0502020204030204" pitchFamily="34" charset="0"/>
              </a:rPr>
              <a:t>Belirlenecek Teknik Kriterler;</a:t>
            </a:r>
          </a:p>
          <a:p>
            <a:r>
              <a:rPr lang="tr-TR" dirty="0">
                <a:solidFill>
                  <a:schemeClr val="tx1">
                    <a:lumMod val="50000"/>
                  </a:schemeClr>
                </a:solidFill>
                <a:latin typeface="Calibri" panose="020F0502020204030204" pitchFamily="34" charset="0"/>
              </a:rPr>
              <a:t>Verimliliği ve fonksiyonelliği sağlamaya yönelik olacak, </a:t>
            </a:r>
          </a:p>
          <a:p>
            <a:r>
              <a:rPr lang="tr-TR" dirty="0">
                <a:solidFill>
                  <a:schemeClr val="tx1">
                    <a:lumMod val="50000"/>
                  </a:schemeClr>
                </a:solidFill>
                <a:latin typeface="Calibri" panose="020F0502020204030204" pitchFamily="34" charset="0"/>
              </a:rPr>
              <a:t>Rekabeti engelleyici hususlar içermeyecek ve </a:t>
            </a:r>
          </a:p>
          <a:p>
            <a:r>
              <a:rPr lang="tr-TR" dirty="0">
                <a:solidFill>
                  <a:schemeClr val="tx1">
                    <a:lumMod val="50000"/>
                  </a:schemeClr>
                </a:solidFill>
                <a:latin typeface="Calibri" panose="020F0502020204030204" pitchFamily="34" charset="0"/>
              </a:rPr>
              <a:t>Bütün istekliler için fırsat eşitliği sağlayacaktır.</a:t>
            </a:r>
          </a:p>
          <a:p>
            <a:endParaRPr lang="tr-TR" dirty="0"/>
          </a:p>
        </p:txBody>
      </p:sp>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7828" y="188640"/>
            <a:ext cx="11024764" cy="1066800"/>
          </a:xfrm>
        </p:spPr>
        <p:txBody>
          <a:bodyPr/>
          <a:lstStyle/>
          <a:p>
            <a:pPr algn="ctr"/>
            <a:r>
              <a:rPr lang="tr-TR" b="1" u="sng" dirty="0">
                <a:solidFill>
                  <a:srgbClr val="002060"/>
                </a:solidFill>
                <a:latin typeface="Book Antiqua" panose="02040602050305030304" pitchFamily="18" charset="0"/>
              </a:rPr>
              <a:t>TEKNİK ŞARTNAME</a:t>
            </a:r>
            <a:br>
              <a:rPr lang="tr-TR" dirty="0">
                <a:solidFill>
                  <a:srgbClr val="002060"/>
                </a:solidFill>
                <a:latin typeface="Book Antiqua" panose="02040602050305030304" pitchFamily="18" charset="0"/>
              </a:rPr>
            </a:br>
            <a:r>
              <a:rPr lang="tr-TR" dirty="0">
                <a:solidFill>
                  <a:srgbClr val="002060"/>
                </a:solidFill>
                <a:latin typeface="Book Antiqua" panose="02040602050305030304" pitchFamily="18" charset="0"/>
              </a:rPr>
              <a:t>(Belirli Standartlara Yer Verilmesi-Marka Model)</a:t>
            </a:r>
          </a:p>
        </p:txBody>
      </p:sp>
      <p:sp>
        <p:nvSpPr>
          <p:cNvPr id="4" name="İçerik Yer Tutucusu 3"/>
          <p:cNvSpPr>
            <a:spLocks noGrp="1"/>
          </p:cNvSpPr>
          <p:nvPr>
            <p:ph idx="1"/>
          </p:nvPr>
        </p:nvSpPr>
        <p:spPr>
          <a:xfrm>
            <a:off x="981844" y="1772816"/>
            <a:ext cx="10287000" cy="4190999"/>
          </a:xfrm>
        </p:spPr>
        <p:txBody>
          <a:bodyPr>
            <a:normAutofit fontScale="92500"/>
          </a:bodyPr>
          <a:lstStyle/>
          <a:p>
            <a:r>
              <a:rPr lang="tr-TR" dirty="0">
                <a:solidFill>
                  <a:schemeClr val="tx1">
                    <a:lumMod val="50000"/>
                  </a:schemeClr>
                </a:solidFill>
                <a:latin typeface="Calibri" panose="020F0502020204030204" pitchFamily="34" charset="0"/>
              </a:rPr>
              <a:t>Teknik şartnamelerde, varsa ulusal ve/veya uluslararası teknik standartlara uygunluğu sağlamaya yönelik düzenlemeler de yapılır.</a:t>
            </a:r>
          </a:p>
          <a:p>
            <a:r>
              <a:rPr lang="tr-TR" dirty="0">
                <a:solidFill>
                  <a:schemeClr val="tx1">
                    <a:lumMod val="50000"/>
                  </a:schemeClr>
                </a:solidFill>
                <a:latin typeface="Calibri" panose="020F0502020204030204" pitchFamily="34" charset="0"/>
              </a:rPr>
              <a:t>Bu şartnamelerde teknik özelliklere ve tanımlamalara yer verilir.</a:t>
            </a:r>
          </a:p>
          <a:p>
            <a:r>
              <a:rPr lang="tr-TR" dirty="0">
                <a:solidFill>
                  <a:schemeClr val="tx1">
                    <a:lumMod val="50000"/>
                  </a:schemeClr>
                </a:solidFill>
                <a:latin typeface="Calibri" panose="020F0502020204030204" pitchFamily="34" charset="0"/>
              </a:rPr>
              <a:t>Belli bir marka, model, patent, menşei, kaynak veya ürün </a:t>
            </a:r>
            <a:r>
              <a:rPr lang="tr-TR" b="1" u="sng" dirty="0">
                <a:solidFill>
                  <a:srgbClr val="00B050"/>
                </a:solidFill>
                <a:latin typeface="Calibri" panose="020F0502020204030204" pitchFamily="34" charset="0"/>
              </a:rPr>
              <a:t>belirtilemez</a:t>
            </a:r>
            <a:r>
              <a:rPr lang="tr-TR" dirty="0">
                <a:solidFill>
                  <a:schemeClr val="tx1">
                    <a:lumMod val="50000"/>
                  </a:schemeClr>
                </a:solidFill>
                <a:latin typeface="Calibri" panose="020F0502020204030204" pitchFamily="34" charset="0"/>
              </a:rPr>
              <a:t> ve belirli bir marka veya modele yönelik özellik ve tanımlamalara </a:t>
            </a:r>
            <a:r>
              <a:rPr lang="tr-TR" b="1" u="sng" dirty="0">
                <a:solidFill>
                  <a:srgbClr val="00B050"/>
                </a:solidFill>
                <a:latin typeface="Calibri" panose="020F0502020204030204" pitchFamily="34" charset="0"/>
              </a:rPr>
              <a:t>yer verilmeyecektir.</a:t>
            </a:r>
          </a:p>
          <a:p>
            <a:r>
              <a:rPr lang="tr-TR" dirty="0">
                <a:solidFill>
                  <a:schemeClr val="tx1">
                    <a:lumMod val="50000"/>
                  </a:schemeClr>
                </a:solidFill>
                <a:latin typeface="Calibri" panose="020F0502020204030204" pitchFamily="34" charset="0"/>
              </a:rPr>
              <a:t>Ancak, ulusal ve/veya uluslararası teknik standartların bulunmaması veya teknik özelliklerin belirlenmesinin mümkün olmaması hallerinde </a:t>
            </a:r>
            <a:r>
              <a:rPr lang="tr-TR" b="1" u="sng" dirty="0">
                <a:solidFill>
                  <a:srgbClr val="00B050"/>
                </a:solidFill>
                <a:latin typeface="Calibri" panose="020F0502020204030204" pitchFamily="34" charset="0"/>
              </a:rPr>
              <a:t>“veya dengi”</a:t>
            </a:r>
            <a:r>
              <a:rPr lang="tr-TR" dirty="0">
                <a:solidFill>
                  <a:schemeClr val="tx1">
                    <a:lumMod val="50000"/>
                  </a:schemeClr>
                </a:solidFill>
                <a:latin typeface="Calibri" panose="020F0502020204030204" pitchFamily="34" charset="0"/>
              </a:rPr>
              <a:t> ifadesine yer verilmek şartıyla marka veya model belirtilebilir.</a:t>
            </a:r>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5820" y="332656"/>
            <a:ext cx="10971372" cy="1066800"/>
          </a:xfrm>
        </p:spPr>
        <p:txBody>
          <a:bodyPr/>
          <a:lstStyle/>
          <a:p>
            <a:pPr algn="ctr"/>
            <a:r>
              <a:rPr lang="tr-TR" b="1" u="sng" dirty="0">
                <a:solidFill>
                  <a:srgbClr val="002060"/>
                </a:solidFill>
                <a:latin typeface="Book Antiqua" panose="02040602050305030304" pitchFamily="18" charset="0"/>
              </a:rPr>
              <a:t>İHALE USULLERİ VE UYGULAMASI</a:t>
            </a:r>
          </a:p>
        </p:txBody>
      </p:sp>
      <p:sp>
        <p:nvSpPr>
          <p:cNvPr id="3" name="İçerik Yer Tutucusu 2"/>
          <p:cNvSpPr>
            <a:spLocks noGrp="1"/>
          </p:cNvSpPr>
          <p:nvPr>
            <p:ph idx="1"/>
          </p:nvPr>
        </p:nvSpPr>
        <p:spPr>
          <a:xfrm>
            <a:off x="765820" y="1916832"/>
            <a:ext cx="10287000" cy="4190999"/>
          </a:xfrm>
        </p:spPr>
        <p:txBody>
          <a:bodyPr/>
          <a:lstStyle/>
          <a:p>
            <a:pPr marL="0" indent="0">
              <a:buNone/>
            </a:pPr>
            <a:r>
              <a:rPr lang="tr-TR" dirty="0">
                <a:solidFill>
                  <a:schemeClr val="tx1">
                    <a:lumMod val="50000"/>
                  </a:schemeClr>
                </a:solidFill>
                <a:latin typeface="Calibri" panose="020F0502020204030204" pitchFamily="34" charset="0"/>
              </a:rPr>
              <a:t>İdarelerce mal veya hizmet alımları ile yapım işlerinin ihalelerinde aşağıdaki usullerden biri uygulanır;</a:t>
            </a:r>
          </a:p>
          <a:p>
            <a:r>
              <a:rPr lang="tr-TR" dirty="0">
                <a:solidFill>
                  <a:srgbClr val="00B0F0"/>
                </a:solidFill>
                <a:latin typeface="Calibri" panose="020F0502020204030204" pitchFamily="34" charset="0"/>
              </a:rPr>
              <a:t>Açık ihale usulü.</a:t>
            </a:r>
          </a:p>
          <a:p>
            <a:r>
              <a:rPr lang="tr-TR" dirty="0">
                <a:solidFill>
                  <a:srgbClr val="00B0F0"/>
                </a:solidFill>
                <a:latin typeface="Calibri" panose="020F0502020204030204" pitchFamily="34" charset="0"/>
              </a:rPr>
              <a:t>Belli istekliler arasında ihale usulü.</a:t>
            </a:r>
          </a:p>
          <a:p>
            <a:r>
              <a:rPr lang="tr-TR" dirty="0">
                <a:solidFill>
                  <a:srgbClr val="00B0F0"/>
                </a:solidFill>
                <a:latin typeface="Calibri" panose="020F0502020204030204" pitchFamily="34" charset="0"/>
              </a:rPr>
              <a:t>Pazarlık usulü</a:t>
            </a:r>
          </a:p>
        </p:txBody>
      </p:sp>
    </p:spTree>
    <p:extLst>
      <p:ext uri="{BB962C8B-B14F-4D97-AF65-F5344CB8AC3E}">
        <p14:creationId xmlns:p14="http://schemas.microsoft.com/office/powerpoint/2010/main" val="39145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20000">
              <a:schemeClr val="bg2">
                <a:lumMod val="40000"/>
                <a:lumOff val="60000"/>
              </a:schemeClr>
            </a:gs>
            <a:gs pos="86000">
              <a:schemeClr val="bg2"/>
            </a:gs>
          </a:gsLst>
          <a:lin ang="17400000" scaled="0"/>
        </a:gradFill>
        <a:effectLst/>
      </p:bgPr>
    </p:bg>
    <p:spTree>
      <p:nvGrpSpPr>
        <p:cNvPr id="1" name=""/>
        <p:cNvGrpSpPr/>
        <p:nvPr/>
      </p:nvGrpSpPr>
      <p:grpSpPr>
        <a:xfrm>
          <a:off x="0" y="0"/>
          <a:ext cx="0" cy="0"/>
          <a:chOff x="0" y="0"/>
          <a:chExt cx="0" cy="0"/>
        </a:xfrm>
      </p:grpSpPr>
      <p:sp>
        <p:nvSpPr>
          <p:cNvPr id="13" name="Başlık 12"/>
          <p:cNvSpPr>
            <a:spLocks noGrp="1"/>
          </p:cNvSpPr>
          <p:nvPr>
            <p:ph type="title"/>
          </p:nvPr>
        </p:nvSpPr>
        <p:spPr>
          <a:xfrm>
            <a:off x="950913" y="260648"/>
            <a:ext cx="10971372" cy="1066800"/>
          </a:xfrm>
        </p:spPr>
        <p:txBody>
          <a:bodyPr/>
          <a:lstStyle/>
          <a:p>
            <a:pPr algn="ctr">
              <a:spcBef>
                <a:spcPts val="0"/>
              </a:spcBef>
            </a:pPr>
            <a:r>
              <a:rPr lang="tr-TR" b="1" u="sng" dirty="0">
                <a:solidFill>
                  <a:srgbClr val="002060"/>
                </a:solidFill>
                <a:latin typeface="Book Antiqua" panose="02040602050305030304" pitchFamily="18" charset="0"/>
              </a:rPr>
              <a:t>4734 SAYILI KANUNUN KAPSAMI</a:t>
            </a:r>
            <a:endParaRPr lang="tr-TR" sz="3600" b="1" u="sng" dirty="0">
              <a:solidFill>
                <a:srgbClr val="002060"/>
              </a:solidFill>
              <a:latin typeface="Book Antiqua" panose="02040602050305030304" pitchFamily="18" charset="0"/>
            </a:endParaRPr>
          </a:p>
        </p:txBody>
      </p:sp>
      <p:sp>
        <p:nvSpPr>
          <p:cNvPr id="14" name="İçerik Yer Tutucusu 13"/>
          <p:cNvSpPr>
            <a:spLocks noGrp="1"/>
          </p:cNvSpPr>
          <p:nvPr>
            <p:ph idx="1"/>
          </p:nvPr>
        </p:nvSpPr>
        <p:spPr>
          <a:xfrm>
            <a:off x="950913" y="1981201"/>
            <a:ext cx="10287000" cy="4190999"/>
          </a:xfrm>
        </p:spPr>
        <p:txBody>
          <a:bodyPr/>
          <a:lstStyle/>
          <a:p>
            <a:pPr>
              <a:lnSpc>
                <a:spcPct val="80000"/>
              </a:lnSpc>
              <a:defRPr/>
            </a:pPr>
            <a:r>
              <a:rPr lang="tr-TR" dirty="0">
                <a:solidFill>
                  <a:schemeClr val="tx1">
                    <a:lumMod val="50000"/>
                  </a:schemeClr>
                </a:solidFill>
                <a:latin typeface="Calibri" panose="020F0502020204030204" pitchFamily="34" charset="0"/>
              </a:rPr>
              <a:t>Kanun kapsamında bulunan  idarelerin </a:t>
            </a:r>
            <a:r>
              <a:rPr lang="tr-TR" b="1" u="sng" dirty="0">
                <a:solidFill>
                  <a:srgbClr val="002060"/>
                </a:solidFill>
                <a:latin typeface="Calibri" panose="020F0502020204030204" pitchFamily="34" charset="0"/>
              </a:rPr>
              <a:t>kullanımında bulunan her türlü kaynaktan karşılanan</a:t>
            </a:r>
            <a:r>
              <a:rPr lang="tr-TR" dirty="0">
                <a:solidFill>
                  <a:schemeClr val="tx1">
                    <a:lumMod val="50000"/>
                  </a:schemeClr>
                </a:solidFill>
                <a:latin typeface="Calibri" panose="020F0502020204030204" pitchFamily="34" charset="0"/>
              </a:rPr>
              <a:t> </a:t>
            </a:r>
            <a:r>
              <a:rPr lang="tr-TR" b="1" dirty="0">
                <a:solidFill>
                  <a:schemeClr val="tx1">
                    <a:lumMod val="50000"/>
                  </a:schemeClr>
                </a:solidFill>
                <a:latin typeface="Calibri" panose="020F0502020204030204" pitchFamily="34" charset="0"/>
              </a:rPr>
              <a:t>mal veya hizmet alımları ile yapım işlerinin </a:t>
            </a:r>
            <a:r>
              <a:rPr lang="tr-TR" b="1" u="sng" dirty="0">
                <a:solidFill>
                  <a:schemeClr val="tx1">
                    <a:lumMod val="50000"/>
                  </a:schemeClr>
                </a:solidFill>
                <a:latin typeface="Calibri" panose="020F0502020204030204" pitchFamily="34" charset="0"/>
              </a:rPr>
              <a:t>ihaleleri</a:t>
            </a:r>
            <a:r>
              <a:rPr lang="tr-TR" dirty="0">
                <a:solidFill>
                  <a:schemeClr val="tx1">
                    <a:lumMod val="50000"/>
                  </a:schemeClr>
                </a:solidFill>
                <a:latin typeface="Calibri" panose="020F0502020204030204" pitchFamily="34" charset="0"/>
              </a:rPr>
              <a:t> bu Kanun hükümlerine göre yürütülür</a:t>
            </a:r>
            <a:r>
              <a:rPr lang="tr-TR" dirty="0">
                <a:solidFill>
                  <a:srgbClr val="002060"/>
                </a:solidFill>
                <a:latin typeface="Calibri" panose="020F0502020204030204" pitchFamily="34" charset="0"/>
              </a:rPr>
              <a:t>.</a:t>
            </a:r>
          </a:p>
          <a:p>
            <a:pPr>
              <a:lnSpc>
                <a:spcPct val="80000"/>
              </a:lnSpc>
              <a:buFont typeface="Wingdings" panose="05000000000000000000" pitchFamily="2" charset="2"/>
              <a:buChar char="q"/>
              <a:defRPr/>
            </a:pPr>
            <a:endParaRPr lang="tr-TR" b="1" dirty="0">
              <a:solidFill>
                <a:schemeClr val="tx1">
                  <a:lumMod val="50000"/>
                </a:schemeClr>
              </a:solidFill>
              <a:latin typeface="Calibri" panose="020F0502020204030204" pitchFamily="34" charset="0"/>
              <a:cs typeface="Calibri" panose="020F0502020204030204" pitchFamily="34" charset="0"/>
            </a:endParaRPr>
          </a:p>
          <a:p>
            <a:pPr>
              <a:lnSpc>
                <a:spcPct val="80000"/>
              </a:lnSpc>
              <a:buFont typeface="Wingdings" panose="05000000000000000000" pitchFamily="2" charset="2"/>
              <a:buChar char="q"/>
              <a:defRPr/>
            </a:pPr>
            <a:r>
              <a:rPr lang="tr-TR" b="1" dirty="0">
                <a:solidFill>
                  <a:schemeClr val="tx1">
                    <a:lumMod val="50000"/>
                  </a:schemeClr>
                </a:solidFill>
                <a:latin typeface="Calibri" panose="020F0502020204030204" pitchFamily="34" charset="0"/>
                <a:cs typeface="Calibri" panose="020F0502020204030204" pitchFamily="34" charset="0"/>
              </a:rPr>
              <a:t>Satım işlemleri, idarelere gelir getirici işlemler </a:t>
            </a:r>
            <a:r>
              <a:rPr lang="tr-TR" b="1" dirty="0">
                <a:solidFill>
                  <a:srgbClr val="FF0000"/>
                </a:solidFill>
                <a:latin typeface="Calibri" panose="020F0502020204030204" pitchFamily="34" charset="0"/>
                <a:cs typeface="Calibri" panose="020F0502020204030204" pitchFamily="34" charset="0"/>
              </a:rPr>
              <a:t>4734 sayılı Kanun kapsamına dahil değildir.</a:t>
            </a:r>
            <a:r>
              <a:rPr lang="tr-TR" b="1" dirty="0">
                <a:solidFill>
                  <a:srgbClr val="002060"/>
                </a:solidFill>
                <a:latin typeface="Calibri" panose="020F0502020204030204" pitchFamily="34" charset="0"/>
                <a:cs typeface="Calibri" panose="020F0502020204030204" pitchFamily="34" charset="0"/>
              </a:rPr>
              <a:t> </a:t>
            </a:r>
            <a:r>
              <a:rPr lang="tr-TR" b="1" dirty="0">
                <a:solidFill>
                  <a:schemeClr val="tx1">
                    <a:lumMod val="50000"/>
                  </a:schemeClr>
                </a:solidFill>
                <a:latin typeface="Calibri" panose="020F0502020204030204" pitchFamily="34" charset="0"/>
                <a:cs typeface="Calibri" panose="020F0502020204030204" pitchFamily="34" charset="0"/>
              </a:rPr>
              <a:t>Bu işlemler </a:t>
            </a:r>
            <a:r>
              <a:rPr lang="tr-TR" b="1" dirty="0">
                <a:solidFill>
                  <a:srgbClr val="FF0000"/>
                </a:solidFill>
                <a:latin typeface="Calibri" panose="020F0502020204030204" pitchFamily="34" charset="0"/>
                <a:cs typeface="Calibri" panose="020F0502020204030204" pitchFamily="34" charset="0"/>
              </a:rPr>
              <a:t>2886 sayılı Devlet İhale Kanunu</a:t>
            </a:r>
            <a:r>
              <a:rPr lang="tr-TR" b="1" dirty="0">
                <a:solidFill>
                  <a:srgbClr val="002060"/>
                </a:solidFill>
                <a:latin typeface="Calibri" panose="020F0502020204030204" pitchFamily="34" charset="0"/>
                <a:cs typeface="Calibri" panose="020F0502020204030204" pitchFamily="34" charset="0"/>
              </a:rPr>
              <a:t> </a:t>
            </a:r>
            <a:r>
              <a:rPr lang="tr-TR" b="1" dirty="0">
                <a:solidFill>
                  <a:schemeClr val="tx1">
                    <a:lumMod val="50000"/>
                  </a:schemeClr>
                </a:solidFill>
                <a:latin typeface="Calibri" panose="020F0502020204030204" pitchFamily="34" charset="0"/>
                <a:cs typeface="Calibri" panose="020F0502020204030204" pitchFamily="34" charset="0"/>
              </a:rPr>
              <a:t>hükümlerine göre gerçekleştirilir.</a:t>
            </a:r>
          </a:p>
          <a:p>
            <a:pPr>
              <a:lnSpc>
                <a:spcPct val="80000"/>
              </a:lnSpc>
              <a:defRPr/>
            </a:pPr>
            <a:endParaRPr lang="tr-TR" dirty="0">
              <a:solidFill>
                <a:srgbClr val="002060"/>
              </a:solidFill>
            </a:endParaRPr>
          </a:p>
          <a:p>
            <a:pPr marL="228600" indent="-228600" algn="l" defTabSz="914400">
              <a:lnSpc>
                <a:spcPct val="90000"/>
              </a:lnSpc>
              <a:spcBef>
                <a:spcPts val="1800"/>
              </a:spcBef>
              <a:buClr>
                <a:srgbClr val="404040"/>
              </a:buClr>
              <a:buSzPct val="80000"/>
              <a:buFont typeface="Arial"/>
              <a:buChar char="•"/>
            </a:pPr>
            <a:endParaRPr lang="tr-TR" sz="2800" b="0" i="0" dirty="0">
              <a:solidFill>
                <a:srgbClr val="404040"/>
              </a:solidFill>
              <a:latin typeface="Corbel"/>
              <a:ea typeface="+mn-ea"/>
              <a:cs typeface="+mn-cs"/>
            </a:endParaRP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61764" y="404664"/>
            <a:ext cx="11546935" cy="1066800"/>
          </a:xfrm>
        </p:spPr>
        <p:txBody>
          <a:bodyPr/>
          <a:lstStyle/>
          <a:p>
            <a:pPr algn="ctr"/>
            <a:r>
              <a:rPr lang="tr-TR" b="1" u="sng" dirty="0">
                <a:solidFill>
                  <a:srgbClr val="002060"/>
                </a:solidFill>
                <a:latin typeface="Book Antiqua" panose="02040602050305030304" pitchFamily="18" charset="0"/>
              </a:rPr>
              <a:t>İHALE USULLERİ</a:t>
            </a:r>
          </a:p>
        </p:txBody>
      </p:sp>
      <p:sp>
        <p:nvSpPr>
          <p:cNvPr id="5" name="İçerik Yer Tutucusu 4"/>
          <p:cNvSpPr>
            <a:spLocks noGrp="1"/>
          </p:cNvSpPr>
          <p:nvPr>
            <p:ph sz="half" idx="1"/>
          </p:nvPr>
        </p:nvSpPr>
        <p:spPr>
          <a:xfrm>
            <a:off x="693812" y="1844824"/>
            <a:ext cx="5317232" cy="4191000"/>
          </a:xfrm>
        </p:spPr>
        <p:txBody>
          <a:bodyPr/>
          <a:lstStyle/>
          <a:p>
            <a:pPr marL="0" indent="0" algn="ctr">
              <a:buNone/>
            </a:pPr>
            <a:r>
              <a:rPr lang="tr-TR" b="1" u="sng" dirty="0">
                <a:solidFill>
                  <a:srgbClr val="002060"/>
                </a:solidFill>
                <a:latin typeface="Calibri" panose="020F0502020204030204" pitchFamily="34" charset="0"/>
              </a:rPr>
              <a:t>AÇIK İHALE USULÜ</a:t>
            </a:r>
          </a:p>
          <a:p>
            <a:r>
              <a:rPr lang="tr-TR" dirty="0">
                <a:solidFill>
                  <a:schemeClr val="tx1">
                    <a:lumMod val="50000"/>
                  </a:schemeClr>
                </a:solidFill>
                <a:latin typeface="Calibri" panose="020F0502020204030204" pitchFamily="34" charset="0"/>
              </a:rPr>
              <a:t>Bütün isteklilerin teklif verebildiği usuldür.</a:t>
            </a:r>
          </a:p>
          <a:p>
            <a:endParaRPr lang="tr-TR" dirty="0">
              <a:solidFill>
                <a:srgbClr val="002060"/>
              </a:solidFill>
            </a:endParaRPr>
          </a:p>
        </p:txBody>
      </p:sp>
      <p:sp>
        <p:nvSpPr>
          <p:cNvPr id="6" name="İçerik Yer Tutucusu 5"/>
          <p:cNvSpPr>
            <a:spLocks noGrp="1"/>
          </p:cNvSpPr>
          <p:nvPr>
            <p:ph sz="half" idx="2"/>
          </p:nvPr>
        </p:nvSpPr>
        <p:spPr>
          <a:xfrm>
            <a:off x="6011044" y="1826501"/>
            <a:ext cx="5988024" cy="4191000"/>
          </a:xfrm>
        </p:spPr>
        <p:txBody>
          <a:bodyPr/>
          <a:lstStyle/>
          <a:p>
            <a:pPr marL="0" indent="0" algn="ctr">
              <a:buNone/>
            </a:pPr>
            <a:r>
              <a:rPr lang="tr-TR" b="1" u="sng" dirty="0">
                <a:solidFill>
                  <a:srgbClr val="002060"/>
                </a:solidFill>
                <a:latin typeface="Calibri" panose="020F0502020204030204" pitchFamily="34" charset="0"/>
              </a:rPr>
              <a:t>BELLİ İSTEKLİLER ARASINDA İHALE USULÜ</a:t>
            </a:r>
          </a:p>
          <a:p>
            <a:r>
              <a:rPr lang="tr-TR" dirty="0">
                <a:latin typeface="Calibri" panose="020F0502020204030204" pitchFamily="34" charset="0"/>
              </a:rPr>
              <a:t> </a:t>
            </a:r>
            <a:r>
              <a:rPr lang="tr-TR" dirty="0">
                <a:solidFill>
                  <a:schemeClr val="tx1">
                    <a:lumMod val="50000"/>
                  </a:schemeClr>
                </a:solidFill>
                <a:latin typeface="Calibri" panose="020F0502020204030204" pitchFamily="34" charset="0"/>
              </a:rPr>
              <a:t>Yapılacak ön yeterlik değerlendirmesi sonucunda idarece davet edilen isteklilerin teklif verebildiği usuldür.</a:t>
            </a:r>
            <a:r>
              <a:rPr lang="tr-TR" dirty="0"/>
              <a:t>		</a:t>
            </a:r>
            <a:endParaRPr lang="tr-TR" dirty="0">
              <a:solidFill>
                <a:srgbClr val="002060"/>
              </a:solidFill>
            </a:endParaRPr>
          </a:p>
        </p:txBody>
      </p:sp>
    </p:spTree>
    <p:extLst>
      <p:ext uri="{BB962C8B-B14F-4D97-AF65-F5344CB8AC3E}">
        <p14:creationId xmlns:p14="http://schemas.microsoft.com/office/powerpoint/2010/main" val="26268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477788" y="404664"/>
            <a:ext cx="10971372" cy="1066800"/>
          </a:xfrm>
        </p:spPr>
        <p:txBody>
          <a:bodyPr/>
          <a:lstStyle/>
          <a:p>
            <a:pPr algn="ctr"/>
            <a:r>
              <a:rPr lang="tr-TR" b="1" u="sng" dirty="0">
                <a:solidFill>
                  <a:srgbClr val="002060"/>
                </a:solidFill>
                <a:latin typeface="Book Antiqua" panose="02040602050305030304" pitchFamily="18" charset="0"/>
                <a:cs typeface="Times New Roman" panose="02020603050405020304" pitchFamily="18" charset="0"/>
              </a:rPr>
              <a:t>BELLİ İSTEKLİLER ARASINDA İHALE USULÜ</a:t>
            </a:r>
            <a:br>
              <a:rPr lang="tr-TR" b="1" u="sng" dirty="0">
                <a:solidFill>
                  <a:srgbClr val="002060"/>
                </a:solidFill>
                <a:latin typeface="Times New Roman" panose="02020603050405020304" pitchFamily="18" charset="0"/>
                <a:cs typeface="Times New Roman" panose="02020603050405020304" pitchFamily="18" charset="0"/>
              </a:rPr>
            </a:br>
            <a:endParaRPr lang="tr-TR" dirty="0"/>
          </a:p>
        </p:txBody>
      </p:sp>
      <p:sp>
        <p:nvSpPr>
          <p:cNvPr id="9" name="İçerik Yer Tutucusu 8"/>
          <p:cNvSpPr>
            <a:spLocks noGrp="1"/>
          </p:cNvSpPr>
          <p:nvPr>
            <p:ph idx="1"/>
          </p:nvPr>
        </p:nvSpPr>
        <p:spPr>
          <a:xfrm>
            <a:off x="621804" y="1471464"/>
            <a:ext cx="10729192" cy="5125888"/>
          </a:xfrm>
        </p:spPr>
        <p:txBody>
          <a:bodyPr/>
          <a:lstStyle/>
          <a:p>
            <a:pPr>
              <a:lnSpc>
                <a:spcPct val="80000"/>
              </a:lnSpc>
              <a:buFont typeface="Wingdings" panose="05000000000000000000" pitchFamily="2" charset="2"/>
              <a:buChar char="Ø"/>
              <a:defRPr/>
            </a:pPr>
            <a:r>
              <a:rPr lang="tr-TR" dirty="0">
                <a:solidFill>
                  <a:schemeClr val="tx1">
                    <a:lumMod val="50000"/>
                  </a:schemeClr>
                </a:solidFill>
              </a:rPr>
              <a:t>İşin özelliğinin uzmanlık ve/veya yüksek teknoloji gerektirmesi nedeniyle açık ihale usulünün uygulanamadığı mal veya hizmet alımları ile yapım işlerinin ihalesi bu usule göre yaptırılabilir.</a:t>
            </a:r>
          </a:p>
          <a:p>
            <a:pPr>
              <a:lnSpc>
                <a:spcPct val="80000"/>
              </a:lnSpc>
              <a:buFont typeface="Wingdings" panose="05000000000000000000" pitchFamily="2" charset="2"/>
              <a:buChar char="Ø"/>
              <a:defRPr/>
            </a:pPr>
            <a:endParaRPr lang="tr-TR" dirty="0">
              <a:solidFill>
                <a:schemeClr val="tx1">
                  <a:lumMod val="50000"/>
                </a:schemeClr>
              </a:solidFill>
            </a:endParaRPr>
          </a:p>
          <a:p>
            <a:pPr>
              <a:lnSpc>
                <a:spcPct val="80000"/>
              </a:lnSpc>
              <a:buFont typeface="Wingdings" panose="05000000000000000000" pitchFamily="2" charset="2"/>
              <a:buChar char="Ø"/>
              <a:defRPr/>
            </a:pPr>
            <a:r>
              <a:rPr lang="tr-TR" dirty="0">
                <a:solidFill>
                  <a:schemeClr val="tx1">
                    <a:lumMod val="50000"/>
                  </a:schemeClr>
                </a:solidFill>
              </a:rPr>
              <a:t>Bu usulde; ihaleye </a:t>
            </a:r>
            <a:r>
              <a:rPr lang="tr-TR" u="sng" dirty="0">
                <a:solidFill>
                  <a:srgbClr val="0070C0"/>
                </a:solidFill>
              </a:rPr>
              <a:t>davet edilebilecek aday sayısının beşten az olması veya teklif veren istekli sayısının üçten az olması halinde ihale </a:t>
            </a:r>
            <a:r>
              <a:rPr lang="tr-TR" u="sng" dirty="0">
                <a:solidFill>
                  <a:srgbClr val="FF0000"/>
                </a:solidFill>
              </a:rPr>
              <a:t>iptal edilir.</a:t>
            </a:r>
          </a:p>
          <a:p>
            <a:endParaRPr lang="tr-TR" dirty="0"/>
          </a:p>
        </p:txBody>
      </p:sp>
    </p:spTree>
    <p:extLst>
      <p:ext uri="{BB962C8B-B14F-4D97-AF65-F5344CB8AC3E}">
        <p14:creationId xmlns:p14="http://schemas.microsoft.com/office/powerpoint/2010/main" val="10737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804" y="332656"/>
            <a:ext cx="10971372" cy="1066800"/>
          </a:xfrm>
        </p:spPr>
        <p:txBody>
          <a:bodyPr>
            <a:normAutofit fontScale="90000"/>
          </a:bodyPr>
          <a:lstStyle/>
          <a:p>
            <a:pPr algn="ctr"/>
            <a:r>
              <a:rPr lang="tr-TR" b="1" u="sng" dirty="0">
                <a:solidFill>
                  <a:srgbClr val="002060"/>
                </a:solidFill>
                <a:latin typeface="Book Antiqua" panose="02040602050305030304" pitchFamily="18" charset="0"/>
                <a:cs typeface="Times New Roman" panose="02020603050405020304" pitchFamily="18" charset="0"/>
              </a:rPr>
              <a:t>PAZARLIK USULU</a:t>
            </a:r>
            <a:br>
              <a:rPr lang="tr-TR" b="1" u="sng" dirty="0">
                <a:solidFill>
                  <a:srgbClr val="002060"/>
                </a:solidFill>
                <a:latin typeface="Book Antiqua" panose="02040602050305030304" pitchFamily="18" charset="0"/>
                <a:cs typeface="Times New Roman" panose="02020603050405020304" pitchFamily="18" charset="0"/>
              </a:rPr>
            </a:br>
            <a:r>
              <a:rPr lang="tr-TR" b="1" dirty="0">
                <a:solidFill>
                  <a:srgbClr val="002060"/>
                </a:solidFill>
                <a:latin typeface="Book Antiqua" panose="02040602050305030304" pitchFamily="18" charset="0"/>
              </a:rPr>
              <a:t>MADDE-21</a:t>
            </a:r>
            <a:br>
              <a:rPr lang="tr-TR" b="1" u="sng" dirty="0">
                <a:solidFill>
                  <a:srgbClr val="002060"/>
                </a:solidFill>
                <a:latin typeface="Times New Roman" panose="02020603050405020304" pitchFamily="18" charset="0"/>
                <a:cs typeface="Times New Roman" panose="02020603050405020304" pitchFamily="18" charset="0"/>
              </a:rPr>
            </a:br>
            <a:endParaRPr lang="tr-TR" dirty="0"/>
          </a:p>
        </p:txBody>
      </p:sp>
      <p:sp>
        <p:nvSpPr>
          <p:cNvPr id="3" name="İçerik Yer Tutucusu 2"/>
          <p:cNvSpPr>
            <a:spLocks noGrp="1"/>
          </p:cNvSpPr>
          <p:nvPr>
            <p:ph idx="1"/>
          </p:nvPr>
        </p:nvSpPr>
        <p:spPr>
          <a:xfrm>
            <a:off x="621804" y="1052736"/>
            <a:ext cx="10971372" cy="5382886"/>
          </a:xfrm>
        </p:spPr>
        <p:txBody>
          <a:bodyPr>
            <a:normAutofit fontScale="85000" lnSpcReduction="20000"/>
          </a:bodyPr>
          <a:lstStyle/>
          <a:p>
            <a:pPr marL="0" indent="0">
              <a:buNone/>
            </a:pPr>
            <a:r>
              <a:rPr lang="tr-TR" u="sng" dirty="0">
                <a:solidFill>
                  <a:srgbClr val="0070C0"/>
                </a:solidFill>
                <a:latin typeface="Calibri" panose="020F0502020204030204" pitchFamily="34" charset="0"/>
              </a:rPr>
              <a:t>Aşağıda belirtilen hallerde pazarlık usulü ile ihale yapılabilir:</a:t>
            </a:r>
          </a:p>
          <a:p>
            <a:pPr marL="0" indent="0">
              <a:buNone/>
            </a:pPr>
            <a:r>
              <a:rPr lang="tr-TR" dirty="0">
                <a:solidFill>
                  <a:srgbClr val="0070C0"/>
                </a:solidFill>
                <a:latin typeface="Calibri" panose="020F0502020204030204" pitchFamily="34" charset="0"/>
              </a:rPr>
              <a:t>a)</a:t>
            </a:r>
            <a:r>
              <a:rPr lang="tr-TR" dirty="0">
                <a:latin typeface="Calibri" panose="020F0502020204030204" pitchFamily="34" charset="0"/>
              </a:rPr>
              <a:t>Açık ihale usulü veya belli istekliler arasında ihale usulü ile yapılan ihale sonucunda teklif çıkmaması.</a:t>
            </a:r>
          </a:p>
          <a:p>
            <a:pPr marL="0" indent="0">
              <a:buNone/>
            </a:pPr>
            <a:r>
              <a:rPr lang="tr-TR" dirty="0">
                <a:solidFill>
                  <a:srgbClr val="0070C0"/>
                </a:solidFill>
                <a:latin typeface="Calibri" panose="020F0502020204030204" pitchFamily="34" charset="0"/>
              </a:rPr>
              <a:t>b)</a:t>
            </a:r>
            <a:r>
              <a:rPr lang="tr-TR" dirty="0">
                <a:latin typeface="Calibri" panose="020F0502020204030204" pitchFamily="34" charset="0"/>
              </a:rPr>
              <a:t>Doğal afetler, salgın hastalıklar, can veya mal kaybı tehlikesi gibi ani ve beklenmeyen veya idare tarafından önceden öngörülemeyen olayların ortaya çıkması üzerine ihalenin ivedi olarak yapılmasının zorunlu olması.</a:t>
            </a:r>
          </a:p>
          <a:p>
            <a:pPr marL="0" indent="0">
              <a:buNone/>
            </a:pPr>
            <a:r>
              <a:rPr lang="tr-TR" dirty="0">
                <a:solidFill>
                  <a:srgbClr val="0070C0"/>
                </a:solidFill>
                <a:latin typeface="Calibri" panose="020F0502020204030204" pitchFamily="34" charset="0"/>
              </a:rPr>
              <a:t>c)</a:t>
            </a:r>
            <a:r>
              <a:rPr lang="tr-TR" dirty="0">
                <a:latin typeface="Calibri" panose="020F0502020204030204" pitchFamily="34" charset="0"/>
              </a:rPr>
              <a:t>Savunma ve güvenlikle ilgili özel durumların ortaya çıkması üzerine ihalenin ivedi olarak yapılmasının zorunlu olması.</a:t>
            </a:r>
          </a:p>
          <a:p>
            <a:pPr marL="0" indent="0">
              <a:buNone/>
            </a:pPr>
            <a:r>
              <a:rPr lang="tr-TR" dirty="0">
                <a:solidFill>
                  <a:srgbClr val="0070C0"/>
                </a:solidFill>
                <a:latin typeface="Calibri" panose="020F0502020204030204" pitchFamily="34" charset="0"/>
              </a:rPr>
              <a:t>d)</a:t>
            </a:r>
            <a:r>
              <a:rPr lang="tr-TR" dirty="0">
                <a:latin typeface="Calibri" panose="020F0502020204030204" pitchFamily="34" charset="0"/>
              </a:rPr>
              <a:t>İhalenin, araştırma ve geliştirme sürecine ihtiyaç gösteren ve seri üretime konu olmayan nitelikte olması.</a:t>
            </a:r>
          </a:p>
          <a:p>
            <a:pPr marL="0" indent="0">
              <a:buNone/>
            </a:pPr>
            <a:r>
              <a:rPr lang="tr-TR" dirty="0">
                <a:solidFill>
                  <a:srgbClr val="0070C0"/>
                </a:solidFill>
                <a:latin typeface="Calibri" panose="020F0502020204030204" pitchFamily="34" charset="0"/>
              </a:rPr>
              <a:t>e)</a:t>
            </a:r>
            <a:r>
              <a:rPr lang="tr-TR" dirty="0">
                <a:latin typeface="Calibri" panose="020F0502020204030204" pitchFamily="34" charset="0"/>
              </a:rPr>
              <a:t>İhale konusu mal veya hizmet alımları ile yapım işlerinin özgün nitelikte ve karmaşık olması nedeniyle teknik ve malî özelliklerinin gerekli olan netlikte belirlenememesi.</a:t>
            </a:r>
          </a:p>
          <a:p>
            <a:pPr marL="0" indent="0">
              <a:buNone/>
            </a:pPr>
            <a:r>
              <a:rPr lang="tr-TR" b="1" u="sng" dirty="0">
                <a:solidFill>
                  <a:srgbClr val="FF0000"/>
                </a:solidFill>
                <a:latin typeface="Calibri" panose="020F0502020204030204" pitchFamily="34" charset="0"/>
              </a:rPr>
              <a:t>f) İdarelerin yaklaşık maliyeti </a:t>
            </a:r>
            <a:r>
              <a:rPr lang="tr-TR" b="1" u="sng" dirty="0">
                <a:solidFill>
                  <a:schemeClr val="tx2"/>
                </a:solidFill>
                <a:latin typeface="Calibri" panose="020F0502020204030204" pitchFamily="34" charset="0"/>
                <a:cs typeface="Calibri" panose="020F0502020204030204" pitchFamily="34" charset="0"/>
              </a:rPr>
              <a:t>(177.556 TL)</a:t>
            </a:r>
            <a:r>
              <a:rPr lang="tr-TR" u="sng" dirty="0">
                <a:solidFill>
                  <a:schemeClr val="tx2"/>
                </a:solidFill>
                <a:latin typeface="Calibri" panose="020F0502020204030204" pitchFamily="34" charset="0"/>
                <a:cs typeface="Calibri" panose="020F0502020204030204" pitchFamily="34" charset="0"/>
              </a:rPr>
              <a:t> </a:t>
            </a:r>
            <a:r>
              <a:rPr lang="tr-TR" b="1" u="sng" dirty="0">
                <a:solidFill>
                  <a:srgbClr val="FF0000"/>
                </a:solidFill>
                <a:latin typeface="Calibri" panose="020F0502020204030204" pitchFamily="34" charset="0"/>
              </a:rPr>
              <a:t>kadar olan mamul mal, malzeme veya hizmet alımları.</a:t>
            </a:r>
            <a:endParaRPr lang="tr-TR" dirty="0">
              <a:latin typeface="Calibri" panose="020F0502020204030204" pitchFamily="34" charset="0"/>
            </a:endParaRPr>
          </a:p>
          <a:p>
            <a:endParaRPr lang="tr-TR" dirty="0"/>
          </a:p>
        </p:txBody>
      </p:sp>
    </p:spTree>
    <p:extLst>
      <p:ext uri="{BB962C8B-B14F-4D97-AF65-F5344CB8AC3E}">
        <p14:creationId xmlns:p14="http://schemas.microsoft.com/office/powerpoint/2010/main" val="27511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788" y="260648"/>
            <a:ext cx="10971372" cy="736848"/>
          </a:xfrm>
        </p:spPr>
        <p:txBody>
          <a:bodyPr>
            <a:normAutofit fontScale="90000"/>
          </a:bodyPr>
          <a:lstStyle/>
          <a:p>
            <a:pPr algn="ctr"/>
            <a:r>
              <a:rPr lang="tr-TR" b="1" u="sng" dirty="0">
                <a:solidFill>
                  <a:srgbClr val="002060"/>
                </a:solidFill>
              </a:rPr>
              <a:t>DOĞRUDAN TEMİN</a:t>
            </a:r>
            <a:br>
              <a:rPr lang="tr-TR" b="1" dirty="0">
                <a:solidFill>
                  <a:srgbClr val="002060"/>
                </a:solidFill>
              </a:rPr>
            </a:br>
            <a:r>
              <a:rPr lang="tr-TR" b="1" dirty="0">
                <a:solidFill>
                  <a:srgbClr val="002060"/>
                </a:solidFill>
                <a:latin typeface="Calibri" panose="020F0502020204030204" pitchFamily="34" charset="0"/>
              </a:rPr>
              <a:t>MADDE-22</a:t>
            </a:r>
            <a:endParaRPr lang="tr-TR" b="1" dirty="0">
              <a:solidFill>
                <a:srgbClr val="002060"/>
              </a:solidFill>
            </a:endParaRPr>
          </a:p>
        </p:txBody>
      </p:sp>
      <p:sp>
        <p:nvSpPr>
          <p:cNvPr id="3" name="İçerik Yer Tutucusu 2"/>
          <p:cNvSpPr>
            <a:spLocks noGrp="1"/>
          </p:cNvSpPr>
          <p:nvPr>
            <p:ph idx="1"/>
          </p:nvPr>
        </p:nvSpPr>
        <p:spPr>
          <a:xfrm>
            <a:off x="261764" y="908050"/>
            <a:ext cx="11809312" cy="6192688"/>
          </a:xfrm>
        </p:spPr>
        <p:txBody>
          <a:bodyPr>
            <a:normAutofit fontScale="62500" lnSpcReduction="20000"/>
          </a:bodyPr>
          <a:lstStyle/>
          <a:p>
            <a:pPr marL="0" indent="0">
              <a:buNone/>
            </a:pPr>
            <a:r>
              <a:rPr lang="tr-TR" sz="3300" dirty="0">
                <a:solidFill>
                  <a:srgbClr val="0070C0"/>
                </a:solidFill>
                <a:latin typeface="Calibri" panose="020F0502020204030204" pitchFamily="34" charset="0"/>
              </a:rPr>
              <a:t>Aşağıda belirtilen hallerde ihtiyaçların </a:t>
            </a:r>
            <a:r>
              <a:rPr lang="tr-TR" sz="3300" u="sng" dirty="0">
                <a:solidFill>
                  <a:srgbClr val="0070C0"/>
                </a:solidFill>
                <a:latin typeface="Calibri" panose="020F0502020204030204" pitchFamily="34" charset="0"/>
              </a:rPr>
              <a:t>ilân yapılmaksızın </a:t>
            </a:r>
            <a:r>
              <a:rPr lang="tr-TR" sz="3300" dirty="0">
                <a:solidFill>
                  <a:srgbClr val="0070C0"/>
                </a:solidFill>
                <a:latin typeface="Calibri" panose="020F0502020204030204" pitchFamily="34" charset="0"/>
              </a:rPr>
              <a:t>ve </a:t>
            </a:r>
            <a:r>
              <a:rPr lang="tr-TR" sz="3300" u="sng" dirty="0">
                <a:solidFill>
                  <a:srgbClr val="0070C0"/>
                </a:solidFill>
                <a:latin typeface="Calibri" panose="020F0502020204030204" pitchFamily="34" charset="0"/>
              </a:rPr>
              <a:t>teminat alınmaksızın </a:t>
            </a:r>
            <a:r>
              <a:rPr lang="tr-TR" sz="3300" dirty="0">
                <a:solidFill>
                  <a:srgbClr val="0070C0"/>
                </a:solidFill>
                <a:latin typeface="Calibri" panose="020F0502020204030204" pitchFamily="34" charset="0"/>
              </a:rPr>
              <a:t>doğrudan temini usulüne başvurulabilir:</a:t>
            </a:r>
          </a:p>
          <a:p>
            <a:pPr marL="0" indent="0">
              <a:buNone/>
            </a:pPr>
            <a:r>
              <a:rPr lang="tr-TR" sz="3300" dirty="0">
                <a:solidFill>
                  <a:srgbClr val="0070C0"/>
                </a:solidFill>
                <a:latin typeface="Calibri" panose="020F0502020204030204" pitchFamily="34" charset="0"/>
              </a:rPr>
              <a:t>a)</a:t>
            </a:r>
            <a:r>
              <a:rPr lang="tr-TR" sz="3300" dirty="0">
                <a:solidFill>
                  <a:schemeClr val="tx1">
                    <a:lumMod val="50000"/>
                  </a:schemeClr>
                </a:solidFill>
                <a:latin typeface="Calibri" panose="020F0502020204030204" pitchFamily="34" charset="0"/>
              </a:rPr>
              <a:t>İhtiyacın sadece gerçek veya tüzel tek kişi tarafından karşılanabileceğinin tespit edilmesi.</a:t>
            </a:r>
            <a:r>
              <a:rPr lang="tr-TR" sz="3600" b="1" dirty="0">
                <a:solidFill>
                  <a:schemeClr val="tx1">
                    <a:lumMod val="50000"/>
                  </a:schemeClr>
                </a:solidFill>
                <a:latin typeface="Calibri" panose="020F0502020204030204" pitchFamily="34" charset="0"/>
              </a:rPr>
              <a:t> </a:t>
            </a:r>
            <a:r>
              <a:rPr lang="tr-TR" sz="3600" dirty="0">
                <a:solidFill>
                  <a:srgbClr val="FF0000"/>
                </a:solidFill>
                <a:latin typeface="Calibri" panose="020F0502020204030204" pitchFamily="34" charset="0"/>
              </a:rPr>
              <a:t>(PTT)</a:t>
            </a:r>
            <a:endParaRPr lang="tr-TR" sz="3300" dirty="0">
              <a:latin typeface="Calibri" panose="020F0502020204030204" pitchFamily="34" charset="0"/>
            </a:endParaRPr>
          </a:p>
          <a:p>
            <a:pPr marL="0" indent="0">
              <a:buNone/>
            </a:pPr>
            <a:r>
              <a:rPr lang="tr-TR" sz="3300" dirty="0">
                <a:solidFill>
                  <a:srgbClr val="0070C0"/>
                </a:solidFill>
                <a:latin typeface="Calibri" panose="020F0502020204030204" pitchFamily="34" charset="0"/>
              </a:rPr>
              <a:t>b)</a:t>
            </a:r>
            <a:r>
              <a:rPr lang="tr-TR" sz="3300" dirty="0">
                <a:solidFill>
                  <a:schemeClr val="tx1">
                    <a:lumMod val="50000"/>
                  </a:schemeClr>
                </a:solidFill>
                <a:latin typeface="Calibri" panose="020F0502020204030204" pitchFamily="34" charset="0"/>
              </a:rPr>
              <a:t>Sadece gerçek veya tüzel tek kişinin ihtiyaç ile ilgili özel bir hakka sahip olması.</a:t>
            </a:r>
            <a:r>
              <a:rPr lang="tr-TR" sz="3600" dirty="0">
                <a:solidFill>
                  <a:schemeClr val="tx1">
                    <a:lumMod val="50000"/>
                  </a:schemeClr>
                </a:solidFill>
                <a:latin typeface="Calibri" panose="020F0502020204030204" pitchFamily="34" charset="0"/>
              </a:rPr>
              <a:t> </a:t>
            </a:r>
            <a:r>
              <a:rPr lang="tr-TR" sz="3600" dirty="0">
                <a:solidFill>
                  <a:srgbClr val="FF0000"/>
                </a:solidFill>
                <a:latin typeface="Calibri" panose="020F0502020204030204" pitchFamily="34" charset="0"/>
              </a:rPr>
              <a:t>(Yetkili Servis)</a:t>
            </a:r>
            <a:endParaRPr lang="tr-TR" sz="3300" dirty="0">
              <a:latin typeface="Calibri" panose="020F0502020204030204" pitchFamily="34" charset="0"/>
            </a:endParaRPr>
          </a:p>
          <a:p>
            <a:pPr marL="0" indent="0">
              <a:buNone/>
            </a:pPr>
            <a:r>
              <a:rPr lang="tr-TR" sz="3300" dirty="0">
                <a:solidFill>
                  <a:srgbClr val="0070C0"/>
                </a:solidFill>
                <a:latin typeface="Calibri" panose="020F0502020204030204" pitchFamily="34" charset="0"/>
              </a:rPr>
              <a:t>c)</a:t>
            </a:r>
            <a:r>
              <a:rPr lang="tr-TR" sz="3300" dirty="0">
                <a:solidFill>
                  <a:schemeClr val="tx1">
                    <a:lumMod val="50000"/>
                  </a:schemeClr>
                </a:solidFill>
                <a:latin typeface="Calibri" panose="020F0502020204030204" pitchFamily="34" charset="0"/>
              </a:rPr>
              <a:t>Mevcut mal, ekipman, teknoloji veya hizmetlerle uyumun ve standardizasyonun sağlanması için zorunlu olan mal ve hizmetlerin, asıl sözleşmeye dayalı olarak düzenlenecek ve toplam süreleri üç yılı geçmeyecek sözleşmelerle ilk alım yapılan gerçek veya tüzel kişiden alınması.</a:t>
            </a:r>
            <a:r>
              <a:rPr lang="tr-TR" sz="3600" dirty="0">
                <a:solidFill>
                  <a:schemeClr val="tx1">
                    <a:lumMod val="50000"/>
                  </a:schemeClr>
                </a:solidFill>
                <a:latin typeface="Calibri" panose="020F0502020204030204" pitchFamily="34" charset="0"/>
              </a:rPr>
              <a:t> </a:t>
            </a:r>
            <a:r>
              <a:rPr lang="tr-TR" sz="3600" dirty="0">
                <a:solidFill>
                  <a:srgbClr val="FF0000"/>
                </a:solidFill>
                <a:latin typeface="Calibri" panose="020F0502020204030204" pitchFamily="34" charset="0"/>
              </a:rPr>
              <a:t>(Yazılım vb.)</a:t>
            </a:r>
            <a:endParaRPr lang="tr-TR" sz="3300" dirty="0">
              <a:latin typeface="Calibri" panose="020F0502020204030204" pitchFamily="34" charset="0"/>
            </a:endParaRPr>
          </a:p>
          <a:p>
            <a:pPr marL="0" indent="0">
              <a:buNone/>
            </a:pPr>
            <a:r>
              <a:rPr lang="tr-TR" sz="3300" b="1" dirty="0">
                <a:solidFill>
                  <a:srgbClr val="FF0000"/>
                </a:solidFill>
                <a:latin typeface="Calibri" panose="020F0502020204030204" pitchFamily="34" charset="0"/>
              </a:rPr>
              <a:t>d)Büyükşehir belediyesi sınırları dahilinde bulunan idarelerin</a:t>
            </a:r>
            <a:r>
              <a:rPr lang="tr-TR" sz="3600" dirty="0">
                <a:latin typeface="Calibri" panose="020F0502020204030204" pitchFamily="34" charset="0"/>
              </a:rPr>
              <a:t> </a:t>
            </a:r>
            <a:r>
              <a:rPr lang="tr-TR" sz="3600" dirty="0">
                <a:latin typeface="Calibri" panose="020F0502020204030204" pitchFamily="34" charset="0"/>
                <a:cs typeface="Calibri" panose="020F0502020204030204" pitchFamily="34" charset="0"/>
              </a:rPr>
              <a:t>(53.261 TL)</a:t>
            </a:r>
            <a:r>
              <a:rPr lang="tr-TR" sz="3300" b="1" dirty="0">
                <a:solidFill>
                  <a:srgbClr val="FF0000"/>
                </a:solidFill>
                <a:latin typeface="Calibri" panose="020F0502020204030204" pitchFamily="34" charset="0"/>
                <a:cs typeface="Calibri" panose="020F0502020204030204" pitchFamily="34" charset="0"/>
              </a:rPr>
              <a:t>, </a:t>
            </a:r>
            <a:r>
              <a:rPr lang="tr-TR" sz="3300" b="1" dirty="0">
                <a:solidFill>
                  <a:srgbClr val="FF0000"/>
                </a:solidFill>
                <a:latin typeface="Calibri" panose="020F0502020204030204" pitchFamily="34" charset="0"/>
              </a:rPr>
              <a:t>diğer idarelerin </a:t>
            </a:r>
            <a:r>
              <a:rPr lang="tr-TR" sz="3600" dirty="0">
                <a:solidFill>
                  <a:schemeClr val="tx2"/>
                </a:solidFill>
                <a:latin typeface="Calibri" panose="020F0502020204030204" pitchFamily="34" charset="0"/>
                <a:cs typeface="Calibri" panose="020F0502020204030204" pitchFamily="34" charset="0"/>
              </a:rPr>
              <a:t>(17.744 TL) </a:t>
            </a:r>
            <a:r>
              <a:rPr lang="tr-TR" sz="3300" b="1" dirty="0" err="1">
                <a:solidFill>
                  <a:srgbClr val="FF0000"/>
                </a:solidFill>
                <a:latin typeface="Calibri" panose="020F0502020204030204" pitchFamily="34" charset="0"/>
              </a:rPr>
              <a:t>sını</a:t>
            </a:r>
            <a:r>
              <a:rPr lang="tr-TR" sz="3300" b="1" dirty="0">
                <a:solidFill>
                  <a:srgbClr val="FF0000"/>
                </a:solidFill>
                <a:latin typeface="Calibri" panose="020F0502020204030204" pitchFamily="34" charset="0"/>
              </a:rPr>
              <a:t> aşmayan ihtiyaçları ile temsil ağırlama faaliyetleri kapsamında yapılacak konaklama, seyahat ve iaşeye ilişkin alımlar. </a:t>
            </a:r>
          </a:p>
          <a:p>
            <a:pPr marL="0" indent="0">
              <a:buNone/>
            </a:pPr>
            <a:r>
              <a:rPr lang="tr-TR" sz="3300" dirty="0">
                <a:solidFill>
                  <a:srgbClr val="0070C0"/>
                </a:solidFill>
                <a:latin typeface="Calibri" panose="020F0502020204030204" pitchFamily="34" charset="0"/>
              </a:rPr>
              <a:t>e)</a:t>
            </a:r>
            <a:r>
              <a:rPr lang="tr-TR" sz="3300" dirty="0">
                <a:solidFill>
                  <a:schemeClr val="tx1">
                    <a:lumMod val="50000"/>
                  </a:schemeClr>
                </a:solidFill>
                <a:latin typeface="Calibri" panose="020F0502020204030204" pitchFamily="34" charset="0"/>
              </a:rPr>
              <a:t>İdarelerin ihtiyacına uygun taşınmaz mal alımı veya kiralanması.</a:t>
            </a:r>
          </a:p>
          <a:p>
            <a:pPr marL="0" indent="0">
              <a:buNone/>
            </a:pPr>
            <a:r>
              <a:rPr lang="tr-TR" sz="3300" dirty="0">
                <a:solidFill>
                  <a:srgbClr val="0070C0"/>
                </a:solidFill>
                <a:latin typeface="Calibri" panose="020F0502020204030204" pitchFamily="34" charset="0"/>
              </a:rPr>
              <a:t>f)</a:t>
            </a:r>
            <a:r>
              <a:rPr lang="tr-TR" sz="3300" dirty="0">
                <a:solidFill>
                  <a:schemeClr val="tx1">
                    <a:lumMod val="50000"/>
                  </a:schemeClr>
                </a:solidFill>
                <a:latin typeface="Calibri" panose="020F0502020204030204" pitchFamily="34" charset="0"/>
              </a:rPr>
              <a:t>Özelliğinden ve belli süre içinde kullanılma zorunluluğundan dolayı stoklanması ekonomik olmayan veya acil durumlarda kullanılacak olan ilaç, aşı, serum, anti-serum, kan ve kan ürünleri ile </a:t>
            </a:r>
            <a:r>
              <a:rPr lang="tr-TR" sz="3300" dirty="0" err="1">
                <a:solidFill>
                  <a:schemeClr val="tx1">
                    <a:lumMod val="50000"/>
                  </a:schemeClr>
                </a:solidFill>
                <a:latin typeface="Calibri" panose="020F0502020204030204" pitchFamily="34" charset="0"/>
              </a:rPr>
              <a:t>ortez</a:t>
            </a:r>
            <a:r>
              <a:rPr lang="tr-TR" sz="3300" dirty="0">
                <a:solidFill>
                  <a:schemeClr val="tx1">
                    <a:lumMod val="50000"/>
                  </a:schemeClr>
                </a:solidFill>
                <a:latin typeface="Calibri" panose="020F0502020204030204" pitchFamily="34" charset="0"/>
              </a:rPr>
              <a:t>, protez gibi uygulama esnasında hastaya göre belirlenebilen ve hastaya özgü tıbbî sarf malzemeleri, test ve tetkik sarf malzemeleri alımları.</a:t>
            </a:r>
          </a:p>
          <a:p>
            <a:pPr marL="0" indent="0">
              <a:buNone/>
            </a:pPr>
            <a:r>
              <a:rPr lang="tr-TR" sz="3300" dirty="0">
                <a:solidFill>
                  <a:srgbClr val="0070C0"/>
                </a:solidFill>
                <a:latin typeface="Calibri" panose="020F0502020204030204" pitchFamily="34" charset="0"/>
              </a:rPr>
              <a:t>g)</a:t>
            </a:r>
            <a:r>
              <a:rPr lang="tr-TR" sz="3300" dirty="0">
                <a:latin typeface="Calibri" panose="020F0502020204030204" pitchFamily="34" charset="0"/>
              </a:rPr>
              <a:t> </a:t>
            </a:r>
            <a:r>
              <a:rPr lang="tr-TR" sz="3300" dirty="0">
                <a:solidFill>
                  <a:schemeClr val="tx1">
                    <a:lumMod val="50000"/>
                  </a:schemeClr>
                </a:solidFill>
                <a:latin typeface="Calibri" panose="020F0502020204030204" pitchFamily="34" charset="0"/>
              </a:rPr>
              <a:t>Milletlerarası tahkim yoluyla çözülmesi öngörülen uyuşmazlıklarla ilgili davalarda, Kanun kapsamındaki idareleri temsil ve savunmak üzere Türk veya yabancı uyruklu avukatlardan ya da avukatlık ortaklıklarından yapılacak hizmet alımları.</a:t>
            </a:r>
          </a:p>
          <a:p>
            <a:pPr marL="0" indent="0">
              <a:buNone/>
            </a:pPr>
            <a:endParaRPr lang="tr-TR" sz="3300" dirty="0">
              <a:latin typeface="Calibri" panose="020F0502020204030204" pitchFamily="34" charset="0"/>
            </a:endParaRPr>
          </a:p>
          <a:p>
            <a:endParaRPr lang="tr-TR" dirty="0"/>
          </a:p>
        </p:txBody>
      </p:sp>
    </p:spTree>
    <p:extLst>
      <p:ext uri="{BB962C8B-B14F-4D97-AF65-F5344CB8AC3E}">
        <p14:creationId xmlns:p14="http://schemas.microsoft.com/office/powerpoint/2010/main" val="29454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7472" y="332656"/>
            <a:ext cx="10971372" cy="1066800"/>
          </a:xfrm>
        </p:spPr>
        <p:txBody>
          <a:bodyPr/>
          <a:lstStyle/>
          <a:p>
            <a:pPr algn="ctr"/>
            <a:r>
              <a:rPr lang="tr-TR" b="1" u="sng" dirty="0">
                <a:solidFill>
                  <a:srgbClr val="002060"/>
                </a:solidFill>
                <a:latin typeface="Book Antiqua" panose="02040602050305030304" pitchFamily="18" charset="0"/>
              </a:rPr>
              <a:t>DOĞRUDAN TEMİN</a:t>
            </a:r>
            <a:br>
              <a:rPr lang="tr-TR" b="1" dirty="0">
                <a:solidFill>
                  <a:srgbClr val="FF9900"/>
                </a:solidFill>
              </a:rPr>
            </a:br>
            <a:endParaRPr lang="tr-TR" dirty="0"/>
          </a:p>
        </p:txBody>
      </p:sp>
      <p:sp>
        <p:nvSpPr>
          <p:cNvPr id="3" name="İçerik Yer Tutucusu 2"/>
          <p:cNvSpPr>
            <a:spLocks noGrp="1"/>
          </p:cNvSpPr>
          <p:nvPr>
            <p:ph idx="1"/>
          </p:nvPr>
        </p:nvSpPr>
        <p:spPr>
          <a:xfrm>
            <a:off x="360026" y="980728"/>
            <a:ext cx="10287000" cy="5472608"/>
          </a:xfrm>
        </p:spPr>
        <p:txBody>
          <a:bodyPr/>
          <a:lstStyle/>
          <a:p>
            <a:r>
              <a:rPr lang="tr-TR" dirty="0">
                <a:solidFill>
                  <a:srgbClr val="002060"/>
                </a:solidFill>
                <a:latin typeface="Calibri" pitchFamily="34" charset="0"/>
              </a:rPr>
              <a:t>22 </a:t>
            </a:r>
            <a:r>
              <a:rPr lang="tr-TR" dirty="0" err="1">
                <a:solidFill>
                  <a:srgbClr val="002060"/>
                </a:solidFill>
                <a:latin typeface="Calibri" pitchFamily="34" charset="0"/>
              </a:rPr>
              <a:t>nci</a:t>
            </a:r>
            <a:r>
              <a:rPr lang="tr-TR" dirty="0">
                <a:solidFill>
                  <a:srgbClr val="002060"/>
                </a:solidFill>
                <a:latin typeface="Calibri" pitchFamily="34" charset="0"/>
              </a:rPr>
              <a:t> maddenin (a) / (b) / (c) bentleri kapsamında </a:t>
            </a:r>
            <a:r>
              <a:rPr lang="tr-TR" dirty="0">
                <a:solidFill>
                  <a:srgbClr val="00B0F0"/>
                </a:solidFill>
                <a:latin typeface="Calibri" pitchFamily="34" charset="0"/>
              </a:rPr>
              <a:t>tek kaynaktan temin edilen mallara ilişkin formun </a:t>
            </a:r>
            <a:r>
              <a:rPr lang="tr-TR" dirty="0">
                <a:solidFill>
                  <a:srgbClr val="002060"/>
                </a:solidFill>
                <a:latin typeface="Calibri" pitchFamily="34" charset="0"/>
              </a:rPr>
              <a:t>düzenlenerek ödeme  emri belgesi ekine eklenmesi,</a:t>
            </a:r>
          </a:p>
          <a:p>
            <a:endParaRPr lang="tr-TR" dirty="0">
              <a:solidFill>
                <a:srgbClr val="002060"/>
              </a:solidFill>
              <a:latin typeface="Calibri" pitchFamily="34" charset="0"/>
            </a:endParaRPr>
          </a:p>
          <a:p>
            <a:pPr marL="0" lvl="0" indent="0" algn="just" fontAlgn="base">
              <a:lnSpc>
                <a:spcPct val="100000"/>
              </a:lnSpc>
              <a:spcBef>
                <a:spcPct val="0"/>
              </a:spcBef>
              <a:spcAft>
                <a:spcPct val="0"/>
              </a:spcAft>
              <a:buClrTx/>
              <a:buSzPct val="150000"/>
              <a:buNone/>
            </a:pPr>
            <a:r>
              <a:rPr lang="tr-TR" dirty="0">
                <a:solidFill>
                  <a:srgbClr val="002060"/>
                </a:solidFill>
                <a:latin typeface="Calibri" pitchFamily="34" charset="0"/>
              </a:rPr>
              <a:t>  </a:t>
            </a:r>
            <a:r>
              <a:rPr lang="tr-TR" b="1" u="sng" dirty="0">
                <a:solidFill>
                  <a:srgbClr val="FF0000"/>
                </a:solidFill>
                <a:latin typeface="Calibri" pitchFamily="34" charset="0"/>
              </a:rPr>
              <a:t>Doğrudan Temin Onayında</a:t>
            </a:r>
            <a:r>
              <a:rPr lang="tr-TR" dirty="0">
                <a:solidFill>
                  <a:srgbClr val="FF0000"/>
                </a:solidFill>
                <a:latin typeface="Calibri" pitchFamily="34" charset="0"/>
              </a:rPr>
              <a:t>;</a:t>
            </a:r>
          </a:p>
          <a:p>
            <a:pPr marL="342900" lvl="0" indent="-342900" fontAlgn="base">
              <a:lnSpc>
                <a:spcPct val="100000"/>
              </a:lnSpc>
              <a:spcBef>
                <a:spcPct val="0"/>
              </a:spcBef>
              <a:spcAft>
                <a:spcPct val="0"/>
              </a:spcAft>
              <a:buClrTx/>
              <a:buSzTx/>
              <a:buNone/>
            </a:pPr>
            <a:r>
              <a:rPr lang="tr-TR" dirty="0">
                <a:solidFill>
                  <a:srgbClr val="002060"/>
                </a:solidFill>
                <a:latin typeface="Calibri" pitchFamily="34" charset="0"/>
              </a:rPr>
              <a:t>-Avans verilip verilmeyeceği </a:t>
            </a:r>
          </a:p>
          <a:p>
            <a:pPr marL="342900" lvl="0" indent="-342900" fontAlgn="base">
              <a:lnSpc>
                <a:spcPct val="100000"/>
              </a:lnSpc>
              <a:spcBef>
                <a:spcPct val="0"/>
              </a:spcBef>
              <a:spcAft>
                <a:spcPct val="0"/>
              </a:spcAft>
              <a:buClrTx/>
              <a:buSzTx/>
              <a:buNone/>
            </a:pPr>
            <a:r>
              <a:rPr lang="tr-TR" dirty="0">
                <a:solidFill>
                  <a:srgbClr val="002060"/>
                </a:solidFill>
                <a:latin typeface="Calibri" pitchFamily="34" charset="0"/>
              </a:rPr>
              <a:t>-Fiyat farkı verilip verilmeyeceği </a:t>
            </a:r>
          </a:p>
          <a:p>
            <a:pPr marL="342900" lvl="0" indent="-342900" fontAlgn="base">
              <a:lnSpc>
                <a:spcPct val="100000"/>
              </a:lnSpc>
              <a:spcBef>
                <a:spcPct val="0"/>
              </a:spcBef>
              <a:spcAft>
                <a:spcPct val="0"/>
              </a:spcAft>
              <a:buClrTx/>
              <a:buSzTx/>
              <a:buNone/>
            </a:pPr>
            <a:r>
              <a:rPr lang="tr-TR" dirty="0">
                <a:solidFill>
                  <a:srgbClr val="002060"/>
                </a:solidFill>
                <a:latin typeface="Calibri" pitchFamily="34" charset="0"/>
              </a:rPr>
              <a:t>-Sözleşme yapılıp yapılmayacağının, belirtilmesi gerekir.</a:t>
            </a:r>
          </a:p>
          <a:p>
            <a:endParaRPr lang="tr-TR" dirty="0"/>
          </a:p>
        </p:txBody>
      </p:sp>
    </p:spTree>
    <p:extLst>
      <p:ext uri="{BB962C8B-B14F-4D97-AF65-F5344CB8AC3E}">
        <p14:creationId xmlns:p14="http://schemas.microsoft.com/office/powerpoint/2010/main" val="23042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152400"/>
            <a:ext cx="10971372"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İHALE DOKÜMANININ İÇERİĞİ</a:t>
            </a:r>
          </a:p>
        </p:txBody>
      </p:sp>
      <p:sp>
        <p:nvSpPr>
          <p:cNvPr id="3" name="İçerik Yer Tutucusu 2"/>
          <p:cNvSpPr>
            <a:spLocks noGrp="1"/>
          </p:cNvSpPr>
          <p:nvPr>
            <p:ph idx="1"/>
          </p:nvPr>
        </p:nvSpPr>
        <p:spPr>
          <a:xfrm>
            <a:off x="608013" y="1628800"/>
            <a:ext cx="10287000" cy="5040560"/>
          </a:xfrm>
        </p:spPr>
        <p:txBody>
          <a:bodyPr>
            <a:normAutofit fontScale="92500" lnSpcReduction="20000"/>
          </a:bodyPr>
          <a:lstStyle/>
          <a:p>
            <a:pPr marL="0" indent="0">
              <a:buNone/>
            </a:pPr>
            <a:r>
              <a:rPr lang="tr-TR" dirty="0">
                <a:solidFill>
                  <a:schemeClr val="tx1">
                    <a:lumMod val="50000"/>
                  </a:schemeClr>
                </a:solidFill>
                <a:latin typeface="Calibri" panose="020F0502020204030204" pitchFamily="34" charset="0"/>
                <a:cs typeface="Calibri" panose="020F0502020204030204" pitchFamily="34" charset="0"/>
              </a:rPr>
              <a:t>İdareler tarafından hazırlanacak olan ihale dokümanında; </a:t>
            </a:r>
          </a:p>
          <a:p>
            <a:pPr marL="0" indent="0">
              <a:buNone/>
            </a:pPr>
            <a:r>
              <a:rPr lang="tr-TR" dirty="0">
                <a:solidFill>
                  <a:srgbClr val="0070C0"/>
                </a:solidFill>
                <a:latin typeface="Calibri" panose="020F0502020204030204" pitchFamily="34" charset="0"/>
                <a:cs typeface="Calibri" panose="020F0502020204030204" pitchFamily="34" charset="0"/>
              </a:rPr>
              <a:t>1.</a:t>
            </a:r>
            <a:r>
              <a:rPr lang="tr-TR" dirty="0">
                <a:solidFill>
                  <a:schemeClr val="tx1">
                    <a:lumMod val="50000"/>
                  </a:schemeClr>
                </a:solidFill>
                <a:latin typeface="Calibri" panose="020F0502020204030204" pitchFamily="34" charset="0"/>
                <a:cs typeface="Calibri" panose="020F0502020204030204" pitchFamily="34" charset="0"/>
              </a:rPr>
              <a:t> İsteklilere talimatları da içeren </a:t>
            </a:r>
            <a:r>
              <a:rPr lang="tr-TR" b="1" dirty="0">
                <a:solidFill>
                  <a:srgbClr val="0070C0"/>
                </a:solidFill>
                <a:latin typeface="Calibri" panose="020F0502020204030204" pitchFamily="34" charset="0"/>
                <a:cs typeface="Calibri" panose="020F0502020204030204" pitchFamily="34" charset="0"/>
              </a:rPr>
              <a:t>idari şartnameler,</a:t>
            </a:r>
          </a:p>
          <a:p>
            <a:pPr marL="0" indent="0">
              <a:buNone/>
            </a:pPr>
            <a:r>
              <a:rPr lang="tr-TR" dirty="0">
                <a:solidFill>
                  <a:srgbClr val="0070C0"/>
                </a:solidFill>
                <a:latin typeface="Calibri" panose="020F0502020204030204" pitchFamily="34" charset="0"/>
                <a:cs typeface="Calibri" panose="020F0502020204030204" pitchFamily="34" charset="0"/>
              </a:rPr>
              <a:t>2.</a:t>
            </a:r>
            <a:r>
              <a:rPr lang="tr-TR" dirty="0">
                <a:solidFill>
                  <a:schemeClr val="tx1">
                    <a:lumMod val="50000"/>
                  </a:schemeClr>
                </a:solidFill>
                <a:latin typeface="Calibri" panose="020F0502020204030204" pitchFamily="34" charset="0"/>
                <a:cs typeface="Calibri" panose="020F0502020204030204" pitchFamily="34" charset="0"/>
              </a:rPr>
              <a:t> </a:t>
            </a:r>
            <a:r>
              <a:rPr lang="tr-TR" dirty="0">
                <a:solidFill>
                  <a:srgbClr val="0070C0"/>
                </a:solidFill>
                <a:latin typeface="Calibri" panose="020F0502020204030204" pitchFamily="34" charset="0"/>
                <a:cs typeface="Calibri" panose="020F0502020204030204" pitchFamily="34" charset="0"/>
              </a:rPr>
              <a:t>Sözleşme tasarısı,</a:t>
            </a:r>
          </a:p>
          <a:p>
            <a:pPr marL="0" indent="0">
              <a:buNone/>
            </a:pPr>
            <a:r>
              <a:rPr lang="tr-TR" dirty="0">
                <a:solidFill>
                  <a:srgbClr val="0070C0"/>
                </a:solidFill>
                <a:latin typeface="Calibri" panose="020F0502020204030204" pitchFamily="34" charset="0"/>
                <a:cs typeface="Calibri" panose="020F0502020204030204" pitchFamily="34" charset="0"/>
              </a:rPr>
              <a:t>3.</a:t>
            </a:r>
            <a:r>
              <a:rPr lang="tr-TR" dirty="0">
                <a:solidFill>
                  <a:schemeClr val="tx1">
                    <a:lumMod val="50000"/>
                  </a:schemeClr>
                </a:solidFill>
                <a:latin typeface="Calibri" panose="020F0502020204030204" pitchFamily="34" charset="0"/>
                <a:cs typeface="Calibri" panose="020F0502020204030204" pitchFamily="34" charset="0"/>
              </a:rPr>
              <a:t> </a:t>
            </a:r>
            <a:r>
              <a:rPr lang="tr-TR" dirty="0">
                <a:solidFill>
                  <a:srgbClr val="0070C0"/>
                </a:solidFill>
                <a:latin typeface="Calibri" panose="020F0502020204030204" pitchFamily="34" charset="0"/>
                <a:cs typeface="Calibri" panose="020F0502020204030204" pitchFamily="34" charset="0"/>
              </a:rPr>
              <a:t>Teknik şartname </a:t>
            </a:r>
            <a:r>
              <a:rPr lang="tr-TR" dirty="0">
                <a:solidFill>
                  <a:srgbClr val="FF0000"/>
                </a:solidFill>
                <a:latin typeface="Calibri" panose="020F0502020204030204" pitchFamily="34" charset="0"/>
                <a:cs typeface="Calibri" panose="020F0502020204030204" pitchFamily="34" charset="0"/>
              </a:rPr>
              <a:t>(yapım işlerinde proje dahil)</a:t>
            </a:r>
          </a:p>
          <a:p>
            <a:pPr marL="0" indent="0">
              <a:buNone/>
            </a:pPr>
            <a:r>
              <a:rPr lang="tr-TR" dirty="0">
                <a:solidFill>
                  <a:srgbClr val="0070C0"/>
                </a:solidFill>
                <a:latin typeface="Calibri" panose="020F0502020204030204" pitchFamily="34" charset="0"/>
                <a:cs typeface="Calibri" panose="020F0502020204030204" pitchFamily="34" charset="0"/>
              </a:rPr>
              <a:t>4.</a:t>
            </a:r>
            <a:r>
              <a:rPr lang="tr-TR" dirty="0">
                <a:solidFill>
                  <a:schemeClr val="tx1">
                    <a:lumMod val="50000"/>
                  </a:schemeClr>
                </a:solidFill>
                <a:latin typeface="Calibri" panose="020F0502020204030204" pitchFamily="34" charset="0"/>
                <a:cs typeface="Calibri" panose="020F0502020204030204" pitchFamily="34" charset="0"/>
              </a:rPr>
              <a:t> </a:t>
            </a:r>
            <a:r>
              <a:rPr lang="tr-TR" dirty="0">
                <a:solidFill>
                  <a:srgbClr val="0070C0"/>
                </a:solidFill>
                <a:latin typeface="Calibri" panose="020F0502020204030204" pitchFamily="34" charset="0"/>
                <a:cs typeface="Calibri" panose="020F0502020204030204" pitchFamily="34" charset="0"/>
              </a:rPr>
              <a:t>Gerekli diğer belge ve bilgiler </a:t>
            </a:r>
            <a:r>
              <a:rPr lang="tr-TR" dirty="0">
                <a:solidFill>
                  <a:srgbClr val="FF0000"/>
                </a:solidFill>
                <a:latin typeface="Calibri" panose="020F0502020204030204" pitchFamily="34" charset="0"/>
                <a:cs typeface="Calibri" panose="020F0502020204030204" pitchFamily="34" charset="0"/>
              </a:rPr>
              <a:t>(standart formlar, birim fiyat tarifleri vs.)</a:t>
            </a:r>
          </a:p>
          <a:p>
            <a:pPr marL="0" indent="0">
              <a:buNone/>
            </a:pPr>
            <a:r>
              <a:rPr lang="tr-TR" u="sng" dirty="0">
                <a:solidFill>
                  <a:schemeClr val="tx1">
                    <a:lumMod val="50000"/>
                  </a:schemeClr>
                </a:solidFill>
                <a:latin typeface="Calibri" panose="020F0502020204030204" pitchFamily="34" charset="0"/>
                <a:cs typeface="Calibri" panose="020F0502020204030204" pitchFamily="34" charset="0"/>
              </a:rPr>
              <a:t>bulunur.</a:t>
            </a:r>
          </a:p>
          <a:p>
            <a:pPr marL="0" indent="0">
              <a:buNone/>
            </a:pPr>
            <a:r>
              <a:rPr lang="tr-TR" dirty="0">
                <a:solidFill>
                  <a:schemeClr val="tx1">
                    <a:lumMod val="50000"/>
                  </a:schemeClr>
                </a:solidFill>
                <a:latin typeface="Calibri" panose="020F0502020204030204" pitchFamily="34" charset="0"/>
                <a:cs typeface="Calibri" panose="020F0502020204030204" pitchFamily="34" charset="0"/>
              </a:rPr>
              <a:t>İhale dokümanında yapılan düzenlemeler </a:t>
            </a:r>
            <a:r>
              <a:rPr lang="tr-TR" b="1" u="sng" dirty="0">
                <a:solidFill>
                  <a:srgbClr val="0070C0"/>
                </a:solidFill>
                <a:latin typeface="Calibri" panose="020F0502020204030204" pitchFamily="34" charset="0"/>
                <a:cs typeface="Calibri" panose="020F0502020204030204" pitchFamily="34" charset="0"/>
              </a:rPr>
              <a:t>birbirine aykırı olamaz.</a:t>
            </a:r>
          </a:p>
          <a:p>
            <a:pPr marL="0" indent="0">
              <a:buNone/>
            </a:pPr>
            <a:endParaRPr lang="tr-TR" dirty="0"/>
          </a:p>
          <a:p>
            <a:pPr marL="0" indent="0">
              <a:buNone/>
            </a:pPr>
            <a:br>
              <a:rPr lang="tr-TR" dirty="0">
                <a:solidFill>
                  <a:srgbClr val="002060"/>
                </a:solidFill>
                <a:latin typeface="Calibri" panose="020F0502020204030204" pitchFamily="34" charset="0"/>
                <a:cs typeface="Calibri" panose="020F0502020204030204" pitchFamily="34" charset="0"/>
              </a:rPr>
            </a:br>
            <a:br>
              <a:rPr lang="tr-TR" b="1" dirty="0">
                <a:solidFill>
                  <a:srgbClr val="002060"/>
                </a:solidFill>
                <a:latin typeface="Calibri" panose="020F0502020204030204" pitchFamily="34" charset="0"/>
                <a:cs typeface="Calibri" panose="020F0502020204030204" pitchFamily="34" charset="0"/>
              </a:rPr>
            </a:br>
            <a:endParaRPr lang="tr-TR"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937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1614" y="152400"/>
            <a:ext cx="10971372"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TEKLİFLERİN GEÇERLİLİK SÜRESİ</a:t>
            </a:r>
            <a:br>
              <a:rPr lang="tr-TR" b="1" dirty="0">
                <a:solidFill>
                  <a:srgbClr val="002060"/>
                </a:solidFill>
                <a:latin typeface="Book Antiqua" panose="02040602050305030304" pitchFamily="18" charset="0"/>
                <a:cs typeface="Calibri" panose="020F0502020204030204" pitchFamily="34" charset="0"/>
              </a:rPr>
            </a:br>
            <a:r>
              <a:rPr lang="tr-TR" b="1" dirty="0">
                <a:solidFill>
                  <a:srgbClr val="002060"/>
                </a:solidFill>
                <a:latin typeface="Book Antiqua" panose="02040602050305030304" pitchFamily="18" charset="0"/>
                <a:cs typeface="Calibri" panose="020F0502020204030204" pitchFamily="34" charset="0"/>
              </a:rPr>
              <a:t>MADDE-32</a:t>
            </a:r>
            <a:endParaRPr lang="tr-TR" dirty="0">
              <a:solidFill>
                <a:srgbClr val="002060"/>
              </a:solidFill>
              <a:latin typeface="Book Antiqua" panose="02040602050305030304" pitchFamily="18" charset="0"/>
              <a:cs typeface="Calibri" panose="020F0502020204030204" pitchFamily="34" charset="0"/>
            </a:endParaRPr>
          </a:p>
        </p:txBody>
      </p:sp>
      <p:sp>
        <p:nvSpPr>
          <p:cNvPr id="3" name="İçerik Yer Tutucusu 2"/>
          <p:cNvSpPr>
            <a:spLocks noGrp="1"/>
          </p:cNvSpPr>
          <p:nvPr>
            <p:ph idx="1"/>
          </p:nvPr>
        </p:nvSpPr>
        <p:spPr>
          <a:xfrm>
            <a:off x="837829" y="1700808"/>
            <a:ext cx="10742984" cy="4608512"/>
          </a:xfrm>
        </p:spPr>
        <p:txBody>
          <a:bodyPr/>
          <a:lstStyle/>
          <a:p>
            <a:r>
              <a:rPr lang="tr-TR" dirty="0">
                <a:solidFill>
                  <a:srgbClr val="0070C0"/>
                </a:solidFill>
                <a:latin typeface="Calibri" panose="020F0502020204030204" pitchFamily="34" charset="0"/>
              </a:rPr>
              <a:t>Tekliflerin geçerlilik süresi ihale dokümanında belirtilir.</a:t>
            </a:r>
          </a:p>
          <a:p>
            <a:endParaRPr lang="tr-TR" dirty="0">
              <a:solidFill>
                <a:srgbClr val="0070C0"/>
              </a:solidFill>
              <a:latin typeface="Calibri" panose="020F0502020204030204" pitchFamily="34" charset="0"/>
            </a:endParaRPr>
          </a:p>
          <a:p>
            <a:r>
              <a:rPr lang="tr-TR" dirty="0">
                <a:solidFill>
                  <a:srgbClr val="0070C0"/>
                </a:solidFill>
                <a:latin typeface="Calibri" panose="020F0502020204030204" pitchFamily="34" charset="0"/>
              </a:rPr>
              <a:t>İdarece ihtiyaç duyulması halinde bu süre, teklif ve sözleşme koşulları değiştirilmemek ile isteklinin kabulü kaydıyla, en fazla ihale dokümanında belirtilen teklif geçerlilik süresi kadar uzatılabilir.</a:t>
            </a:r>
          </a:p>
          <a:p>
            <a:endParaRPr lang="tr-TR" dirty="0"/>
          </a:p>
        </p:txBody>
      </p:sp>
    </p:spTree>
    <p:extLst>
      <p:ext uri="{BB962C8B-B14F-4D97-AF65-F5344CB8AC3E}">
        <p14:creationId xmlns:p14="http://schemas.microsoft.com/office/powerpoint/2010/main" val="8145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5758" y="620688"/>
            <a:ext cx="10971372" cy="1066800"/>
          </a:xfrm>
        </p:spPr>
        <p:txBody>
          <a:bodyPr/>
          <a:lstStyle/>
          <a:p>
            <a:pPr algn="ctr"/>
            <a:r>
              <a:rPr lang="tr-TR" b="1" u="sng" dirty="0">
                <a:solidFill>
                  <a:srgbClr val="002060"/>
                </a:solidFill>
                <a:latin typeface="Book Antiqua" panose="02040602050305030304" pitchFamily="18" charset="0"/>
                <a:cs typeface="Calibri" panose="020F0502020204030204" pitchFamily="34" charset="0"/>
              </a:rPr>
              <a:t>GEÇİCİ TEMİNAT</a:t>
            </a:r>
            <a:br>
              <a:rPr lang="tr-TR" dirty="0">
                <a:latin typeface="Book Antiqua" panose="02040602050305030304" pitchFamily="18" charset="0"/>
                <a:cs typeface="Calibri" panose="020F0502020204030204" pitchFamily="34" charset="0"/>
              </a:rPr>
            </a:br>
            <a:r>
              <a:rPr lang="tr-TR" dirty="0">
                <a:solidFill>
                  <a:srgbClr val="002060"/>
                </a:solidFill>
                <a:latin typeface="Book Antiqua" panose="02040602050305030304" pitchFamily="18" charset="0"/>
                <a:cs typeface="Calibri" panose="020F0502020204030204" pitchFamily="34" charset="0"/>
              </a:rPr>
              <a:t>MADDE-33</a:t>
            </a:r>
          </a:p>
        </p:txBody>
      </p:sp>
      <p:sp>
        <p:nvSpPr>
          <p:cNvPr id="3" name="İçerik Yer Tutucusu 2"/>
          <p:cNvSpPr>
            <a:spLocks noGrp="1"/>
          </p:cNvSpPr>
          <p:nvPr>
            <p:ph idx="1"/>
          </p:nvPr>
        </p:nvSpPr>
        <p:spPr>
          <a:xfrm>
            <a:off x="333772" y="1687488"/>
            <a:ext cx="11215344" cy="4693840"/>
          </a:xfrm>
        </p:spPr>
        <p:txBody>
          <a:bodyPr>
            <a:normAutofit lnSpcReduction="10000"/>
          </a:bodyPr>
          <a:lstStyle/>
          <a:p>
            <a:pPr>
              <a:buFont typeface="Wingdings" panose="05000000000000000000" pitchFamily="2" charset="2"/>
              <a:buChar char="q"/>
            </a:pPr>
            <a:r>
              <a:rPr lang="tr-TR" dirty="0">
                <a:solidFill>
                  <a:srgbClr val="0070C0"/>
                </a:solidFill>
                <a:latin typeface="Calibri" panose="020F0502020204030204" pitchFamily="34" charset="0"/>
                <a:cs typeface="Calibri" panose="020F0502020204030204" pitchFamily="34" charset="0"/>
              </a:rPr>
              <a:t> İhalelerde, </a:t>
            </a:r>
            <a:r>
              <a:rPr lang="tr-TR" dirty="0">
                <a:solidFill>
                  <a:srgbClr val="FF0000"/>
                </a:solidFill>
                <a:latin typeface="Calibri" panose="020F0502020204030204" pitchFamily="34" charset="0"/>
                <a:cs typeface="Calibri" panose="020F0502020204030204" pitchFamily="34" charset="0"/>
              </a:rPr>
              <a:t>teklif edilen bedelin % 3'ünden az olmamak üzere</a:t>
            </a:r>
            <a:r>
              <a:rPr lang="tr-TR" dirty="0">
                <a:solidFill>
                  <a:srgbClr val="0070C0"/>
                </a:solidFill>
                <a:latin typeface="Calibri" panose="020F0502020204030204" pitchFamily="34" charset="0"/>
                <a:cs typeface="Calibri" panose="020F0502020204030204" pitchFamily="34" charset="0"/>
              </a:rPr>
              <a:t>, istekli tarafından verilecek tutarda geçici teminat alınır. </a:t>
            </a:r>
            <a:r>
              <a:rPr lang="tr-TR" dirty="0">
                <a:solidFill>
                  <a:srgbClr val="00B0F0"/>
                </a:solidFill>
                <a:latin typeface="Calibri" panose="020F0502020204030204" pitchFamily="34" charset="0"/>
                <a:cs typeface="Calibri" panose="020F0502020204030204" pitchFamily="34" charset="0"/>
              </a:rPr>
              <a:t>(süresi teklif geçerlilik süresinden 30 gün fazla olmalıdır.)</a:t>
            </a:r>
          </a:p>
          <a:p>
            <a:pPr>
              <a:buFont typeface="Wingdings" panose="05000000000000000000" pitchFamily="2" charset="2"/>
              <a:buChar char="q"/>
            </a:pPr>
            <a:r>
              <a:rPr lang="tr-TR" dirty="0">
                <a:solidFill>
                  <a:srgbClr val="0070C0"/>
                </a:solidFill>
              </a:rPr>
              <a:t>İhale dokümanında belirtilmesi şartıyla, </a:t>
            </a:r>
            <a:r>
              <a:rPr lang="tr-TR" dirty="0">
                <a:solidFill>
                  <a:srgbClr val="002060"/>
                </a:solidFill>
              </a:rPr>
              <a:t>danışmanlık hizmeti ihalelerinde</a:t>
            </a:r>
            <a:r>
              <a:rPr lang="tr-TR" dirty="0">
                <a:solidFill>
                  <a:srgbClr val="0070C0"/>
                </a:solidFill>
              </a:rPr>
              <a:t> geçici teminat alınması zorunlu değildir.</a:t>
            </a:r>
          </a:p>
          <a:p>
            <a:pPr marL="0" indent="0">
              <a:buNone/>
            </a:pPr>
            <a:r>
              <a:rPr lang="tr-TR" u="sng" dirty="0">
                <a:solidFill>
                  <a:srgbClr val="002060"/>
                </a:solidFill>
              </a:rPr>
              <a:t>Teminat Olarak Kabul Edilecek Değerler;</a:t>
            </a:r>
          </a:p>
          <a:p>
            <a:pPr>
              <a:buFont typeface="Wingdings" panose="05000000000000000000" pitchFamily="2" charset="2"/>
              <a:buChar char="§"/>
            </a:pPr>
            <a:r>
              <a:rPr lang="tr-TR" dirty="0">
                <a:solidFill>
                  <a:srgbClr val="0070C0"/>
                </a:solidFill>
              </a:rPr>
              <a:t>Tedavüldeki Türk Parası</a:t>
            </a:r>
          </a:p>
          <a:p>
            <a:pPr>
              <a:buFont typeface="Wingdings" panose="05000000000000000000" pitchFamily="2" charset="2"/>
              <a:buChar char="§"/>
            </a:pPr>
            <a:r>
              <a:rPr lang="tr-TR" dirty="0">
                <a:solidFill>
                  <a:srgbClr val="0070C0"/>
                </a:solidFill>
              </a:rPr>
              <a:t>Bankalar ve özel finans kurumları tarafından verilen </a:t>
            </a:r>
            <a:r>
              <a:rPr lang="tr-TR" u="sng" dirty="0">
                <a:solidFill>
                  <a:srgbClr val="0070C0"/>
                </a:solidFill>
              </a:rPr>
              <a:t>teminat mektupları</a:t>
            </a:r>
          </a:p>
          <a:p>
            <a:pPr>
              <a:buFont typeface="Wingdings" panose="05000000000000000000" pitchFamily="2" charset="2"/>
              <a:buChar char="§"/>
            </a:pPr>
            <a:r>
              <a:rPr lang="tr-TR" u="sng" dirty="0">
                <a:solidFill>
                  <a:srgbClr val="0070C0"/>
                </a:solidFill>
              </a:rPr>
              <a:t>Devlet İç Borçlanma Senetleri </a:t>
            </a:r>
            <a:r>
              <a:rPr lang="tr-TR" dirty="0">
                <a:solidFill>
                  <a:srgbClr val="0070C0"/>
                </a:solidFill>
              </a:rPr>
              <a:t>ve bu senetler yerine düzenlenen belgelerdir.</a:t>
            </a:r>
            <a:endParaRPr lang="tr-TR" u="sng"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93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828" y="260648"/>
            <a:ext cx="10971372" cy="1066800"/>
          </a:xfrm>
        </p:spPr>
        <p:txBody>
          <a:bodyPr/>
          <a:lstStyle/>
          <a:p>
            <a:pPr algn="ctr"/>
            <a:r>
              <a:rPr lang="tr-TR" b="1" u="sng" dirty="0">
                <a:solidFill>
                  <a:srgbClr val="002060"/>
                </a:solidFill>
                <a:latin typeface="Book Antiqua" panose="02040602050305030304" pitchFamily="18" charset="0"/>
              </a:rPr>
              <a:t>İHALE KOMİSYONU ÇALIŞMALARI</a:t>
            </a:r>
          </a:p>
        </p:txBody>
      </p:sp>
      <p:sp>
        <p:nvSpPr>
          <p:cNvPr id="3" name="İçerik Yer Tutucusu 2"/>
          <p:cNvSpPr>
            <a:spLocks noGrp="1"/>
          </p:cNvSpPr>
          <p:nvPr>
            <p:ph idx="1"/>
          </p:nvPr>
        </p:nvSpPr>
        <p:spPr>
          <a:xfrm>
            <a:off x="837828" y="1844824"/>
            <a:ext cx="10287000" cy="4190999"/>
          </a:xfrm>
        </p:spPr>
        <p:txBody>
          <a:bodyPr>
            <a:normAutofit fontScale="92500"/>
          </a:bodyPr>
          <a:lstStyle/>
          <a:p>
            <a:pPr marL="0" indent="0">
              <a:lnSpc>
                <a:spcPct val="80000"/>
              </a:lnSpc>
              <a:buNone/>
              <a:defRPr/>
            </a:pPr>
            <a:r>
              <a:rPr lang="tr-TR" u="sng" dirty="0">
                <a:solidFill>
                  <a:srgbClr val="FF0066"/>
                </a:solidFill>
                <a:latin typeface="Calibri" panose="020F0502020204030204" pitchFamily="34" charset="0"/>
              </a:rPr>
              <a:t>1. OTURUM</a:t>
            </a:r>
          </a:p>
          <a:p>
            <a:pPr marL="0" indent="0">
              <a:lnSpc>
                <a:spcPct val="80000"/>
              </a:lnSpc>
              <a:buNone/>
              <a:defRPr/>
            </a:pPr>
            <a:r>
              <a:rPr lang="tr-TR" u="sng" dirty="0">
                <a:solidFill>
                  <a:srgbClr val="FF0066"/>
                </a:solidFill>
                <a:latin typeface="Calibri" panose="020F0502020204030204" pitchFamily="34" charset="0"/>
              </a:rPr>
              <a:t>ZARF AÇMADAN ÖNCEKİ İŞLEMLER</a:t>
            </a:r>
          </a:p>
          <a:p>
            <a:r>
              <a:rPr lang="tr-TR" dirty="0">
                <a:solidFill>
                  <a:srgbClr val="0070C0"/>
                </a:solidFill>
                <a:latin typeface="Calibri" panose="020F0502020204030204" pitchFamily="34" charset="0"/>
              </a:rPr>
              <a:t>Teklifler ihale dokümanında belirtilen </a:t>
            </a:r>
            <a:r>
              <a:rPr lang="tr-TR" u="sng" dirty="0">
                <a:solidFill>
                  <a:srgbClr val="002060"/>
                </a:solidFill>
                <a:latin typeface="Calibri" panose="020F0502020204030204" pitchFamily="34" charset="0"/>
              </a:rPr>
              <a:t>ihale saatine kadar </a:t>
            </a:r>
            <a:r>
              <a:rPr lang="tr-TR" dirty="0">
                <a:solidFill>
                  <a:srgbClr val="0070C0"/>
                </a:solidFill>
                <a:latin typeface="Calibri" panose="020F0502020204030204" pitchFamily="34" charset="0"/>
              </a:rPr>
              <a:t>idareye verilir. </a:t>
            </a:r>
          </a:p>
          <a:p>
            <a:r>
              <a:rPr lang="tr-TR" dirty="0">
                <a:solidFill>
                  <a:srgbClr val="0070C0"/>
                </a:solidFill>
                <a:latin typeface="Calibri" panose="020F0502020204030204" pitchFamily="34" charset="0"/>
              </a:rPr>
              <a:t>İhale komisyonunca ihale dokümanında belirtilen saatte kaç teklif verilmiş olduğu bir tutanakla tespit edilerek, hazır bulunanlara duyurulur ve hemen ihaleye başlanır.</a:t>
            </a:r>
          </a:p>
          <a:p>
            <a:r>
              <a:rPr lang="tr-TR" dirty="0">
                <a:solidFill>
                  <a:srgbClr val="0070C0"/>
                </a:solidFill>
                <a:latin typeface="Calibri" panose="020F0502020204030204" pitchFamily="34" charset="0"/>
              </a:rPr>
              <a:t>İhale komisyonu teklif zarflarını alınış sırasına göre inceler ve şekil yönünden incelenmesi yapılır.(4734/30-1 </a:t>
            </a:r>
            <a:r>
              <a:rPr lang="tr-TR" dirty="0" err="1">
                <a:solidFill>
                  <a:srgbClr val="0070C0"/>
                </a:solidFill>
                <a:latin typeface="Calibri" panose="020F0502020204030204" pitchFamily="34" charset="0"/>
              </a:rPr>
              <a:t>md.</a:t>
            </a:r>
            <a:r>
              <a:rPr lang="tr-TR" dirty="0">
                <a:solidFill>
                  <a:srgbClr val="0070C0"/>
                </a:solidFill>
                <a:latin typeface="Calibri" panose="020F0502020204030204" pitchFamily="34" charset="0"/>
              </a:rPr>
              <a:t>)Uygun olmayanlar ihale dışı bırakılır.</a:t>
            </a:r>
          </a:p>
          <a:p>
            <a:endParaRPr lang="tr-TR" dirty="0"/>
          </a:p>
          <a:p>
            <a:pPr marL="0" indent="0">
              <a:buNone/>
            </a:pPr>
            <a:endParaRPr lang="tr-TR" u="sng" dirty="0">
              <a:solidFill>
                <a:srgbClr val="FF0066"/>
              </a:solidFill>
            </a:endParaRPr>
          </a:p>
          <a:p>
            <a:endParaRPr lang="tr-TR" dirty="0"/>
          </a:p>
        </p:txBody>
      </p:sp>
    </p:spTree>
    <p:extLst>
      <p:ext uri="{BB962C8B-B14F-4D97-AF65-F5344CB8AC3E}">
        <p14:creationId xmlns:p14="http://schemas.microsoft.com/office/powerpoint/2010/main" val="31783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812" y="476672"/>
            <a:ext cx="10971372" cy="1512168"/>
          </a:xfrm>
        </p:spPr>
        <p:txBody>
          <a:bodyPr>
            <a:normAutofit/>
          </a:bodyPr>
          <a:lstStyle/>
          <a:p>
            <a:pPr algn="ctr"/>
            <a:r>
              <a:rPr lang="tr-TR" b="1" u="sng" dirty="0">
                <a:solidFill>
                  <a:srgbClr val="002060"/>
                </a:solidFill>
                <a:latin typeface="Book Antiqua" panose="02040602050305030304" pitchFamily="18" charset="0"/>
              </a:rPr>
              <a:t>ZARFLARIN AÇILMASI  </a:t>
            </a:r>
            <a:br>
              <a:rPr lang="tr-TR" b="1" u="sng" dirty="0">
                <a:solidFill>
                  <a:srgbClr val="002060"/>
                </a:solidFill>
                <a:latin typeface="Book Antiqua" panose="02040602050305030304" pitchFamily="18" charset="0"/>
              </a:rPr>
            </a:br>
            <a:r>
              <a:rPr lang="tr-TR" b="1" dirty="0">
                <a:solidFill>
                  <a:srgbClr val="002060"/>
                </a:solidFill>
                <a:latin typeface="Book Antiqua" panose="02040602050305030304" pitchFamily="18" charset="0"/>
              </a:rPr>
              <a:t>MADDE-36</a:t>
            </a:r>
            <a:br>
              <a:rPr lang="tr-TR" dirty="0">
                <a:solidFill>
                  <a:srgbClr val="FF0066"/>
                </a:solidFill>
              </a:rPr>
            </a:br>
            <a:endParaRPr lang="tr-TR" dirty="0"/>
          </a:p>
        </p:txBody>
      </p:sp>
      <p:sp>
        <p:nvSpPr>
          <p:cNvPr id="3" name="İçerik Yer Tutucusu 2"/>
          <p:cNvSpPr>
            <a:spLocks noGrp="1"/>
          </p:cNvSpPr>
          <p:nvPr>
            <p:ph idx="1"/>
          </p:nvPr>
        </p:nvSpPr>
        <p:spPr>
          <a:xfrm>
            <a:off x="693812" y="2204864"/>
            <a:ext cx="10287000" cy="4190999"/>
          </a:xfrm>
        </p:spPr>
        <p:txBody>
          <a:bodyPr/>
          <a:lstStyle/>
          <a:p>
            <a:r>
              <a:rPr lang="tr-TR" dirty="0">
                <a:solidFill>
                  <a:srgbClr val="0070C0"/>
                </a:solidFill>
              </a:rPr>
              <a:t>Zarflar isteklilerle birlikte hazır bulunanlar önünde alınış sırasına göre açılır.</a:t>
            </a:r>
          </a:p>
          <a:p>
            <a:r>
              <a:rPr lang="tr-TR" dirty="0">
                <a:solidFill>
                  <a:srgbClr val="0070C0"/>
                </a:solidFill>
              </a:rPr>
              <a:t>İsteklilerin belgelerinin eksik olup olmadığı ve teklif mektubu ile geçici teminatlarının usulüne uygun olup olmadığının  </a:t>
            </a:r>
            <a:r>
              <a:rPr lang="tr-TR" dirty="0" err="1">
                <a:solidFill>
                  <a:srgbClr val="0070C0"/>
                </a:solidFill>
              </a:rPr>
              <a:t>kontrolu</a:t>
            </a:r>
            <a:r>
              <a:rPr lang="tr-TR" dirty="0">
                <a:solidFill>
                  <a:srgbClr val="0070C0"/>
                </a:solidFill>
              </a:rPr>
              <a:t> yapılır.</a:t>
            </a:r>
          </a:p>
          <a:p>
            <a:r>
              <a:rPr lang="tr-TR" dirty="0">
                <a:solidFill>
                  <a:srgbClr val="0070C0"/>
                </a:solidFill>
              </a:rPr>
              <a:t>Belgeleri eksik veya teklif mektubu ile geçici teminatı usulüne uygun olmayan istekliler  tutanakla tespit edilir.</a:t>
            </a:r>
          </a:p>
          <a:p>
            <a:r>
              <a:rPr lang="tr-TR" dirty="0">
                <a:solidFill>
                  <a:srgbClr val="0070C0"/>
                </a:solidFill>
              </a:rPr>
              <a:t>İstekliler ile Teklif fiyatları ve Yaklaşık Maliyet Tutarı açıklanır.</a:t>
            </a:r>
          </a:p>
        </p:txBody>
      </p:sp>
    </p:spTree>
    <p:extLst>
      <p:ext uri="{BB962C8B-B14F-4D97-AF65-F5344CB8AC3E}">
        <p14:creationId xmlns:p14="http://schemas.microsoft.com/office/powerpoint/2010/main" val="295300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8013" y="332656"/>
            <a:ext cx="10971372" cy="1066800"/>
          </a:xfrm>
        </p:spPr>
        <p:txBody>
          <a:bodyPr/>
          <a:lstStyle/>
          <a:p>
            <a:pPr algn="ctr">
              <a:spcBef>
                <a:spcPts val="0"/>
              </a:spcBef>
            </a:pPr>
            <a:r>
              <a:rPr lang="tr-TR" b="1" u="sng" dirty="0">
                <a:solidFill>
                  <a:srgbClr val="002060"/>
                </a:solidFill>
                <a:latin typeface="Book Antiqua" panose="02040602050305030304" pitchFamily="18" charset="0"/>
              </a:rPr>
              <a:t>İHALE NEDİR ?</a:t>
            </a:r>
            <a:endParaRPr lang="tr-TR" sz="3600" b="1" i="0" u="sng" dirty="0">
              <a:solidFill>
                <a:srgbClr val="002060"/>
              </a:solidFill>
              <a:latin typeface="Book Antiqua" panose="02040602050305030304" pitchFamily="18" charset="0"/>
            </a:endParaRPr>
          </a:p>
        </p:txBody>
      </p:sp>
      <p:sp>
        <p:nvSpPr>
          <p:cNvPr id="3" name="İçerik Yer Tutucusu 2"/>
          <p:cNvSpPr>
            <a:spLocks noGrp="1"/>
          </p:cNvSpPr>
          <p:nvPr>
            <p:ph idx="1"/>
          </p:nvPr>
        </p:nvSpPr>
        <p:spPr>
          <a:xfrm>
            <a:off x="608012" y="1961954"/>
            <a:ext cx="10670975" cy="4707406"/>
          </a:xfrm>
        </p:spPr>
        <p:txBody>
          <a:bodyPr>
            <a:normAutofit/>
          </a:bodyPr>
          <a:lstStyle/>
          <a:p>
            <a:pPr>
              <a:defRPr/>
            </a:pPr>
            <a:r>
              <a:rPr lang="tr-TR" dirty="0">
                <a:solidFill>
                  <a:schemeClr val="tx1">
                    <a:lumMod val="50000"/>
                  </a:schemeClr>
                </a:solidFill>
                <a:latin typeface="Calibri" panose="020F0502020204030204" pitchFamily="34" charset="0"/>
              </a:rPr>
              <a:t>Kanunda yazılı usul ve şartlarla </a:t>
            </a:r>
            <a:r>
              <a:rPr lang="tr-TR" b="1" dirty="0">
                <a:solidFill>
                  <a:srgbClr val="002060"/>
                </a:solidFill>
                <a:latin typeface="Calibri" panose="020F0502020204030204" pitchFamily="34" charset="0"/>
              </a:rPr>
              <a:t>mal</a:t>
            </a:r>
            <a:r>
              <a:rPr lang="tr-TR" dirty="0">
                <a:solidFill>
                  <a:schemeClr val="tx1">
                    <a:lumMod val="50000"/>
                  </a:schemeClr>
                </a:solidFill>
                <a:latin typeface="Calibri" panose="020F0502020204030204" pitchFamily="34" charset="0"/>
              </a:rPr>
              <a:t> veya </a:t>
            </a:r>
            <a:r>
              <a:rPr lang="tr-TR" b="1" dirty="0">
                <a:solidFill>
                  <a:srgbClr val="002060"/>
                </a:solidFill>
                <a:latin typeface="Calibri" panose="020F0502020204030204" pitchFamily="34" charset="0"/>
              </a:rPr>
              <a:t>hizmet</a:t>
            </a:r>
            <a:r>
              <a:rPr lang="tr-TR" b="1" dirty="0">
                <a:solidFill>
                  <a:schemeClr val="tx1">
                    <a:lumMod val="50000"/>
                  </a:schemeClr>
                </a:solidFill>
                <a:latin typeface="Calibri" panose="020F0502020204030204" pitchFamily="34" charset="0"/>
              </a:rPr>
              <a:t> </a:t>
            </a:r>
            <a:r>
              <a:rPr lang="tr-TR" dirty="0">
                <a:solidFill>
                  <a:schemeClr val="tx1">
                    <a:lumMod val="50000"/>
                  </a:schemeClr>
                </a:solidFill>
                <a:latin typeface="Calibri" panose="020F0502020204030204" pitchFamily="34" charset="0"/>
              </a:rPr>
              <a:t>alımları ile </a:t>
            </a:r>
            <a:r>
              <a:rPr lang="tr-TR" b="1" dirty="0">
                <a:solidFill>
                  <a:srgbClr val="002060"/>
                </a:solidFill>
                <a:latin typeface="Calibri" panose="020F0502020204030204" pitchFamily="34" charset="0"/>
              </a:rPr>
              <a:t>yapım</a:t>
            </a:r>
            <a:r>
              <a:rPr lang="tr-TR" dirty="0">
                <a:solidFill>
                  <a:srgbClr val="002060"/>
                </a:solidFill>
                <a:latin typeface="Calibri" panose="020F0502020204030204" pitchFamily="34" charset="0"/>
              </a:rPr>
              <a:t> </a:t>
            </a:r>
            <a:r>
              <a:rPr lang="tr-TR" b="1" dirty="0">
                <a:solidFill>
                  <a:srgbClr val="002060"/>
                </a:solidFill>
                <a:latin typeface="Calibri" panose="020F0502020204030204" pitchFamily="34" charset="0"/>
              </a:rPr>
              <a:t>işlerinin</a:t>
            </a:r>
            <a:r>
              <a:rPr lang="tr-TR" dirty="0">
                <a:solidFill>
                  <a:srgbClr val="002060"/>
                </a:solidFill>
                <a:latin typeface="Calibri" panose="020F0502020204030204" pitchFamily="34" charset="0"/>
              </a:rPr>
              <a:t> </a:t>
            </a:r>
          </a:p>
          <a:p>
            <a:pPr>
              <a:buNone/>
              <a:defRPr/>
            </a:pPr>
            <a:r>
              <a:rPr lang="tr-TR" b="1" dirty="0">
                <a:solidFill>
                  <a:srgbClr val="002060"/>
                </a:solidFill>
                <a:latin typeface="Calibri" panose="020F0502020204030204" pitchFamily="34" charset="0"/>
              </a:rPr>
              <a:t>istekliler arasından seçilecek birisi üzerine bırakıldığını gösteren </a:t>
            </a:r>
          </a:p>
          <a:p>
            <a:pPr algn="ctr">
              <a:buNone/>
              <a:defRPr/>
            </a:pPr>
            <a:r>
              <a:rPr lang="tr-TR" dirty="0">
                <a:solidFill>
                  <a:schemeClr val="tx1">
                    <a:lumMod val="50000"/>
                  </a:schemeClr>
                </a:solidFill>
                <a:latin typeface="Calibri" panose="020F0502020204030204" pitchFamily="34" charset="0"/>
              </a:rPr>
              <a:t>ve </a:t>
            </a:r>
          </a:p>
          <a:p>
            <a:pPr>
              <a:buNone/>
              <a:defRPr/>
            </a:pPr>
            <a:r>
              <a:rPr lang="tr-TR" b="1" u="sng" dirty="0">
                <a:solidFill>
                  <a:srgbClr val="002060"/>
                </a:solidFill>
                <a:latin typeface="Calibri" panose="020F0502020204030204" pitchFamily="34" charset="0"/>
              </a:rPr>
              <a:t>ihale yetkilisinin onayını müteakip</a:t>
            </a:r>
            <a:r>
              <a:rPr lang="tr-TR" dirty="0">
                <a:solidFill>
                  <a:srgbClr val="002060"/>
                </a:solidFill>
                <a:latin typeface="Calibri" panose="020F0502020204030204" pitchFamily="34" charset="0"/>
              </a:rPr>
              <a:t> </a:t>
            </a:r>
            <a:r>
              <a:rPr lang="tr-TR" b="1" u="sng" dirty="0">
                <a:solidFill>
                  <a:srgbClr val="002060"/>
                </a:solidFill>
                <a:latin typeface="Calibri" panose="020F0502020204030204" pitchFamily="34" charset="0"/>
              </a:rPr>
              <a:t>sözleşmenin imzalanmasıyla</a:t>
            </a:r>
            <a:r>
              <a:rPr lang="tr-TR" dirty="0">
                <a:solidFill>
                  <a:srgbClr val="002060"/>
                </a:solidFill>
                <a:latin typeface="Calibri" panose="020F0502020204030204" pitchFamily="34" charset="0"/>
              </a:rPr>
              <a:t> </a:t>
            </a:r>
          </a:p>
          <a:p>
            <a:pPr algn="r">
              <a:buNone/>
              <a:defRPr/>
            </a:pPr>
            <a:r>
              <a:rPr lang="tr-TR" b="1" u="sng" dirty="0">
                <a:solidFill>
                  <a:srgbClr val="002060"/>
                </a:solidFill>
                <a:latin typeface="Calibri" panose="020F0502020204030204" pitchFamily="34" charset="0"/>
              </a:rPr>
              <a:t>tamamlanan bir süreçtir.</a:t>
            </a:r>
          </a:p>
          <a:p>
            <a:endParaRPr lang="tr-TR" dirty="0"/>
          </a:p>
        </p:txBody>
      </p:sp>
    </p:spTree>
    <p:extLst>
      <p:ext uri="{BB962C8B-B14F-4D97-AF65-F5344CB8AC3E}">
        <p14:creationId xmlns:p14="http://schemas.microsoft.com/office/powerpoint/2010/main" val="2655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1764" y="980728"/>
            <a:ext cx="10873208" cy="9067098"/>
          </a:xfrm>
          <a:prstGeom prst="rect">
            <a:avLst/>
          </a:prstGeom>
        </p:spPr>
        <p:txBody>
          <a:bodyPr wrap="square">
            <a:spAutoFit/>
          </a:bodyPr>
          <a:lstStyle/>
          <a:p>
            <a:pPr marL="571500" indent="-571500">
              <a:lnSpc>
                <a:spcPct val="90000"/>
              </a:lnSpc>
              <a:buFont typeface="Wingdings" panose="05000000000000000000" pitchFamily="2" charset="2"/>
              <a:buChar char="Ø"/>
              <a:defRPr/>
            </a:pPr>
            <a:r>
              <a:rPr lang="tr-TR" sz="3600" dirty="0">
                <a:solidFill>
                  <a:srgbClr val="002060"/>
                </a:solidFill>
                <a:latin typeface="Calibri" panose="020F0502020204030204" pitchFamily="34" charset="0"/>
              </a:rPr>
              <a:t>Bu işlemlere ilişkin hazırlanan tutanak ihale komisyonunca imzalanır. </a:t>
            </a:r>
          </a:p>
          <a:p>
            <a:pPr marL="571500" indent="-571500">
              <a:lnSpc>
                <a:spcPct val="90000"/>
              </a:lnSpc>
              <a:buFont typeface="Wingdings" panose="05000000000000000000" pitchFamily="2" charset="2"/>
              <a:buChar char="Ø"/>
              <a:defRPr/>
            </a:pPr>
            <a:r>
              <a:rPr lang="tr-TR" sz="3600" dirty="0">
                <a:solidFill>
                  <a:srgbClr val="002060"/>
                </a:solidFill>
                <a:latin typeface="Calibri" panose="020F0502020204030204" pitchFamily="34" charset="0"/>
              </a:rPr>
              <a:t>Komisyon Başkanınca Onaylanmış suretleri isteyenlere imza karşılığı verilir ve </a:t>
            </a:r>
          </a:p>
          <a:p>
            <a:pPr marL="571500" indent="-571500">
              <a:lnSpc>
                <a:spcPct val="90000"/>
              </a:lnSpc>
              <a:buFont typeface="Wingdings" panose="05000000000000000000" pitchFamily="2" charset="2"/>
              <a:buChar char="Ø"/>
              <a:defRPr/>
            </a:pPr>
            <a:r>
              <a:rPr lang="tr-TR" sz="3600" dirty="0">
                <a:solidFill>
                  <a:srgbClr val="002060"/>
                </a:solidFill>
                <a:latin typeface="Calibri" panose="020F0502020204030204" pitchFamily="34" charset="0"/>
              </a:rPr>
              <a:t>Bu aşamada; </a:t>
            </a:r>
            <a:r>
              <a:rPr lang="tr-TR" sz="3600" dirty="0">
                <a:solidFill>
                  <a:srgbClr val="00B0F0"/>
                </a:solidFill>
                <a:latin typeface="Calibri" panose="020F0502020204030204" pitchFamily="34" charset="0"/>
              </a:rPr>
              <a:t>hiçbir teklifin reddine veya kabulüne karar verilmez</a:t>
            </a:r>
            <a:r>
              <a:rPr lang="tr-TR" sz="3600" dirty="0">
                <a:solidFill>
                  <a:srgbClr val="002060"/>
                </a:solidFill>
                <a:latin typeface="Calibri" panose="020F0502020204030204" pitchFamily="34" charset="0"/>
              </a:rPr>
              <a:t>, </a:t>
            </a:r>
            <a:r>
              <a:rPr lang="tr-TR" sz="3600" dirty="0">
                <a:solidFill>
                  <a:srgbClr val="00B0F0"/>
                </a:solidFill>
                <a:latin typeface="Calibri" panose="020F0502020204030204" pitchFamily="34" charset="0"/>
              </a:rPr>
              <a:t>teklifi oluşturan belgeler düzeltilemez ve tamamlanamaz</a:t>
            </a:r>
            <a:r>
              <a:rPr lang="tr-TR" sz="3600" dirty="0">
                <a:solidFill>
                  <a:srgbClr val="002060"/>
                </a:solidFill>
                <a:latin typeface="Calibri" panose="020F0502020204030204" pitchFamily="34" charset="0"/>
              </a:rPr>
              <a:t>.</a:t>
            </a:r>
          </a:p>
          <a:p>
            <a:pPr marL="571500" indent="-571500">
              <a:lnSpc>
                <a:spcPct val="90000"/>
              </a:lnSpc>
              <a:buFont typeface="Wingdings" panose="05000000000000000000" pitchFamily="2" charset="2"/>
              <a:buChar char="Ø"/>
              <a:defRPr/>
            </a:pPr>
            <a:r>
              <a:rPr lang="tr-TR" sz="3600" dirty="0">
                <a:solidFill>
                  <a:srgbClr val="002060"/>
                </a:solidFill>
                <a:latin typeface="Calibri" panose="020F0502020204030204" pitchFamily="34" charset="0"/>
              </a:rPr>
              <a:t>Teklifler ihale komisyonunca hemen değerlendirilmek üzere oturum kapatılır.</a:t>
            </a:r>
          </a:p>
          <a:p>
            <a:pPr>
              <a:lnSpc>
                <a:spcPct val="90000"/>
              </a:lnSpc>
              <a:defRPr/>
            </a:pPr>
            <a:endParaRPr lang="tr-TR" sz="3600" dirty="0">
              <a:latin typeface="Calibri" panose="020F0502020204030204" pitchFamily="34" charset="0"/>
            </a:endParaRPr>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a:p>
            <a:pPr>
              <a:lnSpc>
                <a:spcPct val="90000"/>
              </a:lnSpc>
              <a:defRPr/>
            </a:pPr>
            <a:endParaRPr lang="tr-TR" dirty="0"/>
          </a:p>
        </p:txBody>
      </p:sp>
    </p:spTree>
    <p:extLst>
      <p:ext uri="{BB962C8B-B14F-4D97-AF65-F5344CB8AC3E}">
        <p14:creationId xmlns:p14="http://schemas.microsoft.com/office/powerpoint/2010/main" val="5075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1518" y="332656"/>
            <a:ext cx="10971372" cy="1512168"/>
          </a:xfrm>
        </p:spPr>
        <p:txBody>
          <a:bodyPr>
            <a:normAutofit fontScale="90000"/>
          </a:bodyPr>
          <a:lstStyle/>
          <a:p>
            <a:pPr algn="ctr"/>
            <a:r>
              <a:rPr lang="tr-TR" b="1" u="sng" dirty="0">
                <a:solidFill>
                  <a:srgbClr val="002060"/>
                </a:solidFill>
                <a:latin typeface="Book Antiqua" panose="02040602050305030304" pitchFamily="18" charset="0"/>
              </a:rPr>
              <a:t>2. OTURUM-TEKLİFLERİN DEĞERLENDİRİLMESİ </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MADDE-37</a:t>
            </a:r>
            <a:br>
              <a:rPr lang="tr-TR" b="1" u="sng" dirty="0">
                <a:solidFill>
                  <a:srgbClr val="002060"/>
                </a:solidFill>
                <a:latin typeface="Book Antiqua" panose="02040602050305030304" pitchFamily="18" charset="0"/>
              </a:rPr>
            </a:br>
            <a:endParaRPr lang="tr-TR" b="1" dirty="0">
              <a:solidFill>
                <a:srgbClr val="002060"/>
              </a:solidFill>
              <a:latin typeface="Book Antiqua" panose="02040602050305030304" pitchFamily="18" charset="0"/>
            </a:endParaRPr>
          </a:p>
        </p:txBody>
      </p:sp>
      <p:sp>
        <p:nvSpPr>
          <p:cNvPr id="3" name="İçerik Yer Tutucusu 2"/>
          <p:cNvSpPr>
            <a:spLocks noGrp="1"/>
          </p:cNvSpPr>
          <p:nvPr>
            <p:ph idx="1"/>
          </p:nvPr>
        </p:nvSpPr>
        <p:spPr>
          <a:xfrm>
            <a:off x="469432" y="1484784"/>
            <a:ext cx="11133458" cy="5040560"/>
          </a:xfrm>
        </p:spPr>
        <p:txBody>
          <a:bodyPr>
            <a:normAutofit/>
          </a:bodyPr>
          <a:lstStyle/>
          <a:p>
            <a:r>
              <a:rPr lang="tr-TR" dirty="0">
                <a:solidFill>
                  <a:srgbClr val="0070C0"/>
                </a:solidFill>
                <a:latin typeface="Calibri" panose="020F0502020204030204" pitchFamily="34" charset="0"/>
              </a:rPr>
              <a:t>Belgeleri eksik olduğu veya teklif mektubu ile geçici teminatı usulüne uygun olmadığı 36 </a:t>
            </a:r>
            <a:r>
              <a:rPr lang="tr-TR" dirty="0" err="1">
                <a:solidFill>
                  <a:srgbClr val="0070C0"/>
                </a:solidFill>
                <a:latin typeface="Calibri" panose="020F0502020204030204" pitchFamily="34" charset="0"/>
              </a:rPr>
              <a:t>ncı</a:t>
            </a:r>
            <a:r>
              <a:rPr lang="tr-TR" dirty="0">
                <a:solidFill>
                  <a:srgbClr val="0070C0"/>
                </a:solidFill>
                <a:latin typeface="Calibri" panose="020F0502020204030204" pitchFamily="34" charset="0"/>
              </a:rPr>
              <a:t> maddeye göre ilk oturumda tespit edilen isteklilerin tekliflerinin değerlendirme dışı bırakılmasına karar verilir. </a:t>
            </a:r>
          </a:p>
          <a:p>
            <a:r>
              <a:rPr lang="tr-TR" dirty="0">
                <a:solidFill>
                  <a:srgbClr val="0070C0"/>
                </a:solidFill>
                <a:latin typeface="Calibri" panose="020F0502020204030204" pitchFamily="34" charset="0"/>
              </a:rPr>
              <a:t>Ancak, teklifin esasını değiştirecek nitelikte olmaması kaydıyla </a:t>
            </a:r>
            <a:r>
              <a:rPr lang="tr-TR" b="1" u="sng" dirty="0">
                <a:solidFill>
                  <a:srgbClr val="FF0066"/>
                </a:solidFill>
                <a:latin typeface="Calibri" panose="020F0502020204030204" pitchFamily="34" charset="0"/>
              </a:rPr>
              <a:t>belgelerde önemsiz bilgi eksikliği bulunması halinde,</a:t>
            </a:r>
            <a:r>
              <a:rPr lang="tr-TR" dirty="0">
                <a:latin typeface="Calibri" panose="020F0502020204030204" pitchFamily="34" charset="0"/>
              </a:rPr>
              <a:t>  </a:t>
            </a:r>
            <a:r>
              <a:rPr lang="tr-TR" dirty="0">
                <a:solidFill>
                  <a:srgbClr val="0070C0"/>
                </a:solidFill>
                <a:latin typeface="Calibri" panose="020F0502020204030204" pitchFamily="34" charset="0"/>
              </a:rPr>
              <a:t>idarece belirlenen sürede isteklilerden bu eksik bilgilerin tamamlanması yazılı olarak istenir. Bu sürede eksiklileri tamamlamayan istekliler değerlendirme dışı bırakılır.</a:t>
            </a:r>
          </a:p>
          <a:p>
            <a:r>
              <a:rPr lang="tr-TR" dirty="0">
                <a:solidFill>
                  <a:srgbClr val="0070C0"/>
                </a:solidFill>
                <a:latin typeface="Calibri" panose="020F0502020204030204" pitchFamily="34" charset="0"/>
              </a:rPr>
              <a:t>Bu işlemler sonucunda belgeleri eksiksiz ve teklif mektubu ile geçici teminatı usulüne uygun olan isteklilerin tekliflerinin ayrıntılı değerlendirilmesine geçilir. </a:t>
            </a:r>
          </a:p>
        </p:txBody>
      </p:sp>
    </p:spTree>
    <p:extLst>
      <p:ext uri="{BB962C8B-B14F-4D97-AF65-F5344CB8AC3E}">
        <p14:creationId xmlns:p14="http://schemas.microsoft.com/office/powerpoint/2010/main" val="19138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9796" y="476672"/>
            <a:ext cx="11305256" cy="7632859"/>
          </a:xfrm>
          <a:prstGeom prst="rect">
            <a:avLst/>
          </a:prstGeom>
        </p:spPr>
        <p:txBody>
          <a:bodyPr wrap="square">
            <a:spAutoFit/>
          </a:bodyPr>
          <a:lstStyle/>
          <a:p>
            <a:pPr marL="457200" indent="-457200">
              <a:buFont typeface="Wingdings" panose="05000000000000000000" pitchFamily="2" charset="2"/>
              <a:buChar char="Ø"/>
              <a:defRPr/>
            </a:pPr>
            <a:r>
              <a:rPr lang="tr-TR" sz="3200" dirty="0">
                <a:solidFill>
                  <a:srgbClr val="002060"/>
                </a:solidFill>
                <a:latin typeface="Calibri" panose="020F0502020204030204" pitchFamily="34" charset="0"/>
              </a:rPr>
              <a:t>Bu aşamada, isteklilerin ihale konusu işi yapabilme kapasitelerini belirleyen yeterlik kriterlerine ve tekliflerin ihale dokümanında belirtilen şartlara uygun olup olmadığı ile birim fiyat teklif </a:t>
            </a:r>
            <a:r>
              <a:rPr lang="tr-TR" sz="3200" dirty="0" err="1">
                <a:solidFill>
                  <a:srgbClr val="002060"/>
                </a:solidFill>
                <a:latin typeface="Calibri" panose="020F0502020204030204" pitchFamily="34" charset="0"/>
              </a:rPr>
              <a:t>cetvelerinde</a:t>
            </a:r>
            <a:r>
              <a:rPr lang="tr-TR" sz="3200" dirty="0">
                <a:solidFill>
                  <a:srgbClr val="002060"/>
                </a:solidFill>
                <a:latin typeface="Calibri" panose="020F0502020204030204" pitchFamily="34" charset="0"/>
              </a:rPr>
              <a:t> aritmetik hata bulunup bulunmadığı incelenir.</a:t>
            </a:r>
          </a:p>
          <a:p>
            <a:pPr marL="457200" indent="-457200">
              <a:buFont typeface="Wingdings" panose="05000000000000000000" pitchFamily="2" charset="2"/>
              <a:buChar char="Ø"/>
              <a:defRPr/>
            </a:pPr>
            <a:endParaRPr lang="tr-TR" sz="3200" dirty="0">
              <a:solidFill>
                <a:srgbClr val="002060"/>
              </a:solidFill>
              <a:latin typeface="Calibri" panose="020F0502020204030204" pitchFamily="34" charset="0"/>
            </a:endParaRPr>
          </a:p>
          <a:p>
            <a:pPr marL="457200" indent="-457200">
              <a:buFont typeface="Wingdings" panose="05000000000000000000" pitchFamily="2" charset="2"/>
              <a:buChar char="Ø"/>
              <a:defRPr/>
            </a:pPr>
            <a:r>
              <a:rPr lang="tr-TR" sz="3200" dirty="0">
                <a:solidFill>
                  <a:srgbClr val="002060"/>
                </a:solidFill>
                <a:latin typeface="Calibri" panose="020F0502020204030204" pitchFamily="34" charset="0"/>
              </a:rPr>
              <a:t>Uygun olmadığı belirlenen isteklilerin teklifleri ile birim fiyat teklif </a:t>
            </a:r>
            <a:r>
              <a:rPr lang="tr-TR" sz="3200" dirty="0" err="1">
                <a:solidFill>
                  <a:srgbClr val="002060"/>
                </a:solidFill>
                <a:latin typeface="Calibri" panose="020F0502020204030204" pitchFamily="34" charset="0"/>
              </a:rPr>
              <a:t>cetvelerinde</a:t>
            </a:r>
            <a:r>
              <a:rPr lang="tr-TR" sz="3200" dirty="0">
                <a:solidFill>
                  <a:srgbClr val="002060"/>
                </a:solidFill>
                <a:latin typeface="Calibri" panose="020F0502020204030204" pitchFamily="34" charset="0"/>
              </a:rPr>
              <a:t> aritmetik hata bulunan teklifler değerlendirme dışı bırakılır.</a:t>
            </a:r>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p:txBody>
      </p:sp>
    </p:spTree>
    <p:extLst>
      <p:ext uri="{BB962C8B-B14F-4D97-AF65-F5344CB8AC3E}">
        <p14:creationId xmlns:p14="http://schemas.microsoft.com/office/powerpoint/2010/main" val="20825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9796" y="332656"/>
            <a:ext cx="10971372" cy="1066800"/>
          </a:xfrm>
        </p:spPr>
        <p:txBody>
          <a:bodyPr/>
          <a:lstStyle/>
          <a:p>
            <a:pPr algn="ctr"/>
            <a:r>
              <a:rPr lang="tr-TR" b="1" u="sng" dirty="0">
                <a:solidFill>
                  <a:srgbClr val="002060"/>
                </a:solidFill>
                <a:latin typeface="Book Antiqua" panose="02040602050305030304" pitchFamily="18" charset="0"/>
              </a:rPr>
              <a:t>AŞIRI DÜŞÜK TEKLİFLER</a:t>
            </a:r>
            <a:br>
              <a:rPr lang="tr-TR" b="1" dirty="0">
                <a:solidFill>
                  <a:srgbClr val="FF9900"/>
                </a:solidFill>
              </a:rPr>
            </a:br>
            <a:endParaRPr lang="tr-TR" dirty="0"/>
          </a:p>
        </p:txBody>
      </p:sp>
      <p:sp>
        <p:nvSpPr>
          <p:cNvPr id="3" name="İçerik Yer Tutucusu 2"/>
          <p:cNvSpPr>
            <a:spLocks noGrp="1"/>
          </p:cNvSpPr>
          <p:nvPr>
            <p:ph idx="1"/>
          </p:nvPr>
        </p:nvSpPr>
        <p:spPr>
          <a:xfrm>
            <a:off x="891982" y="1921360"/>
            <a:ext cx="10287000" cy="4957870"/>
          </a:xfrm>
        </p:spPr>
        <p:txBody>
          <a:bodyPr/>
          <a:lstStyle/>
          <a:p>
            <a:pPr>
              <a:defRPr/>
            </a:pPr>
            <a:r>
              <a:rPr lang="tr-TR" dirty="0">
                <a:solidFill>
                  <a:srgbClr val="0070C0"/>
                </a:solidFill>
                <a:latin typeface="Calibri" panose="020F0502020204030204" pitchFamily="34" charset="0"/>
              </a:rPr>
              <a:t>İhale komisyonu verilen teklifleri 37 </a:t>
            </a:r>
            <a:r>
              <a:rPr lang="tr-TR" dirty="0" err="1">
                <a:solidFill>
                  <a:srgbClr val="0070C0"/>
                </a:solidFill>
                <a:latin typeface="Calibri" panose="020F0502020204030204" pitchFamily="34" charset="0"/>
              </a:rPr>
              <a:t>nci</a:t>
            </a:r>
            <a:r>
              <a:rPr lang="tr-TR" dirty="0">
                <a:solidFill>
                  <a:srgbClr val="0070C0"/>
                </a:solidFill>
                <a:latin typeface="Calibri" panose="020F0502020204030204" pitchFamily="34" charset="0"/>
              </a:rPr>
              <a:t> maddeye göre değerlendirdikten sonra;</a:t>
            </a:r>
          </a:p>
          <a:p>
            <a:r>
              <a:rPr lang="tr-TR" dirty="0">
                <a:solidFill>
                  <a:srgbClr val="0070C0"/>
                </a:solidFill>
                <a:latin typeface="Calibri" panose="020F0502020204030204" pitchFamily="34" charset="0"/>
              </a:rPr>
              <a:t>Diğer tekliflere veya idarenin tespit ettiği yaklaşık maliyete göre teklif fiyatı aşırı düşük olanları tespit eder.</a:t>
            </a:r>
          </a:p>
          <a:p>
            <a:r>
              <a:rPr lang="tr-TR" dirty="0">
                <a:solidFill>
                  <a:srgbClr val="0070C0"/>
                </a:solidFill>
                <a:latin typeface="Calibri" panose="020F0502020204030204" pitchFamily="34" charset="0"/>
              </a:rPr>
              <a:t>Bu teklifleri </a:t>
            </a:r>
            <a:r>
              <a:rPr lang="tr-TR" u="sng" dirty="0">
                <a:solidFill>
                  <a:srgbClr val="002060"/>
                </a:solidFill>
                <a:latin typeface="Calibri" panose="020F0502020204030204" pitchFamily="34" charset="0"/>
              </a:rPr>
              <a:t>reddetmeden önce</a:t>
            </a:r>
            <a:r>
              <a:rPr lang="tr-TR" dirty="0">
                <a:solidFill>
                  <a:srgbClr val="0070C0"/>
                </a:solidFill>
                <a:latin typeface="Calibri" panose="020F0502020204030204" pitchFamily="34" charset="0"/>
              </a:rPr>
              <a:t>, belirlediği süre içinde teklif sahiplerinden teklifte önemli olduğunu tespit ettiği bileşenler ile ilgili ayrıntıları yazılı olarak ister.</a:t>
            </a:r>
          </a:p>
        </p:txBody>
      </p:sp>
    </p:spTree>
    <p:extLst>
      <p:ext uri="{BB962C8B-B14F-4D97-AF65-F5344CB8AC3E}">
        <p14:creationId xmlns:p14="http://schemas.microsoft.com/office/powerpoint/2010/main" val="2057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332656"/>
            <a:ext cx="10971372" cy="1066800"/>
          </a:xfrm>
        </p:spPr>
        <p:txBody>
          <a:bodyPr/>
          <a:lstStyle/>
          <a:p>
            <a:r>
              <a:rPr lang="tr-TR" b="1" u="sng" dirty="0"/>
              <a:t>İHALE KOMİSYONU;</a:t>
            </a:r>
          </a:p>
        </p:txBody>
      </p:sp>
      <p:sp>
        <p:nvSpPr>
          <p:cNvPr id="3" name="İçerik Yer Tutucusu 2"/>
          <p:cNvSpPr>
            <a:spLocks noGrp="1"/>
          </p:cNvSpPr>
          <p:nvPr>
            <p:ph idx="1"/>
          </p:nvPr>
        </p:nvSpPr>
        <p:spPr>
          <a:xfrm>
            <a:off x="574857" y="2060848"/>
            <a:ext cx="10287000" cy="4190999"/>
          </a:xfrm>
        </p:spPr>
        <p:txBody>
          <a:bodyPr>
            <a:normAutofit fontScale="92500"/>
          </a:bodyPr>
          <a:lstStyle/>
          <a:p>
            <a:pPr marL="0" indent="0">
              <a:buNone/>
            </a:pPr>
            <a:r>
              <a:rPr lang="tr-TR" dirty="0">
                <a:solidFill>
                  <a:schemeClr val="tx1">
                    <a:lumMod val="50000"/>
                  </a:schemeClr>
                </a:solidFill>
              </a:rPr>
              <a:t>a) </a:t>
            </a:r>
            <a:r>
              <a:rPr lang="tr-TR" dirty="0">
                <a:solidFill>
                  <a:srgbClr val="0070C0"/>
                </a:solidFill>
              </a:rPr>
              <a:t>İmalat sürecinin, verilen hizmetin ve yapım yönteminin ekonomik olması,</a:t>
            </a:r>
          </a:p>
          <a:p>
            <a:pPr marL="0" indent="0">
              <a:buNone/>
            </a:pPr>
            <a:r>
              <a:rPr lang="tr-TR" dirty="0">
                <a:solidFill>
                  <a:schemeClr val="tx1">
                    <a:lumMod val="50000"/>
                  </a:schemeClr>
                </a:solidFill>
              </a:rPr>
              <a:t>b) </a:t>
            </a:r>
            <a:r>
              <a:rPr lang="tr-TR" dirty="0">
                <a:solidFill>
                  <a:srgbClr val="0070C0"/>
                </a:solidFill>
              </a:rPr>
              <a:t>Seçilen teknik çözümler ve teklif sahibinin mal ve hizmetlerin temini veya yapım işinin yerine getirilmesinde kullanacağı avantajlı koşullar,</a:t>
            </a:r>
          </a:p>
          <a:p>
            <a:pPr marL="0" indent="0">
              <a:buNone/>
            </a:pPr>
            <a:r>
              <a:rPr lang="tr-TR" dirty="0">
                <a:solidFill>
                  <a:schemeClr val="tx1">
                    <a:lumMod val="50000"/>
                  </a:schemeClr>
                </a:solidFill>
              </a:rPr>
              <a:t>c) </a:t>
            </a:r>
            <a:r>
              <a:rPr lang="tr-TR" dirty="0">
                <a:solidFill>
                  <a:srgbClr val="0070C0"/>
                </a:solidFill>
              </a:rPr>
              <a:t>Teklif edilen mal, hizmet veya yapım işinin özgünlüğü,</a:t>
            </a:r>
          </a:p>
          <a:p>
            <a:pPr marL="0" indent="0">
              <a:buNone/>
            </a:pPr>
            <a:r>
              <a:rPr lang="tr-TR" dirty="0">
                <a:solidFill>
                  <a:srgbClr val="002060"/>
                </a:solidFill>
              </a:rPr>
              <a:t>gibi hususlarda yapılan yazılı açıklamaları dikkate alarak, aşırı düşük teklifleri değerlendirir. Bu değerlendirme sonucunda, açıklamaları yeterli görülmeyen veya yazılı açıklamada bulunmayan isteklilerin teklifleri reddedilir.</a:t>
            </a:r>
          </a:p>
        </p:txBody>
      </p:sp>
    </p:spTree>
    <p:extLst>
      <p:ext uri="{BB962C8B-B14F-4D97-AF65-F5344CB8AC3E}">
        <p14:creationId xmlns:p14="http://schemas.microsoft.com/office/powerpoint/2010/main" val="38646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644" y="692696"/>
            <a:ext cx="10971372" cy="1066800"/>
          </a:xfrm>
        </p:spPr>
        <p:txBody>
          <a:bodyPr>
            <a:normAutofit fontScale="90000"/>
          </a:bodyPr>
          <a:lstStyle/>
          <a:p>
            <a:pPr algn="ctr"/>
            <a:r>
              <a:rPr lang="tr-TR" sz="4000" b="1" u="sng" dirty="0">
                <a:solidFill>
                  <a:srgbClr val="002060"/>
                </a:solidFill>
                <a:latin typeface="Book Antiqua" panose="02040602050305030304" pitchFamily="18" charset="0"/>
              </a:rPr>
              <a:t>BÜTÜN TEKLİFLERİN REDDEDİLMESİ VE İHALENİN İPTALİ</a:t>
            </a:r>
            <a:br>
              <a:rPr lang="tr-TR" b="1" dirty="0">
                <a:solidFill>
                  <a:srgbClr val="FF9900"/>
                </a:solidFill>
              </a:rPr>
            </a:br>
            <a:endParaRPr lang="tr-TR" dirty="0"/>
          </a:p>
        </p:txBody>
      </p:sp>
      <p:sp>
        <p:nvSpPr>
          <p:cNvPr id="3" name="İçerik Yer Tutucusu 2"/>
          <p:cNvSpPr>
            <a:spLocks noGrp="1"/>
          </p:cNvSpPr>
          <p:nvPr>
            <p:ph idx="1"/>
          </p:nvPr>
        </p:nvSpPr>
        <p:spPr>
          <a:xfrm>
            <a:off x="1286240" y="1974851"/>
            <a:ext cx="10287000" cy="4190999"/>
          </a:xfrm>
        </p:spPr>
        <p:txBody>
          <a:bodyPr>
            <a:normAutofit/>
          </a:bodyPr>
          <a:lstStyle/>
          <a:p>
            <a:pPr>
              <a:buFont typeface="Wingdings" panose="05000000000000000000" pitchFamily="2" charset="2"/>
              <a:buChar char="Ø"/>
            </a:pPr>
            <a:r>
              <a:rPr lang="tr-TR" dirty="0">
                <a:solidFill>
                  <a:schemeClr val="tx1">
                    <a:lumMod val="50000"/>
                  </a:schemeClr>
                </a:solidFill>
              </a:rPr>
              <a:t>İhale komisyonu kararı üzerine idare, verilmiş olan bütün teklifleri reddederek ihaleyi iptal etmekte </a:t>
            </a:r>
            <a:r>
              <a:rPr lang="tr-TR" dirty="0">
                <a:solidFill>
                  <a:srgbClr val="0070C0"/>
                </a:solidFill>
              </a:rPr>
              <a:t>serbesttir.</a:t>
            </a:r>
          </a:p>
          <a:p>
            <a:pPr>
              <a:buFont typeface="Wingdings" panose="05000000000000000000" pitchFamily="2" charset="2"/>
              <a:buChar char="Ø"/>
            </a:pPr>
            <a:r>
              <a:rPr lang="tr-TR" dirty="0">
                <a:solidFill>
                  <a:schemeClr val="tx1">
                    <a:lumMod val="50000"/>
                  </a:schemeClr>
                </a:solidFill>
              </a:rPr>
              <a:t>İhalenin iptal edilmesi halinde bu durum bütün isteklilere derhal bildirilir.</a:t>
            </a:r>
          </a:p>
          <a:p>
            <a:pPr>
              <a:buFont typeface="Wingdings" panose="05000000000000000000" pitchFamily="2" charset="2"/>
              <a:buChar char="Ø"/>
            </a:pPr>
            <a:r>
              <a:rPr lang="tr-TR" dirty="0">
                <a:solidFill>
                  <a:srgbClr val="FF0000"/>
                </a:solidFill>
              </a:rPr>
              <a:t>İdare bütün tekliflerin reddedilmesi nedeniyle herhangi bir yükümlülük altına </a:t>
            </a:r>
            <a:r>
              <a:rPr lang="tr-TR" u="sng" dirty="0">
                <a:solidFill>
                  <a:srgbClr val="FF0000"/>
                </a:solidFill>
              </a:rPr>
              <a:t>girmez.</a:t>
            </a:r>
          </a:p>
          <a:p>
            <a:pPr>
              <a:buFont typeface="Wingdings" panose="05000000000000000000" pitchFamily="2" charset="2"/>
              <a:buChar char="Ø"/>
            </a:pPr>
            <a:r>
              <a:rPr lang="tr-TR" dirty="0">
                <a:solidFill>
                  <a:schemeClr val="tx1">
                    <a:lumMod val="50000"/>
                  </a:schemeClr>
                </a:solidFill>
              </a:rPr>
              <a:t>Ancak, idare isteklilerin talepte bulunması halinde, ihalenin iptal edilme gerekçelerini talep eden isteklilere bildirir.</a:t>
            </a:r>
          </a:p>
        </p:txBody>
      </p:sp>
    </p:spTree>
    <p:extLst>
      <p:ext uri="{BB962C8B-B14F-4D97-AF65-F5344CB8AC3E}">
        <p14:creationId xmlns:p14="http://schemas.microsoft.com/office/powerpoint/2010/main" val="14801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8013" y="152400"/>
            <a:ext cx="10971372" cy="1066800"/>
          </a:xfrm>
        </p:spPr>
        <p:txBody>
          <a:bodyPr/>
          <a:lstStyle/>
          <a:p>
            <a:pPr algn="ctr"/>
            <a:r>
              <a:rPr lang="tr-TR" b="1" u="sng" dirty="0">
                <a:solidFill>
                  <a:srgbClr val="002060"/>
                </a:solidFill>
                <a:latin typeface="Book Antiqua" panose="02040602050305030304" pitchFamily="18" charset="0"/>
              </a:rPr>
              <a:t>İHALENİN KARARA BAĞLANMASI VE ONAYLANMASI</a:t>
            </a:r>
          </a:p>
        </p:txBody>
      </p:sp>
      <p:sp>
        <p:nvSpPr>
          <p:cNvPr id="3" name="İçerik Yer Tutucusu 2"/>
          <p:cNvSpPr>
            <a:spLocks noGrp="1"/>
          </p:cNvSpPr>
          <p:nvPr>
            <p:ph idx="1"/>
          </p:nvPr>
        </p:nvSpPr>
        <p:spPr>
          <a:xfrm>
            <a:off x="608013" y="1772816"/>
            <a:ext cx="10287000" cy="4190999"/>
          </a:xfrm>
        </p:spPr>
        <p:txBody>
          <a:bodyPr>
            <a:normAutofit lnSpcReduction="10000"/>
          </a:bodyPr>
          <a:lstStyle/>
          <a:p>
            <a:pPr>
              <a:buFont typeface="Wingdings" panose="05000000000000000000" pitchFamily="2" charset="2"/>
              <a:buChar char="§"/>
            </a:pPr>
            <a:r>
              <a:rPr lang="tr-TR" dirty="0">
                <a:solidFill>
                  <a:schemeClr val="tx1">
                    <a:lumMod val="50000"/>
                  </a:schemeClr>
                </a:solidFill>
              </a:rPr>
              <a:t>Yapılan değerlendirme sonucunda ihale, </a:t>
            </a:r>
            <a:r>
              <a:rPr lang="sv-SE" dirty="0">
                <a:solidFill>
                  <a:srgbClr val="7030A0"/>
                </a:solidFill>
              </a:rPr>
              <a:t>ekonomik açıdan en avantajlı teklifi</a:t>
            </a:r>
            <a:r>
              <a:rPr lang="tr-TR" dirty="0">
                <a:solidFill>
                  <a:srgbClr val="7030A0"/>
                </a:solidFill>
              </a:rPr>
              <a:t> veren isteklinin </a:t>
            </a:r>
            <a:r>
              <a:rPr lang="tr-TR" dirty="0">
                <a:solidFill>
                  <a:schemeClr val="tx1">
                    <a:lumMod val="50000"/>
                  </a:schemeClr>
                </a:solidFill>
              </a:rPr>
              <a:t>üzerinde bırakılır.</a:t>
            </a:r>
          </a:p>
          <a:p>
            <a:pPr>
              <a:buFont typeface="Wingdings" panose="05000000000000000000" pitchFamily="2" charset="2"/>
              <a:buChar char="§"/>
            </a:pPr>
            <a:r>
              <a:rPr lang="tr-TR" dirty="0">
                <a:solidFill>
                  <a:schemeClr val="tx1">
                    <a:lumMod val="50000"/>
                  </a:schemeClr>
                </a:solidFill>
              </a:rPr>
              <a:t>İhale komisyonu gerekçeli kararını belirleyerek, ihale yetkilisinin onayına sunar.</a:t>
            </a:r>
          </a:p>
          <a:p>
            <a:pPr>
              <a:buFont typeface="Wingdings" panose="05000000000000000000" pitchFamily="2" charset="2"/>
              <a:buChar char="§"/>
            </a:pPr>
            <a:r>
              <a:rPr lang="tr-TR" dirty="0">
                <a:solidFill>
                  <a:schemeClr val="tx1">
                    <a:lumMod val="50000"/>
                  </a:schemeClr>
                </a:solidFill>
              </a:rPr>
              <a:t>İhale yetkilisi, karar tarihini izleyen </a:t>
            </a:r>
            <a:r>
              <a:rPr lang="tr-TR" b="1" u="sng" dirty="0">
                <a:solidFill>
                  <a:srgbClr val="0070C0"/>
                </a:solidFill>
              </a:rPr>
              <a:t>en geç beş iş günü içinde</a:t>
            </a:r>
            <a:r>
              <a:rPr lang="tr-TR" b="1" dirty="0">
                <a:solidFill>
                  <a:srgbClr val="0070C0"/>
                </a:solidFill>
              </a:rPr>
              <a:t> </a:t>
            </a:r>
            <a:r>
              <a:rPr lang="tr-TR" dirty="0">
                <a:solidFill>
                  <a:schemeClr val="tx1">
                    <a:lumMod val="50000"/>
                  </a:schemeClr>
                </a:solidFill>
              </a:rPr>
              <a:t>ihale kararını onaylar veya gerekçesini açıkça belirtmek suretiyle iptal eder.</a:t>
            </a:r>
          </a:p>
          <a:p>
            <a:pPr>
              <a:buFont typeface="Wingdings" panose="05000000000000000000" pitchFamily="2" charset="2"/>
              <a:buChar char="§"/>
            </a:pPr>
            <a:r>
              <a:rPr lang="tr-TR" dirty="0">
                <a:solidFill>
                  <a:schemeClr val="tx1">
                    <a:lumMod val="50000"/>
                  </a:schemeClr>
                </a:solidFill>
              </a:rPr>
              <a:t>İhale; kararın onaylanması halinde geçerli, iptal edilmesi halinde ise hükümsüz sayılır.</a:t>
            </a:r>
          </a:p>
        </p:txBody>
      </p:sp>
    </p:spTree>
    <p:extLst>
      <p:ext uri="{BB962C8B-B14F-4D97-AF65-F5344CB8AC3E}">
        <p14:creationId xmlns:p14="http://schemas.microsoft.com/office/powerpoint/2010/main" val="14998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01056" y="1916832"/>
            <a:ext cx="9529860" cy="3662541"/>
          </a:xfrm>
          <a:prstGeom prst="rect">
            <a:avLst/>
          </a:prstGeom>
        </p:spPr>
        <p:txBody>
          <a:bodyPr wrap="square">
            <a:spAutoFit/>
          </a:bodyPr>
          <a:lstStyle/>
          <a:p>
            <a:pPr marL="457200" indent="-457200">
              <a:buFont typeface="Wingdings" panose="05000000000000000000" pitchFamily="2" charset="2"/>
              <a:buChar char="v"/>
            </a:pPr>
            <a:r>
              <a:rPr lang="tr-TR" sz="2800" dirty="0">
                <a:solidFill>
                  <a:schemeClr val="tx1">
                    <a:lumMod val="50000"/>
                  </a:schemeClr>
                </a:solidFill>
                <a:latin typeface="Times New Roman" panose="02020603050405020304" pitchFamily="18" charset="0"/>
              </a:rPr>
              <a:t>İhale kararları ihale yetkilisince </a:t>
            </a:r>
            <a:r>
              <a:rPr lang="tr-TR" sz="2800" u="sng" dirty="0">
                <a:solidFill>
                  <a:srgbClr val="0070C0"/>
                </a:solidFill>
                <a:latin typeface="Times New Roman" panose="02020603050405020304" pitchFamily="18" charset="0"/>
              </a:rPr>
              <a:t>onaylanmadan önce </a:t>
            </a:r>
            <a:r>
              <a:rPr lang="tr-TR" sz="2800" dirty="0">
                <a:solidFill>
                  <a:schemeClr val="tx1">
                    <a:lumMod val="50000"/>
                  </a:schemeClr>
                </a:solidFill>
                <a:latin typeface="Times New Roman" panose="02020603050405020304" pitchFamily="18" charset="0"/>
              </a:rPr>
              <a:t>idareler, ihale üzerinde kalan istekli ile varsa ekonomik açıdan en avantajlı </a:t>
            </a:r>
            <a:r>
              <a:rPr lang="tr-TR" sz="2800" dirty="0">
                <a:solidFill>
                  <a:srgbClr val="7030A0"/>
                </a:solidFill>
                <a:latin typeface="Times New Roman" panose="02020603050405020304" pitchFamily="18" charset="0"/>
              </a:rPr>
              <a:t>ikinci teklif sahibi </a:t>
            </a:r>
            <a:r>
              <a:rPr lang="tr-TR" sz="2800" dirty="0">
                <a:solidFill>
                  <a:schemeClr val="tx1">
                    <a:lumMod val="50000"/>
                  </a:schemeClr>
                </a:solidFill>
                <a:latin typeface="Times New Roman" panose="02020603050405020304" pitchFamily="18" charset="0"/>
              </a:rPr>
              <a:t>isteklinin ihalelere katılmaktan </a:t>
            </a:r>
            <a:r>
              <a:rPr lang="tr-TR" sz="2800" dirty="0">
                <a:solidFill>
                  <a:schemeClr val="accent5">
                    <a:lumMod val="50000"/>
                  </a:schemeClr>
                </a:solidFill>
                <a:latin typeface="Times New Roman" panose="02020603050405020304" pitchFamily="18" charset="0"/>
              </a:rPr>
              <a:t>yasaklı olup olmadığını </a:t>
            </a:r>
            <a:r>
              <a:rPr lang="tr-TR" sz="2800" dirty="0">
                <a:solidFill>
                  <a:schemeClr val="tx1">
                    <a:lumMod val="50000"/>
                  </a:schemeClr>
                </a:solidFill>
                <a:latin typeface="Times New Roman" panose="02020603050405020304" pitchFamily="18" charset="0"/>
              </a:rPr>
              <a:t>teyit ettirerek buna ilişkin belgeyi ihale kararına eklemek</a:t>
            </a:r>
            <a:r>
              <a:rPr lang="tr-TR" sz="2800" dirty="0">
                <a:latin typeface="Times New Roman" panose="02020603050405020304" pitchFamily="18" charset="0"/>
              </a:rPr>
              <a:t> </a:t>
            </a:r>
            <a:r>
              <a:rPr lang="tr-TR" sz="2800" u="sng" dirty="0">
                <a:solidFill>
                  <a:srgbClr val="FF0000"/>
                </a:solidFill>
                <a:latin typeface="Times New Roman" panose="02020603050405020304" pitchFamily="18" charset="0"/>
              </a:rPr>
              <a:t>zorundadır.</a:t>
            </a:r>
            <a:r>
              <a:rPr lang="tr-TR" sz="2800" dirty="0">
                <a:latin typeface="Times New Roman" panose="02020603050405020304" pitchFamily="18" charset="0"/>
              </a:rPr>
              <a:t> </a:t>
            </a:r>
            <a:r>
              <a:rPr lang="tr-TR" sz="2800" dirty="0">
                <a:solidFill>
                  <a:schemeClr val="tx1">
                    <a:lumMod val="50000"/>
                  </a:schemeClr>
                </a:solidFill>
                <a:latin typeface="Times New Roman" panose="02020603050405020304" pitchFamily="18" charset="0"/>
              </a:rPr>
              <a:t>İki isteklinin de yasaklı çıkması durumunda ihale iptal edilir.</a:t>
            </a:r>
          </a:p>
          <a:p>
            <a:endParaRPr lang="tr-TR" sz="2800" dirty="0">
              <a:latin typeface="Times New Roman" panose="02020603050405020304" pitchFamily="18" charset="0"/>
            </a:endParaRPr>
          </a:p>
          <a:p>
            <a:endParaRPr lang="tr-TR" dirty="0">
              <a:latin typeface="Times New Roman" panose="02020603050405020304" pitchFamily="18" charset="0"/>
            </a:endParaRPr>
          </a:p>
          <a:p>
            <a:endParaRPr lang="tr-TR" dirty="0"/>
          </a:p>
        </p:txBody>
      </p:sp>
    </p:spTree>
    <p:extLst>
      <p:ext uri="{BB962C8B-B14F-4D97-AF65-F5344CB8AC3E}">
        <p14:creationId xmlns:p14="http://schemas.microsoft.com/office/powerpoint/2010/main" val="10316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642" y="764704"/>
            <a:ext cx="10971372" cy="1066800"/>
          </a:xfrm>
        </p:spPr>
        <p:txBody>
          <a:bodyPr>
            <a:noAutofit/>
          </a:bodyPr>
          <a:lstStyle/>
          <a:p>
            <a:pPr algn="ctr"/>
            <a:r>
              <a:rPr lang="tr-TR" b="1" u="sng" dirty="0">
                <a:solidFill>
                  <a:srgbClr val="002060"/>
                </a:solidFill>
                <a:latin typeface="Book Antiqua" panose="02040602050305030304" pitchFamily="18" charset="0"/>
              </a:rPr>
              <a:t>KESİNLEŞEN İHALE KARARLARININ BİLDİRİLMESİ</a:t>
            </a:r>
            <a:br>
              <a:rPr lang="tr-TR" b="1" dirty="0">
                <a:solidFill>
                  <a:srgbClr val="002060"/>
                </a:solidFill>
                <a:latin typeface="Book Antiqua" panose="02040602050305030304" pitchFamily="18" charset="0"/>
              </a:rPr>
            </a:br>
            <a:r>
              <a:rPr lang="tr-TR" b="1" dirty="0">
                <a:solidFill>
                  <a:srgbClr val="002060"/>
                </a:solidFill>
                <a:latin typeface="Book Antiqua" panose="02040602050305030304" pitchFamily="18" charset="0"/>
              </a:rPr>
              <a:t>(MADDE-41)</a:t>
            </a:r>
          </a:p>
        </p:txBody>
      </p:sp>
      <p:sp>
        <p:nvSpPr>
          <p:cNvPr id="3" name="İçerik Yer Tutucusu 2"/>
          <p:cNvSpPr>
            <a:spLocks noGrp="1"/>
          </p:cNvSpPr>
          <p:nvPr>
            <p:ph idx="1"/>
          </p:nvPr>
        </p:nvSpPr>
        <p:spPr>
          <a:xfrm>
            <a:off x="837828" y="2000555"/>
            <a:ext cx="10287000" cy="4190999"/>
          </a:xfrm>
        </p:spPr>
        <p:txBody>
          <a:bodyPr>
            <a:normAutofit/>
          </a:bodyPr>
          <a:lstStyle/>
          <a:p>
            <a:r>
              <a:rPr lang="tr-TR" sz="2400" dirty="0">
                <a:solidFill>
                  <a:schemeClr val="tx1">
                    <a:lumMod val="50000"/>
                  </a:schemeClr>
                </a:solidFill>
                <a:latin typeface="Calibri" panose="020F0502020204030204" pitchFamily="34" charset="0"/>
                <a:cs typeface="Calibri" panose="020F0502020204030204" pitchFamily="34" charset="0"/>
              </a:rPr>
              <a:t>İhale sonucu, ihale kararının ihale yetkilisi tarafından </a:t>
            </a:r>
            <a:r>
              <a:rPr lang="tr-TR" sz="2400" dirty="0">
                <a:solidFill>
                  <a:srgbClr val="0070C0"/>
                </a:solidFill>
                <a:latin typeface="Calibri" panose="020F0502020204030204" pitchFamily="34" charset="0"/>
                <a:cs typeface="Calibri" panose="020F0502020204030204" pitchFamily="34" charset="0"/>
              </a:rPr>
              <a:t>onaylandığı günü izleyen en geç </a:t>
            </a:r>
            <a:r>
              <a:rPr lang="tr-TR" sz="2400" b="1" dirty="0">
                <a:solidFill>
                  <a:srgbClr val="0070C0"/>
                </a:solidFill>
                <a:latin typeface="Calibri" panose="020F0502020204030204" pitchFamily="34" charset="0"/>
                <a:cs typeface="Calibri" panose="020F0502020204030204" pitchFamily="34" charset="0"/>
              </a:rPr>
              <a:t>üç gün </a:t>
            </a:r>
            <a:r>
              <a:rPr lang="tr-TR" sz="2400" dirty="0">
                <a:solidFill>
                  <a:srgbClr val="0070C0"/>
                </a:solidFill>
                <a:latin typeface="Calibri" panose="020F0502020204030204" pitchFamily="34" charset="0"/>
                <a:cs typeface="Calibri" panose="020F0502020204030204" pitchFamily="34" charset="0"/>
              </a:rPr>
              <a:t>içinde</a:t>
            </a:r>
            <a:r>
              <a:rPr lang="tr-TR" sz="2400" dirty="0">
                <a:solidFill>
                  <a:schemeClr val="tx1">
                    <a:lumMod val="50000"/>
                  </a:schemeClr>
                </a:solidFill>
                <a:latin typeface="Calibri" panose="020F0502020204030204" pitchFamily="34" charset="0"/>
                <a:cs typeface="Calibri" panose="020F0502020204030204" pitchFamily="34" charset="0"/>
              </a:rPr>
              <a:t>, ihale üzerinde bırakılan dahil olmak üzere, ihaleye teklif veren bütün isteklilere bildirilir.</a:t>
            </a:r>
          </a:p>
          <a:p>
            <a:r>
              <a:rPr lang="tr-TR" sz="2400" dirty="0">
                <a:solidFill>
                  <a:schemeClr val="tx1">
                    <a:lumMod val="50000"/>
                  </a:schemeClr>
                </a:solidFill>
                <a:latin typeface="Calibri" panose="020F0502020204030204" pitchFamily="34" charset="0"/>
                <a:cs typeface="Calibri" panose="020F0502020204030204" pitchFamily="34" charset="0"/>
              </a:rPr>
              <a:t>İhale kararının ihale yetkilisi tarafından iptal edilmesi durumunda da isteklilere </a:t>
            </a:r>
            <a:r>
              <a:rPr lang="tr-TR" sz="2400" u="sng" dirty="0">
                <a:solidFill>
                  <a:schemeClr val="tx1">
                    <a:lumMod val="50000"/>
                  </a:schemeClr>
                </a:solidFill>
                <a:latin typeface="Calibri" panose="020F0502020204030204" pitchFamily="34" charset="0"/>
                <a:cs typeface="Calibri" panose="020F0502020204030204" pitchFamily="34" charset="0"/>
              </a:rPr>
              <a:t>gerekçeleri belirtilmek suretiyle</a:t>
            </a:r>
            <a:r>
              <a:rPr lang="tr-TR" sz="2400" dirty="0">
                <a:solidFill>
                  <a:schemeClr val="tx1">
                    <a:lumMod val="50000"/>
                  </a:schemeClr>
                </a:solidFill>
                <a:latin typeface="Calibri" panose="020F0502020204030204" pitchFamily="34" charset="0"/>
                <a:cs typeface="Calibri" panose="020F0502020204030204" pitchFamily="34" charset="0"/>
              </a:rPr>
              <a:t> bildirim yapılır.</a:t>
            </a:r>
          </a:p>
          <a:p>
            <a:r>
              <a:rPr lang="tr-TR" sz="2400" dirty="0">
                <a:solidFill>
                  <a:schemeClr val="tx1">
                    <a:lumMod val="50000"/>
                  </a:schemeClr>
                </a:solidFill>
                <a:latin typeface="Calibri" panose="020F0502020204030204" pitchFamily="34" charset="0"/>
                <a:cs typeface="Calibri" panose="020F0502020204030204" pitchFamily="34" charset="0"/>
              </a:rPr>
              <a:t>İhale sonucunun bütün isteklilere bildiriminden itibaren; 21 inci maddenin (b) ve (c) bentlerine (Pazarlık </a:t>
            </a:r>
            <a:r>
              <a:rPr lang="tr-TR" sz="2400" dirty="0" err="1">
                <a:solidFill>
                  <a:schemeClr val="tx1">
                    <a:lumMod val="50000"/>
                  </a:schemeClr>
                </a:solidFill>
                <a:latin typeface="Calibri" panose="020F0502020204030204" pitchFamily="34" charset="0"/>
                <a:cs typeface="Calibri" panose="020F0502020204030204" pitchFamily="34" charset="0"/>
              </a:rPr>
              <a:t>Usulu</a:t>
            </a:r>
            <a:r>
              <a:rPr lang="tr-TR" sz="2400" dirty="0">
                <a:solidFill>
                  <a:schemeClr val="tx1">
                    <a:lumMod val="50000"/>
                  </a:schemeClr>
                </a:solidFill>
                <a:latin typeface="Calibri" panose="020F0502020204030204" pitchFamily="34" charset="0"/>
                <a:cs typeface="Calibri" panose="020F0502020204030204" pitchFamily="34" charset="0"/>
              </a:rPr>
              <a:t>) göre yapılan ihalelerde</a:t>
            </a:r>
            <a:r>
              <a:rPr lang="tr-TR" sz="2400" dirty="0">
                <a:latin typeface="Calibri" panose="020F0502020204030204" pitchFamily="34" charset="0"/>
                <a:cs typeface="Calibri" panose="020F0502020204030204" pitchFamily="34" charset="0"/>
              </a:rPr>
              <a:t> </a:t>
            </a:r>
            <a:r>
              <a:rPr lang="tr-TR" sz="2400" b="1" dirty="0">
                <a:solidFill>
                  <a:srgbClr val="FF0000"/>
                </a:solidFill>
                <a:latin typeface="Calibri" panose="020F0502020204030204" pitchFamily="34" charset="0"/>
                <a:cs typeface="Calibri" panose="020F0502020204030204" pitchFamily="34" charset="0"/>
              </a:rPr>
              <a:t>beş gün</a:t>
            </a:r>
            <a:r>
              <a:rPr lang="tr-TR" sz="2400" dirty="0">
                <a:latin typeface="Calibri" panose="020F0502020204030204" pitchFamily="34" charset="0"/>
                <a:cs typeface="Calibri" panose="020F0502020204030204" pitchFamily="34" charset="0"/>
              </a:rPr>
              <a:t>, </a:t>
            </a:r>
          </a:p>
          <a:p>
            <a:r>
              <a:rPr lang="tr-TR" sz="2400" dirty="0">
                <a:solidFill>
                  <a:schemeClr val="tx1">
                    <a:lumMod val="50000"/>
                  </a:schemeClr>
                </a:solidFill>
                <a:latin typeface="Calibri" panose="020F0502020204030204" pitchFamily="34" charset="0"/>
                <a:cs typeface="Calibri" panose="020F0502020204030204" pitchFamily="34" charset="0"/>
              </a:rPr>
              <a:t>Diğer hallerde ise </a:t>
            </a:r>
            <a:r>
              <a:rPr lang="tr-TR" sz="2400" b="1" dirty="0">
                <a:solidFill>
                  <a:srgbClr val="FF0000"/>
                </a:solidFill>
                <a:latin typeface="Calibri" panose="020F0502020204030204" pitchFamily="34" charset="0"/>
                <a:cs typeface="Calibri" panose="020F0502020204030204" pitchFamily="34" charset="0"/>
              </a:rPr>
              <a:t>on gün </a:t>
            </a:r>
            <a:r>
              <a:rPr lang="tr-TR" sz="2400" dirty="0">
                <a:solidFill>
                  <a:schemeClr val="tx1">
                    <a:lumMod val="50000"/>
                  </a:schemeClr>
                </a:solidFill>
                <a:latin typeface="Calibri" panose="020F0502020204030204" pitchFamily="34" charset="0"/>
                <a:cs typeface="Calibri" panose="020F0502020204030204" pitchFamily="34" charset="0"/>
              </a:rPr>
              <a:t>geçmedikçe </a:t>
            </a:r>
            <a:r>
              <a:rPr lang="tr-TR" sz="2400" b="1" u="sng" dirty="0">
                <a:solidFill>
                  <a:schemeClr val="accent3">
                    <a:lumMod val="50000"/>
                  </a:schemeClr>
                </a:solidFill>
                <a:latin typeface="Calibri" panose="020F0502020204030204" pitchFamily="34" charset="0"/>
                <a:cs typeface="Calibri" panose="020F0502020204030204" pitchFamily="34" charset="0"/>
              </a:rPr>
              <a:t>sözleşme imzalanamaz.</a:t>
            </a:r>
          </a:p>
        </p:txBody>
      </p:sp>
    </p:spTree>
    <p:extLst>
      <p:ext uri="{BB962C8B-B14F-4D97-AF65-F5344CB8AC3E}">
        <p14:creationId xmlns:p14="http://schemas.microsoft.com/office/powerpoint/2010/main" val="34621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791" y="260648"/>
            <a:ext cx="10971372" cy="1066800"/>
          </a:xfrm>
        </p:spPr>
        <p:txBody>
          <a:bodyPr/>
          <a:lstStyle/>
          <a:p>
            <a:pPr algn="ctr"/>
            <a:r>
              <a:rPr lang="tr-TR" b="1" u="sng" dirty="0">
                <a:solidFill>
                  <a:srgbClr val="002060"/>
                </a:solidFill>
                <a:latin typeface="Book Antiqua" panose="02040602050305030304" pitchFamily="18" charset="0"/>
              </a:rPr>
              <a:t>SÖZLEŞMEYE DAVET</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MADDE-42</a:t>
            </a:r>
          </a:p>
        </p:txBody>
      </p:sp>
      <p:sp>
        <p:nvSpPr>
          <p:cNvPr id="3" name="İçerik Yer Tutucusu 2"/>
          <p:cNvSpPr>
            <a:spLocks noGrp="1"/>
          </p:cNvSpPr>
          <p:nvPr>
            <p:ph idx="1"/>
          </p:nvPr>
        </p:nvSpPr>
        <p:spPr>
          <a:xfrm>
            <a:off x="1154170" y="1772816"/>
            <a:ext cx="10492693" cy="4190999"/>
          </a:xfrm>
        </p:spPr>
        <p:txBody>
          <a:bodyPr/>
          <a:lstStyle/>
          <a:p>
            <a:pPr>
              <a:buFont typeface="Calibri" panose="020F0502020204030204" pitchFamily="34" charset="0"/>
              <a:buChar char="ᴥ"/>
            </a:pPr>
            <a:r>
              <a:rPr lang="tr-TR" dirty="0">
                <a:solidFill>
                  <a:schemeClr val="tx1">
                    <a:lumMod val="50000"/>
                  </a:schemeClr>
                </a:solidFill>
                <a:latin typeface="Calibri" panose="020F0502020204030204" pitchFamily="34" charset="0"/>
                <a:cs typeface="Calibri" panose="020F0502020204030204" pitchFamily="34" charset="0"/>
              </a:rPr>
              <a:t>41 inci maddede belirtilen sürelerin bitimini, </a:t>
            </a:r>
            <a:r>
              <a:rPr lang="tr-TR" dirty="0">
                <a:solidFill>
                  <a:srgbClr val="FF0000"/>
                </a:solidFill>
                <a:latin typeface="Calibri" panose="020F0502020204030204" pitchFamily="34" charset="0"/>
                <a:cs typeface="Calibri" panose="020F0502020204030204" pitchFamily="34" charset="0"/>
              </a:rPr>
              <a:t>ön mali kontrol yapılması</a:t>
            </a:r>
            <a:r>
              <a:rPr lang="tr-TR" dirty="0">
                <a:solidFill>
                  <a:srgbClr val="002060"/>
                </a:solidFill>
                <a:latin typeface="Calibri" panose="020F0502020204030204" pitchFamily="34" charset="0"/>
                <a:cs typeface="Calibri" panose="020F0502020204030204" pitchFamily="34" charset="0"/>
              </a:rPr>
              <a:t>(Mali hizmetler biriminin vizesi) </a:t>
            </a:r>
            <a:r>
              <a:rPr lang="tr-TR" dirty="0">
                <a:solidFill>
                  <a:srgbClr val="FF0000"/>
                </a:solidFill>
                <a:latin typeface="Calibri" panose="020F0502020204030204" pitchFamily="34" charset="0"/>
                <a:cs typeface="Calibri" panose="020F0502020204030204" pitchFamily="34" charset="0"/>
              </a:rPr>
              <a:t>gereken hallerde ise bu kontrolün tamamlandığı tarihi </a:t>
            </a:r>
            <a:r>
              <a:rPr lang="tr-TR" dirty="0">
                <a:solidFill>
                  <a:srgbClr val="002060"/>
                </a:solidFill>
                <a:latin typeface="Calibri" panose="020F0502020204030204" pitchFamily="34" charset="0"/>
                <a:cs typeface="Calibri" panose="020F0502020204030204" pitchFamily="34" charset="0"/>
              </a:rPr>
              <a:t>(vizenin yapıldığının bildirilmesini) </a:t>
            </a:r>
            <a:r>
              <a:rPr lang="tr-TR" dirty="0">
                <a:solidFill>
                  <a:srgbClr val="FF0000"/>
                </a:solidFill>
                <a:latin typeface="Calibri" panose="020F0502020204030204" pitchFamily="34" charset="0"/>
                <a:cs typeface="Calibri" panose="020F0502020204030204" pitchFamily="34" charset="0"/>
              </a:rPr>
              <a:t>izleyen günden itibaren </a:t>
            </a:r>
            <a:r>
              <a:rPr lang="tr-TR" b="1" dirty="0">
                <a:solidFill>
                  <a:srgbClr val="FF0000"/>
                </a:solidFill>
                <a:latin typeface="Calibri" panose="020F0502020204030204" pitchFamily="34" charset="0"/>
                <a:cs typeface="Calibri" panose="020F0502020204030204" pitchFamily="34" charset="0"/>
              </a:rPr>
              <a:t>üç gün </a:t>
            </a:r>
            <a:r>
              <a:rPr lang="tr-TR" dirty="0">
                <a:solidFill>
                  <a:srgbClr val="FF0000"/>
                </a:solidFill>
                <a:latin typeface="Calibri" panose="020F0502020204030204" pitchFamily="34" charset="0"/>
                <a:cs typeface="Calibri" panose="020F0502020204030204" pitchFamily="34" charset="0"/>
              </a:rPr>
              <a:t>içinde </a:t>
            </a:r>
            <a:r>
              <a:rPr lang="tr-TR" dirty="0">
                <a:solidFill>
                  <a:schemeClr val="tx1">
                    <a:lumMod val="50000"/>
                  </a:schemeClr>
                </a:solidFill>
                <a:latin typeface="Calibri" panose="020F0502020204030204" pitchFamily="34" charset="0"/>
                <a:cs typeface="Calibri" panose="020F0502020204030204" pitchFamily="34" charset="0"/>
              </a:rPr>
              <a:t>ihale üzerinde bırakılan istekliye, tebliğ tarihini izleyen </a:t>
            </a:r>
            <a:r>
              <a:rPr lang="tr-TR" b="1" u="sng" dirty="0">
                <a:solidFill>
                  <a:schemeClr val="accent3">
                    <a:lumMod val="50000"/>
                  </a:schemeClr>
                </a:solidFill>
                <a:latin typeface="Calibri" panose="020F0502020204030204" pitchFamily="34" charset="0"/>
                <a:cs typeface="Calibri" panose="020F0502020204030204" pitchFamily="34" charset="0"/>
              </a:rPr>
              <a:t>on gün içinde kesin teminatı vermek </a:t>
            </a:r>
            <a:r>
              <a:rPr lang="tr-TR" dirty="0">
                <a:solidFill>
                  <a:schemeClr val="tx1">
                    <a:lumMod val="50000"/>
                  </a:schemeClr>
                </a:solidFill>
                <a:latin typeface="Calibri" panose="020F0502020204030204" pitchFamily="34" charset="0"/>
                <a:cs typeface="Calibri" panose="020F0502020204030204" pitchFamily="34" charset="0"/>
              </a:rPr>
              <a:t>suretiyle sözleşmeyi imzalaması hususu bildirilir.</a:t>
            </a:r>
          </a:p>
          <a:p>
            <a:pPr>
              <a:buFont typeface="Calibri" panose="020F0502020204030204" pitchFamily="34" charset="0"/>
              <a:buChar char="ᴥ"/>
            </a:pPr>
            <a:r>
              <a:rPr lang="tr-TR" dirty="0">
                <a:solidFill>
                  <a:schemeClr val="tx1">
                    <a:lumMod val="50000"/>
                  </a:schemeClr>
                </a:solidFill>
                <a:latin typeface="Calibri" panose="020F0502020204030204" pitchFamily="34" charset="0"/>
                <a:cs typeface="Calibri" panose="020F0502020204030204" pitchFamily="34" charset="0"/>
              </a:rPr>
              <a:t>Sözleşme</a:t>
            </a:r>
            <a:r>
              <a:rPr lang="tr-TR" dirty="0">
                <a:solidFill>
                  <a:srgbClr val="FF0000"/>
                </a:solidFill>
                <a:latin typeface="Calibri" panose="020F0502020204030204" pitchFamily="34" charset="0"/>
                <a:cs typeface="Calibri" panose="020F0502020204030204" pitchFamily="34" charset="0"/>
              </a:rPr>
              <a:t> </a:t>
            </a:r>
            <a:r>
              <a:rPr lang="tr-TR" b="1" dirty="0">
                <a:solidFill>
                  <a:srgbClr val="FF0000"/>
                </a:solidFill>
                <a:latin typeface="Calibri" panose="020F0502020204030204" pitchFamily="34" charset="0"/>
                <a:cs typeface="Calibri" panose="020F0502020204030204" pitchFamily="34" charset="0"/>
              </a:rPr>
              <a:t>10 gün </a:t>
            </a:r>
            <a:r>
              <a:rPr lang="tr-TR" dirty="0">
                <a:solidFill>
                  <a:srgbClr val="FF0000"/>
                </a:solidFill>
                <a:latin typeface="Calibri" panose="020F0502020204030204" pitchFamily="34" charset="0"/>
                <a:cs typeface="Calibri" panose="020F0502020204030204" pitchFamily="34" charset="0"/>
              </a:rPr>
              <a:t>içinde </a:t>
            </a:r>
            <a:r>
              <a:rPr lang="tr-TR" dirty="0">
                <a:solidFill>
                  <a:schemeClr val="tx1">
                    <a:lumMod val="50000"/>
                  </a:schemeClr>
                </a:solidFill>
                <a:latin typeface="Calibri" panose="020F0502020204030204" pitchFamily="34" charset="0"/>
                <a:cs typeface="Calibri" panose="020F0502020204030204" pitchFamily="34" charset="0"/>
              </a:rPr>
              <a:t>yapılmalıdır.</a:t>
            </a:r>
          </a:p>
          <a:p>
            <a:endParaRPr lang="tr-TR" dirty="0"/>
          </a:p>
        </p:txBody>
      </p:sp>
    </p:spTree>
    <p:extLst>
      <p:ext uri="{BB962C8B-B14F-4D97-AF65-F5344CB8AC3E}">
        <p14:creationId xmlns:p14="http://schemas.microsoft.com/office/powerpoint/2010/main" val="31709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rot="21295120">
            <a:off x="-65294" y="2344700"/>
            <a:ext cx="11832502" cy="2895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a:xfrm>
            <a:off x="117748" y="152400"/>
            <a:ext cx="12147437" cy="828328"/>
          </a:xfrm>
        </p:spPr>
        <p:txBody>
          <a:bodyPr>
            <a:normAutofit/>
          </a:bodyPr>
          <a:lstStyle/>
          <a:p>
            <a:pPr algn="ctr"/>
            <a:r>
              <a:rPr lang="tr-TR" sz="4400" b="1" u="sng" dirty="0">
                <a:solidFill>
                  <a:srgbClr val="002060"/>
                </a:solidFill>
                <a:latin typeface="Book Antiqua" panose="02040602050305030304" pitchFamily="18" charset="0"/>
              </a:rPr>
              <a:t>İHALE SÜRECİ</a:t>
            </a:r>
          </a:p>
        </p:txBody>
      </p:sp>
      <p:sp>
        <p:nvSpPr>
          <p:cNvPr id="5" name="İçerik Yer Tutucusu 4"/>
          <p:cNvSpPr>
            <a:spLocks noGrp="1"/>
          </p:cNvSpPr>
          <p:nvPr>
            <p:ph idx="1"/>
          </p:nvPr>
        </p:nvSpPr>
        <p:spPr>
          <a:xfrm>
            <a:off x="150326" y="980728"/>
            <a:ext cx="11953328" cy="5472607"/>
          </a:xfrm>
        </p:spPr>
        <p:txBody>
          <a:bodyPr/>
          <a:lstStyle/>
          <a:p>
            <a:pPr marL="0" lvl="0" indent="0" algn="ctr" fontAlgn="base">
              <a:lnSpc>
                <a:spcPct val="100000"/>
              </a:lnSpc>
              <a:spcBef>
                <a:spcPct val="0"/>
              </a:spcBef>
              <a:spcAft>
                <a:spcPct val="0"/>
              </a:spcAft>
              <a:buClrTx/>
              <a:buSzTx/>
              <a:buNone/>
              <a:defRPr/>
            </a:pPr>
            <a:r>
              <a:rPr lang="tr-TR" sz="1800" b="1" u="sng" dirty="0">
                <a:solidFill>
                  <a:srgbClr val="FF0000"/>
                </a:solidFill>
                <a:effectLst>
                  <a:outerShdw blurRad="38100" dist="38100" dir="2700000" algn="tl">
                    <a:srgbClr val="000000"/>
                  </a:outerShdw>
                </a:effectLst>
                <a:latin typeface="Times New Roman" panose="02020603050405020304" pitchFamily="18" charset="0"/>
                <a:cs typeface="Arial" charset="0"/>
              </a:rPr>
              <a:t>İHALE İLANI/DAVET</a:t>
            </a:r>
            <a:endParaRPr lang="en-US" sz="1800" b="1" u="sng" dirty="0">
              <a:solidFill>
                <a:srgbClr val="FF0000"/>
              </a:solidFill>
              <a:effectLst>
                <a:outerShdw blurRad="38100" dist="38100" dir="2700000" algn="tl">
                  <a:srgbClr val="000000"/>
                </a:outerShdw>
              </a:effectLst>
              <a:latin typeface="Times New Roman" panose="02020603050405020304" pitchFamily="18" charset="0"/>
              <a:cs typeface="Arial" charset="0"/>
            </a:endParaRPr>
          </a:p>
          <a:p>
            <a:pPr>
              <a:buClr>
                <a:srgbClr val="404040"/>
              </a:buClr>
              <a:buFont typeface="Arial"/>
              <a:buChar char="•"/>
            </a:pPr>
            <a:endParaRPr lang="tr-TR" sz="2800" b="0" i="0" dirty="0">
              <a:solidFill>
                <a:srgbClr val="404040"/>
              </a:solidFill>
              <a:latin typeface="Corbel"/>
              <a:ea typeface="+mn-ea"/>
              <a:cs typeface="+mn-cs"/>
            </a:endParaRPr>
          </a:p>
        </p:txBody>
      </p:sp>
      <p:sp>
        <p:nvSpPr>
          <p:cNvPr id="10" name="Rectangle 4"/>
          <p:cNvSpPr>
            <a:spLocks noChangeArrowheads="1"/>
          </p:cNvSpPr>
          <p:nvPr/>
        </p:nvSpPr>
        <p:spPr bwMode="auto">
          <a:xfrm>
            <a:off x="-60694" y="3676408"/>
            <a:ext cx="1854275" cy="830997"/>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İHTİYACIN ORTAYA </a:t>
            </a:r>
            <a:r>
              <a:rPr lang="tr-TR" sz="1600" b="1" u="sng" dirty="0">
                <a:solidFill>
                  <a:srgbClr val="FF0000"/>
                </a:solidFill>
                <a:effectLst>
                  <a:outerShdw blurRad="38100" dist="38100" dir="2700000" algn="tl">
                    <a:srgbClr val="000000"/>
                  </a:outerShdw>
                </a:effectLst>
                <a:latin typeface="Times New Roman" panose="02020603050405020304" pitchFamily="18" charset="0"/>
                <a:cs typeface="Arial" charset="0"/>
              </a:rPr>
              <a:t>ÇIKMASI</a:t>
            </a:r>
            <a:endParaRPr lang="en-US" sz="1600" b="1" u="sng" dirty="0">
              <a:solidFill>
                <a:srgbClr val="FF0000"/>
              </a:solidFill>
              <a:effectLst>
                <a:outerShdw blurRad="38100" dist="38100" dir="2700000" algn="tl">
                  <a:srgbClr val="000000"/>
                </a:outerShdw>
              </a:effectLst>
              <a:latin typeface="Times New Roman" panose="02020603050405020304" pitchFamily="18" charset="0"/>
              <a:cs typeface="Arial" charset="0"/>
            </a:endParaRPr>
          </a:p>
        </p:txBody>
      </p:sp>
      <p:sp>
        <p:nvSpPr>
          <p:cNvPr id="14" name="Rectangle 5"/>
          <p:cNvSpPr>
            <a:spLocks noChangeArrowheads="1"/>
          </p:cNvSpPr>
          <p:nvPr/>
        </p:nvSpPr>
        <p:spPr bwMode="auto">
          <a:xfrm>
            <a:off x="1182629" y="2599190"/>
            <a:ext cx="2270125" cy="107721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YAKLAŞIK MALİYETİN VE İHALE USULÜNÜN </a:t>
            </a:r>
            <a:r>
              <a:rPr lang="tr-TR" sz="1600" b="1" u="sng" dirty="0">
                <a:solidFill>
                  <a:srgbClr val="FF0000"/>
                </a:solidFill>
                <a:effectLst>
                  <a:outerShdw blurRad="38100" dist="38100" dir="2700000" algn="tl">
                    <a:srgbClr val="000000"/>
                  </a:outerShdw>
                </a:effectLst>
                <a:latin typeface="Times New Roman" panose="02020603050405020304" pitchFamily="18" charset="0"/>
                <a:cs typeface="Arial" charset="0"/>
              </a:rPr>
              <a:t>TESPİTİ</a:t>
            </a:r>
            <a:endParaRPr lang="en-US" sz="1600" u="sng" dirty="0">
              <a:solidFill>
                <a:srgbClr val="FF0000"/>
              </a:solidFill>
              <a:effectLst>
                <a:outerShdw blurRad="38100" dist="38100" dir="2700000" algn="tl">
                  <a:srgbClr val="000000"/>
                </a:outerShdw>
              </a:effectLst>
              <a:latin typeface="Times New Roman" panose="02020603050405020304" pitchFamily="18" charset="0"/>
              <a:cs typeface="Arial" charset="0"/>
            </a:endParaRPr>
          </a:p>
        </p:txBody>
      </p:sp>
      <p:sp>
        <p:nvSpPr>
          <p:cNvPr id="21" name="Rectangle 8"/>
          <p:cNvSpPr>
            <a:spLocks noChangeArrowheads="1"/>
          </p:cNvSpPr>
          <p:nvPr/>
        </p:nvSpPr>
        <p:spPr bwMode="auto">
          <a:xfrm>
            <a:off x="2926060" y="1768193"/>
            <a:ext cx="2659292" cy="1754326"/>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tr-TR" b="1" dirty="0">
                <a:solidFill>
                  <a:srgbClr val="FF0000"/>
                </a:solidFill>
                <a:effectLst>
                  <a:outerShdw blurRad="38100" dist="38100" dir="2700000" algn="tl">
                    <a:srgbClr val="000000"/>
                  </a:outerShdw>
                </a:effectLst>
                <a:latin typeface="+mj-lt"/>
                <a:cs typeface="Arial" charset="0"/>
              </a:rPr>
              <a:t>İHALE DOKÜMANININ HAZIRLANMASI</a:t>
            </a:r>
          </a:p>
          <a:p>
            <a:pPr algn="ctr" fontAlgn="base">
              <a:spcBef>
                <a:spcPct val="0"/>
              </a:spcBef>
              <a:spcAft>
                <a:spcPct val="0"/>
              </a:spcAft>
              <a:defRPr/>
            </a:pPr>
            <a:r>
              <a:rPr lang="tr-TR" b="1" dirty="0">
                <a:solidFill>
                  <a:srgbClr val="FF0000"/>
                </a:solidFill>
                <a:effectLst>
                  <a:outerShdw blurRad="38100" dist="38100" dir="2700000" algn="tl">
                    <a:srgbClr val="000000"/>
                  </a:outerShdw>
                </a:effectLst>
                <a:latin typeface="+mj-lt"/>
                <a:cs typeface="Arial" charset="0"/>
              </a:rPr>
              <a:t>İHALE ONAYININ </a:t>
            </a:r>
            <a:r>
              <a:rPr lang="tr-TR" b="1" u="sng" dirty="0">
                <a:solidFill>
                  <a:srgbClr val="FF0000"/>
                </a:solidFill>
                <a:effectLst>
                  <a:outerShdw blurRad="38100" dist="38100" dir="2700000" algn="tl">
                    <a:srgbClr val="000000"/>
                  </a:outerShdw>
                </a:effectLst>
                <a:latin typeface="+mj-lt"/>
                <a:cs typeface="Arial" charset="0"/>
              </a:rPr>
              <a:t>ALINMASI</a:t>
            </a:r>
          </a:p>
          <a:p>
            <a:pPr algn="ctr" fontAlgn="base">
              <a:spcBef>
                <a:spcPct val="0"/>
              </a:spcBef>
              <a:spcAft>
                <a:spcPct val="0"/>
              </a:spcAft>
              <a:defRPr/>
            </a:pPr>
            <a:endParaRPr lang="tr-TR" b="1" dirty="0">
              <a:solidFill>
                <a:srgbClr val="FF0000"/>
              </a:solidFill>
              <a:effectLst>
                <a:outerShdw blurRad="38100" dist="38100" dir="2700000" algn="tl">
                  <a:srgbClr val="000000"/>
                </a:outerShdw>
              </a:effectLst>
              <a:latin typeface="+mj-lt"/>
              <a:cs typeface="Arial" charset="0"/>
            </a:endParaRPr>
          </a:p>
          <a:p>
            <a:pPr algn="ctr" fontAlgn="base">
              <a:spcBef>
                <a:spcPct val="0"/>
              </a:spcBef>
              <a:spcAft>
                <a:spcPct val="0"/>
              </a:spcAft>
              <a:defRPr/>
            </a:pPr>
            <a:endParaRPr lang="en-US" b="1" i="1" dirty="0">
              <a:solidFill>
                <a:srgbClr val="66FF33"/>
              </a:solidFill>
              <a:effectLst>
                <a:outerShdw blurRad="38100" dist="38100" dir="2700000" algn="tl">
                  <a:srgbClr val="000000"/>
                </a:outerShdw>
              </a:effectLst>
              <a:latin typeface="Times New Roman" panose="02020603050405020304" pitchFamily="18" charset="0"/>
              <a:cs typeface="Arial" charset="0"/>
            </a:endParaRPr>
          </a:p>
        </p:txBody>
      </p:sp>
      <p:sp>
        <p:nvSpPr>
          <p:cNvPr id="26" name="Rectangle 7"/>
          <p:cNvSpPr>
            <a:spLocks noChangeArrowheads="1"/>
          </p:cNvSpPr>
          <p:nvPr/>
        </p:nvSpPr>
        <p:spPr bwMode="auto">
          <a:xfrm>
            <a:off x="6526460" y="1605324"/>
            <a:ext cx="2673350" cy="1323439"/>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İHALE DOKÜMANININ GÖRÜLMESİ, </a:t>
            </a:r>
          </a:p>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SATIN ALINMASI, DEĞİŞİKLİK VE </a:t>
            </a:r>
            <a:r>
              <a:rPr lang="tr-TR" sz="1600" b="1" u="sng" dirty="0">
                <a:solidFill>
                  <a:srgbClr val="FF0000"/>
                </a:solidFill>
                <a:effectLst>
                  <a:outerShdw blurRad="38100" dist="38100" dir="2700000" algn="tl">
                    <a:srgbClr val="000000"/>
                  </a:outerShdw>
                </a:effectLst>
                <a:latin typeface="Times New Roman" panose="02020603050405020304" pitchFamily="18" charset="0"/>
                <a:cs typeface="Arial" charset="0"/>
              </a:rPr>
              <a:t>AÇIKLAMA YAPILMASI</a:t>
            </a:r>
          </a:p>
        </p:txBody>
      </p:sp>
      <p:sp>
        <p:nvSpPr>
          <p:cNvPr id="27" name="Rectangle 9"/>
          <p:cNvSpPr>
            <a:spLocks noChangeArrowheads="1"/>
          </p:cNvSpPr>
          <p:nvPr/>
        </p:nvSpPr>
        <p:spPr bwMode="auto">
          <a:xfrm flipH="1">
            <a:off x="8254652" y="2938919"/>
            <a:ext cx="2520280" cy="1569660"/>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TEKLİFLERİN SUNULMASI</a:t>
            </a:r>
          </a:p>
          <a:p>
            <a:pPr algn="ctr" fontAlgn="base">
              <a:spcBef>
                <a:spcPct val="0"/>
              </a:spcBef>
              <a:spcAft>
                <a:spcPct val="0"/>
              </a:spcAft>
              <a:defRPr/>
            </a:pPr>
            <a:r>
              <a:rPr lang="tr-TR" sz="1600" b="1" dirty="0">
                <a:solidFill>
                  <a:srgbClr val="FF0000"/>
                </a:solidFill>
                <a:effectLst>
                  <a:outerShdw blurRad="38100" dist="38100" dir="2700000" algn="tl">
                    <a:srgbClr val="000000"/>
                  </a:outerShdw>
                </a:effectLst>
                <a:latin typeface="Times New Roman" panose="02020603050405020304" pitchFamily="18" charset="0"/>
                <a:cs typeface="Arial" charset="0"/>
              </a:rPr>
              <a:t>TEKLİFLERİN DEĞERLENDİRMESİ, İHALENİN KARARA </a:t>
            </a:r>
            <a:r>
              <a:rPr lang="tr-TR" sz="1600" b="1" u="sng" dirty="0">
                <a:solidFill>
                  <a:srgbClr val="FF0000"/>
                </a:solidFill>
                <a:effectLst>
                  <a:outerShdw blurRad="38100" dist="38100" dir="2700000" algn="tl">
                    <a:srgbClr val="000000"/>
                  </a:outerShdw>
                </a:effectLst>
                <a:latin typeface="Times New Roman" panose="02020603050405020304" pitchFamily="18" charset="0"/>
                <a:cs typeface="Arial" charset="0"/>
              </a:rPr>
              <a:t>BAĞLANMASI</a:t>
            </a:r>
            <a:endParaRPr lang="en-US" sz="1600" b="1" u="sng" dirty="0">
              <a:solidFill>
                <a:srgbClr val="FF0000"/>
              </a:solidFill>
              <a:effectLst>
                <a:outerShdw blurRad="38100" dist="38100" dir="2700000" algn="tl">
                  <a:srgbClr val="000000"/>
                </a:outerShdw>
              </a:effectLst>
              <a:latin typeface="Times New Roman" panose="02020603050405020304" pitchFamily="18" charset="0"/>
              <a:cs typeface="Arial" charset="0"/>
            </a:endParaRPr>
          </a:p>
        </p:txBody>
      </p:sp>
      <p:sp>
        <p:nvSpPr>
          <p:cNvPr id="28" name="Rectangle 10"/>
          <p:cNvSpPr>
            <a:spLocks noChangeArrowheads="1"/>
          </p:cNvSpPr>
          <p:nvPr/>
        </p:nvSpPr>
        <p:spPr bwMode="auto">
          <a:xfrm>
            <a:off x="10486900" y="4557721"/>
            <a:ext cx="1512168" cy="369332"/>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tr-TR" b="1"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SÖZLEŞME</a:t>
            </a:r>
            <a:endParaRPr lang="en-US" b="1"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8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1"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5820" y="374650"/>
            <a:ext cx="10971372" cy="1066800"/>
          </a:xfrm>
        </p:spPr>
        <p:txBody>
          <a:bodyPr/>
          <a:lstStyle/>
          <a:p>
            <a:pPr algn="ctr"/>
            <a:r>
              <a:rPr lang="tr-TR" b="1" u="sng" dirty="0">
                <a:solidFill>
                  <a:srgbClr val="002060"/>
                </a:solidFill>
                <a:latin typeface="Book Antiqua" panose="02040602050305030304" pitchFamily="18" charset="0"/>
              </a:rPr>
              <a:t>KESİN TEMİNAT</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MADDE-43</a:t>
            </a:r>
          </a:p>
        </p:txBody>
      </p:sp>
      <p:sp>
        <p:nvSpPr>
          <p:cNvPr id="3" name="İçerik Yer Tutucusu 2"/>
          <p:cNvSpPr>
            <a:spLocks noGrp="1"/>
          </p:cNvSpPr>
          <p:nvPr>
            <p:ph idx="1"/>
          </p:nvPr>
        </p:nvSpPr>
        <p:spPr>
          <a:xfrm>
            <a:off x="979456" y="2060848"/>
            <a:ext cx="10544099" cy="4190999"/>
          </a:xfrm>
        </p:spPr>
        <p:txBody>
          <a:bodyPr/>
          <a:lstStyle/>
          <a:p>
            <a:pPr>
              <a:buClr>
                <a:srgbClr val="FF0000"/>
              </a:buClr>
              <a:buFont typeface="Wingdings" panose="05000000000000000000" pitchFamily="2" charset="2"/>
              <a:buChar char="q"/>
            </a:pPr>
            <a:r>
              <a:rPr lang="tr-TR" dirty="0"/>
              <a:t> </a:t>
            </a:r>
            <a:r>
              <a:rPr lang="tr-TR" dirty="0">
                <a:solidFill>
                  <a:schemeClr val="tx1">
                    <a:lumMod val="50000"/>
                  </a:schemeClr>
                </a:solidFill>
              </a:rPr>
              <a:t>Taahhüdün sözleşme ve ihale dokümanı hükümlerine uygun olarak yerine getirilmesini sağlamak amacıyla, </a:t>
            </a:r>
            <a:r>
              <a:rPr lang="tr-TR" b="1" u="sng" dirty="0">
                <a:solidFill>
                  <a:schemeClr val="accent3">
                    <a:lumMod val="50000"/>
                  </a:schemeClr>
                </a:solidFill>
              </a:rPr>
              <a:t>sözleşmenin yapılmasından önce</a:t>
            </a:r>
            <a:r>
              <a:rPr lang="tr-TR" dirty="0">
                <a:solidFill>
                  <a:schemeClr val="tx1">
                    <a:lumMod val="50000"/>
                  </a:schemeClr>
                </a:solidFill>
              </a:rPr>
              <a:t> ihale üzerinde kalan istekliden </a:t>
            </a:r>
            <a:r>
              <a:rPr lang="tr-TR" b="1" dirty="0">
                <a:solidFill>
                  <a:srgbClr val="002060"/>
                </a:solidFill>
              </a:rPr>
              <a:t>ihale bedeli üzerinden </a:t>
            </a:r>
            <a:r>
              <a:rPr lang="tr-TR" dirty="0">
                <a:solidFill>
                  <a:schemeClr val="tx1">
                    <a:lumMod val="50000"/>
                  </a:schemeClr>
                </a:solidFill>
              </a:rPr>
              <a:t>hesaplanmak suretiyle </a:t>
            </a:r>
            <a:r>
              <a:rPr lang="tr-TR" b="1" dirty="0">
                <a:solidFill>
                  <a:srgbClr val="FF0000"/>
                </a:solidFill>
              </a:rPr>
              <a:t>% 6 oranında </a:t>
            </a:r>
            <a:r>
              <a:rPr lang="tr-TR" dirty="0">
                <a:solidFill>
                  <a:schemeClr val="tx1">
                    <a:lumMod val="50000"/>
                  </a:schemeClr>
                </a:solidFill>
              </a:rPr>
              <a:t>kesin teminat alınır.</a:t>
            </a:r>
          </a:p>
        </p:txBody>
      </p:sp>
    </p:spTree>
    <p:extLst>
      <p:ext uri="{BB962C8B-B14F-4D97-AF65-F5344CB8AC3E}">
        <p14:creationId xmlns:p14="http://schemas.microsoft.com/office/powerpoint/2010/main" val="400997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2032" y="548680"/>
            <a:ext cx="10407062" cy="1066800"/>
          </a:xfrm>
        </p:spPr>
        <p:txBody>
          <a:bodyPr>
            <a:noAutofit/>
          </a:bodyPr>
          <a:lstStyle/>
          <a:p>
            <a:pPr algn="ctr"/>
            <a:r>
              <a:rPr lang="tr-TR" b="1" u="sng" dirty="0">
                <a:solidFill>
                  <a:srgbClr val="002060"/>
                </a:solidFill>
                <a:latin typeface="Book Antiqua" panose="02040602050305030304" pitchFamily="18" charset="0"/>
              </a:rPr>
              <a:t>SÖZLEŞME</a:t>
            </a:r>
            <a:r>
              <a:rPr lang="tr-TR" b="1" i="1" u="sng" dirty="0">
                <a:solidFill>
                  <a:srgbClr val="002060"/>
                </a:solidFill>
                <a:latin typeface="Book Antiqua" panose="02040602050305030304" pitchFamily="18" charset="0"/>
              </a:rPr>
              <a:t> YAPILMASINDA İSTEKLİNİN GÖREV VE SORUMLULUĞU</a:t>
            </a:r>
            <a:br>
              <a:rPr lang="tr-TR" b="1" i="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MADDE-44</a:t>
            </a:r>
          </a:p>
        </p:txBody>
      </p:sp>
      <p:sp>
        <p:nvSpPr>
          <p:cNvPr id="3" name="İçerik Yer Tutucusu 2"/>
          <p:cNvSpPr>
            <a:spLocks noGrp="1"/>
          </p:cNvSpPr>
          <p:nvPr>
            <p:ph idx="1"/>
          </p:nvPr>
        </p:nvSpPr>
        <p:spPr>
          <a:xfrm>
            <a:off x="876999" y="1844824"/>
            <a:ext cx="10287000" cy="4190999"/>
          </a:xfrm>
        </p:spPr>
        <p:txBody>
          <a:bodyPr>
            <a:normAutofit lnSpcReduction="10000"/>
          </a:bodyPr>
          <a:lstStyle/>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İhale üzerinde kalan istekli </a:t>
            </a:r>
            <a:r>
              <a:rPr lang="tr-TR" dirty="0">
                <a:solidFill>
                  <a:srgbClr val="FF0000"/>
                </a:solidFill>
                <a:latin typeface="Calibri" panose="020F0502020204030204" pitchFamily="34" charset="0"/>
                <a:cs typeface="Calibri" panose="020F0502020204030204" pitchFamily="34" charset="0"/>
              </a:rPr>
              <a:t>kesin teminatı vererek</a:t>
            </a:r>
            <a:r>
              <a:rPr lang="tr-TR" dirty="0">
                <a:solidFill>
                  <a:srgbClr val="FFFF00"/>
                </a:solidFill>
                <a:latin typeface="Calibri" panose="020F0502020204030204" pitchFamily="34" charset="0"/>
                <a:cs typeface="Calibri" panose="020F0502020204030204" pitchFamily="34" charset="0"/>
              </a:rPr>
              <a:t> </a:t>
            </a:r>
            <a:r>
              <a:rPr lang="tr-TR" b="1" dirty="0">
                <a:solidFill>
                  <a:schemeClr val="accent3">
                    <a:lumMod val="50000"/>
                  </a:schemeClr>
                </a:solidFill>
                <a:latin typeface="Calibri" panose="020F0502020204030204" pitchFamily="34" charset="0"/>
                <a:cs typeface="Calibri" panose="020F0502020204030204" pitchFamily="34" charset="0"/>
              </a:rPr>
              <a:t>sözleşmeyi 10 gün içinde imzalamak zorundadır</a:t>
            </a:r>
            <a:r>
              <a:rPr lang="tr-TR" dirty="0">
                <a:solidFill>
                  <a:schemeClr val="tx1">
                    <a:lumMod val="50000"/>
                  </a:schemeClr>
                </a:solidFill>
                <a:latin typeface="Calibri" panose="020F0502020204030204" pitchFamily="34" charset="0"/>
                <a:cs typeface="Calibri" panose="020F0502020204030204" pitchFamily="34" charset="0"/>
              </a:rPr>
              <a:t>.</a:t>
            </a:r>
          </a:p>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Sözleşme imzalandıktan hemen sonra </a:t>
            </a:r>
            <a:r>
              <a:rPr lang="tr-TR" dirty="0">
                <a:solidFill>
                  <a:srgbClr val="0070C0"/>
                </a:solidFill>
                <a:latin typeface="Calibri" panose="020F0502020204030204" pitchFamily="34" charset="0"/>
                <a:cs typeface="Calibri" panose="020F0502020204030204" pitchFamily="34" charset="0"/>
              </a:rPr>
              <a:t>geçici teminat (%3)  iade edilir.</a:t>
            </a:r>
          </a:p>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Bu zorunluluklara </a:t>
            </a:r>
            <a:r>
              <a:rPr lang="tr-TR" u="sng" dirty="0">
                <a:solidFill>
                  <a:schemeClr val="tx1">
                    <a:lumMod val="50000"/>
                  </a:schemeClr>
                </a:solidFill>
                <a:latin typeface="Calibri" panose="020F0502020204030204" pitchFamily="34" charset="0"/>
                <a:cs typeface="Calibri" panose="020F0502020204030204" pitchFamily="34" charset="0"/>
              </a:rPr>
              <a:t>uyulmadığı</a:t>
            </a:r>
            <a:r>
              <a:rPr lang="tr-TR" dirty="0">
                <a:solidFill>
                  <a:schemeClr val="tx1">
                    <a:lumMod val="50000"/>
                  </a:schemeClr>
                </a:solidFill>
                <a:latin typeface="Calibri" panose="020F0502020204030204" pitchFamily="34" charset="0"/>
                <a:cs typeface="Calibri" panose="020F0502020204030204" pitchFamily="34" charset="0"/>
              </a:rPr>
              <a:t> takdirde, protesto çekmeye ve hüküm almaya </a:t>
            </a:r>
            <a:r>
              <a:rPr lang="tr-TR" u="sng" dirty="0">
                <a:solidFill>
                  <a:schemeClr val="tx1">
                    <a:lumMod val="50000"/>
                  </a:schemeClr>
                </a:solidFill>
                <a:latin typeface="Calibri" panose="020F0502020204030204" pitchFamily="34" charset="0"/>
                <a:cs typeface="Calibri" panose="020F0502020204030204" pitchFamily="34" charset="0"/>
              </a:rPr>
              <a:t>gerek kalmaksızın </a:t>
            </a:r>
            <a:r>
              <a:rPr lang="tr-TR" dirty="0">
                <a:solidFill>
                  <a:schemeClr val="tx1">
                    <a:lumMod val="50000"/>
                  </a:schemeClr>
                </a:solidFill>
                <a:latin typeface="Calibri" panose="020F0502020204030204" pitchFamily="34" charset="0"/>
                <a:cs typeface="Calibri" panose="020F0502020204030204" pitchFamily="34" charset="0"/>
              </a:rPr>
              <a:t>ihale üzerinde kalan isteklinin </a:t>
            </a:r>
            <a:r>
              <a:rPr lang="tr-TR" u="sng" dirty="0">
                <a:solidFill>
                  <a:srgbClr val="00B0F0"/>
                </a:solidFill>
                <a:latin typeface="Calibri" panose="020F0502020204030204" pitchFamily="34" charset="0"/>
                <a:cs typeface="Calibri" panose="020F0502020204030204" pitchFamily="34" charset="0"/>
              </a:rPr>
              <a:t>geçici teminatı gelir kaydedilir.</a:t>
            </a:r>
          </a:p>
          <a:p>
            <a:r>
              <a:rPr lang="tr-TR" dirty="0">
                <a:solidFill>
                  <a:schemeClr val="tx1">
                    <a:lumMod val="50000"/>
                  </a:schemeClr>
                </a:solidFill>
                <a:latin typeface="Calibri" panose="020F0502020204030204" pitchFamily="34" charset="0"/>
                <a:cs typeface="Calibri" panose="020F0502020204030204" pitchFamily="34" charset="0"/>
              </a:rPr>
              <a:t>Bu durumda idare, 2’nci firma ile ihale yetkilisince uygun görülmesi kaydıyla, sözleşme imzalanabilir.</a:t>
            </a:r>
          </a:p>
          <a:p>
            <a:pPr>
              <a:buFont typeface="Wingdings" panose="05000000000000000000" pitchFamily="2" charset="2"/>
              <a:buChar char="Ø"/>
            </a:pPr>
            <a:endParaRPr lang="tr-TR" dirty="0">
              <a:solidFill>
                <a:schemeClr val="tx1">
                  <a:lumMod val="50000"/>
                </a:schemeClr>
              </a:solidFill>
            </a:endParaRPr>
          </a:p>
        </p:txBody>
      </p:sp>
    </p:spTree>
    <p:extLst>
      <p:ext uri="{BB962C8B-B14F-4D97-AF65-F5344CB8AC3E}">
        <p14:creationId xmlns:p14="http://schemas.microsoft.com/office/powerpoint/2010/main" val="98558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788" y="764704"/>
            <a:ext cx="10971372" cy="1066800"/>
          </a:xfrm>
        </p:spPr>
        <p:txBody>
          <a:bodyPr>
            <a:noAutofit/>
          </a:bodyPr>
          <a:lstStyle/>
          <a:p>
            <a:pPr algn="ctr"/>
            <a:r>
              <a:rPr lang="tr-TR" b="1" u="sng" dirty="0">
                <a:solidFill>
                  <a:srgbClr val="002060"/>
                </a:solidFill>
                <a:latin typeface="Book Antiqua" panose="02040602050305030304" pitchFamily="18" charset="0"/>
              </a:rPr>
              <a:t>SÖZLEŞME YAPILMASINDA İDARENİN GÖREV VE SORUMLULUĞU</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MADDE-45</a:t>
            </a:r>
          </a:p>
        </p:txBody>
      </p:sp>
      <p:sp>
        <p:nvSpPr>
          <p:cNvPr id="3" name="İçerik Yer Tutucusu 2"/>
          <p:cNvSpPr>
            <a:spLocks noGrp="1"/>
          </p:cNvSpPr>
          <p:nvPr>
            <p:ph idx="1"/>
          </p:nvPr>
        </p:nvSpPr>
        <p:spPr>
          <a:xfrm>
            <a:off x="950913" y="1974851"/>
            <a:ext cx="10287000" cy="4190999"/>
          </a:xfrm>
        </p:spPr>
        <p:txBody>
          <a:bodyPr>
            <a:normAutofit lnSpcReduction="10000"/>
          </a:bodyPr>
          <a:lstStyle/>
          <a:p>
            <a:pPr>
              <a:buFont typeface="Wingdings" panose="05000000000000000000" pitchFamily="2" charset="2"/>
              <a:buChar char="Ø"/>
            </a:pPr>
            <a:r>
              <a:rPr lang="tr-TR" dirty="0">
                <a:solidFill>
                  <a:schemeClr val="tx1">
                    <a:lumMod val="50000"/>
                  </a:schemeClr>
                </a:solidFill>
              </a:rPr>
              <a:t>İdare, süresi içinde sözleşme yapılması hususunda kendisine düşen görevleri yapmakla yükümlüdür.</a:t>
            </a:r>
          </a:p>
          <a:p>
            <a:r>
              <a:rPr lang="tr-TR" dirty="0">
                <a:solidFill>
                  <a:schemeClr val="tx1">
                    <a:lumMod val="50000"/>
                  </a:schemeClr>
                </a:solidFill>
              </a:rPr>
              <a:t>İdarenin bu yükümlülüğü yerine getirmemesi halinde, istekli </a:t>
            </a:r>
            <a:r>
              <a:rPr lang="tr-TR" dirty="0">
                <a:solidFill>
                  <a:srgbClr val="002060"/>
                </a:solidFill>
              </a:rPr>
              <a:t>sürenin bitmesini izleyen günden itibaren </a:t>
            </a:r>
            <a:r>
              <a:rPr lang="tr-TR" b="1" dirty="0">
                <a:solidFill>
                  <a:srgbClr val="7030A0"/>
                </a:solidFill>
              </a:rPr>
              <a:t>en geç beş gün içinde</a:t>
            </a:r>
            <a:r>
              <a:rPr lang="tr-TR" dirty="0">
                <a:solidFill>
                  <a:schemeClr val="tx1">
                    <a:lumMod val="50000"/>
                  </a:schemeClr>
                </a:solidFill>
              </a:rPr>
              <a:t>, </a:t>
            </a:r>
            <a:r>
              <a:rPr lang="tr-TR" u="sng" dirty="0">
                <a:solidFill>
                  <a:schemeClr val="tx1">
                    <a:lumMod val="50000"/>
                  </a:schemeClr>
                </a:solidFill>
              </a:rPr>
              <a:t>on gün süreli bir noter ihbarnamesi ile bildirmek şartıyla</a:t>
            </a:r>
            <a:r>
              <a:rPr lang="tr-TR" dirty="0">
                <a:solidFill>
                  <a:schemeClr val="tx1">
                    <a:lumMod val="50000"/>
                  </a:schemeClr>
                </a:solidFill>
              </a:rPr>
              <a:t>, taahhüdünden vazgeçebilir.</a:t>
            </a:r>
          </a:p>
          <a:p>
            <a:r>
              <a:rPr lang="tr-TR" dirty="0">
                <a:solidFill>
                  <a:schemeClr val="tx1">
                    <a:lumMod val="50000"/>
                  </a:schemeClr>
                </a:solidFill>
              </a:rPr>
              <a:t>Bu takdirde geçici teminat geri verilir ve </a:t>
            </a:r>
          </a:p>
          <a:p>
            <a:r>
              <a:rPr lang="tr-TR" dirty="0">
                <a:solidFill>
                  <a:schemeClr val="tx1">
                    <a:lumMod val="50000"/>
                  </a:schemeClr>
                </a:solidFill>
              </a:rPr>
              <a:t>İstekli teminat vermek için yaptığı belgelendirilmiş giderleri istemeye hak kazanır. Bu zarar, sebep olanlara tazmin ettirilir.</a:t>
            </a:r>
          </a:p>
        </p:txBody>
      </p:sp>
    </p:spTree>
    <p:extLst>
      <p:ext uri="{BB962C8B-B14F-4D97-AF65-F5344CB8AC3E}">
        <p14:creationId xmlns:p14="http://schemas.microsoft.com/office/powerpoint/2010/main" val="419850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548680"/>
            <a:ext cx="10971372" cy="1066800"/>
          </a:xfrm>
        </p:spPr>
        <p:txBody>
          <a:bodyPr/>
          <a:lstStyle/>
          <a:p>
            <a:pPr algn="ctr"/>
            <a:r>
              <a:rPr lang="tr-TR" b="1" u="sng" dirty="0">
                <a:solidFill>
                  <a:srgbClr val="002060"/>
                </a:solidFill>
                <a:latin typeface="Book Antiqua" panose="02040602050305030304" pitchFamily="18" charset="0"/>
              </a:rPr>
              <a:t>İHALENİN SÖZLEŞMEYE BAĞLANMASI</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MADDE-46</a:t>
            </a:r>
          </a:p>
        </p:txBody>
      </p:sp>
      <p:sp>
        <p:nvSpPr>
          <p:cNvPr id="3" name="İçerik Yer Tutucusu 2"/>
          <p:cNvSpPr>
            <a:spLocks noGrp="1"/>
          </p:cNvSpPr>
          <p:nvPr>
            <p:ph idx="1"/>
          </p:nvPr>
        </p:nvSpPr>
        <p:spPr>
          <a:xfrm>
            <a:off x="1293813" y="2132856"/>
            <a:ext cx="10287000" cy="4190999"/>
          </a:xfrm>
        </p:spPr>
        <p:txBody>
          <a:bodyPr/>
          <a:lstStyle/>
          <a:p>
            <a:pPr>
              <a:buFont typeface="Wingdings" panose="05000000000000000000" pitchFamily="2" charset="2"/>
              <a:buChar char="Ø"/>
            </a:pPr>
            <a:r>
              <a:rPr lang="tr-TR" dirty="0">
                <a:solidFill>
                  <a:schemeClr val="tx1">
                    <a:lumMod val="50000"/>
                  </a:schemeClr>
                </a:solidFill>
              </a:rPr>
              <a:t>Yapılan bütün ihaleler bir sözleşmeye bağlanır.</a:t>
            </a:r>
          </a:p>
          <a:p>
            <a:pPr>
              <a:buFont typeface="Wingdings" panose="05000000000000000000" pitchFamily="2" charset="2"/>
              <a:buChar char="Ø"/>
            </a:pPr>
            <a:r>
              <a:rPr lang="tr-TR" dirty="0">
                <a:solidFill>
                  <a:schemeClr val="tx1">
                    <a:lumMod val="50000"/>
                  </a:schemeClr>
                </a:solidFill>
              </a:rPr>
              <a:t>Sözleşmeler idarece hazırlanır ve ihale yetkilisi ile yüklenici tarafından imzalanır.</a:t>
            </a:r>
          </a:p>
          <a:p>
            <a:pPr>
              <a:buFont typeface="Wingdings" panose="05000000000000000000" pitchFamily="2" charset="2"/>
              <a:buChar char="Ø"/>
            </a:pPr>
            <a:r>
              <a:rPr lang="tr-TR" dirty="0">
                <a:solidFill>
                  <a:srgbClr val="0070C0"/>
                </a:solidFill>
              </a:rPr>
              <a:t>İhale dokümanında belirtilen şartlara aykırı sözleşme düzenlenemez.</a:t>
            </a:r>
          </a:p>
        </p:txBody>
      </p:sp>
    </p:spTree>
    <p:extLst>
      <p:ext uri="{BB962C8B-B14F-4D97-AF65-F5344CB8AC3E}">
        <p14:creationId xmlns:p14="http://schemas.microsoft.com/office/powerpoint/2010/main" val="16852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8013" y="374650"/>
            <a:ext cx="10971372" cy="1066800"/>
          </a:xfrm>
        </p:spPr>
        <p:txBody>
          <a:bodyPr/>
          <a:lstStyle/>
          <a:p>
            <a:pPr algn="ctr"/>
            <a:r>
              <a:rPr lang="tr-TR" b="1" u="sng" dirty="0">
                <a:solidFill>
                  <a:srgbClr val="002060"/>
                </a:solidFill>
                <a:latin typeface="Book Antiqua" panose="02040602050305030304" pitchFamily="18" charset="0"/>
              </a:rPr>
              <a:t>SONUÇ BİLDİRİMİ</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MADDE-47</a:t>
            </a:r>
          </a:p>
        </p:txBody>
      </p:sp>
      <p:sp>
        <p:nvSpPr>
          <p:cNvPr id="3" name="İçerik Yer Tutucusu 2"/>
          <p:cNvSpPr>
            <a:spLocks noGrp="1"/>
          </p:cNvSpPr>
          <p:nvPr>
            <p:ph idx="1"/>
          </p:nvPr>
        </p:nvSpPr>
        <p:spPr>
          <a:xfrm>
            <a:off x="990798" y="2002317"/>
            <a:ext cx="10287000" cy="4190999"/>
          </a:xfrm>
        </p:spPr>
        <p:txBody>
          <a:bodyPr/>
          <a:lstStyle/>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Bu Kanun kapsamında yer alan idarelerin yapım işleri ile mal ve hizmet alımlarının sonuçları, 42 </a:t>
            </a:r>
            <a:r>
              <a:rPr lang="tr-TR" dirty="0" err="1">
                <a:solidFill>
                  <a:schemeClr val="tx1">
                    <a:lumMod val="50000"/>
                  </a:schemeClr>
                </a:solidFill>
                <a:latin typeface="Calibri" panose="020F0502020204030204" pitchFamily="34" charset="0"/>
                <a:cs typeface="Calibri" panose="020F0502020204030204" pitchFamily="34" charset="0"/>
              </a:rPr>
              <a:t>nci</a:t>
            </a:r>
            <a:r>
              <a:rPr lang="tr-TR" dirty="0">
                <a:solidFill>
                  <a:schemeClr val="tx1">
                    <a:lumMod val="50000"/>
                  </a:schemeClr>
                </a:solidFill>
                <a:latin typeface="Calibri" panose="020F0502020204030204" pitchFamily="34" charset="0"/>
                <a:cs typeface="Calibri" panose="020F0502020204030204" pitchFamily="34" charset="0"/>
              </a:rPr>
              <a:t> maddeye(Sözleşmeye Davet) göre gönderilenler hariç, </a:t>
            </a:r>
            <a:r>
              <a:rPr lang="tr-TR" u="sng" dirty="0">
                <a:solidFill>
                  <a:srgbClr val="0070C0"/>
                </a:solidFill>
                <a:latin typeface="Calibri" panose="020F0502020204030204" pitchFamily="34" charset="0"/>
                <a:cs typeface="Calibri" panose="020F0502020204030204" pitchFamily="34" charset="0"/>
              </a:rPr>
              <a:t>en geç on beş gün içinde</a:t>
            </a:r>
            <a:r>
              <a:rPr lang="tr-TR" dirty="0">
                <a:solidFill>
                  <a:srgbClr val="0070C0"/>
                </a:solidFill>
                <a:latin typeface="Calibri" panose="020F0502020204030204" pitchFamily="34" charset="0"/>
                <a:cs typeface="Calibri" panose="020F0502020204030204" pitchFamily="34" charset="0"/>
              </a:rPr>
              <a:t> </a:t>
            </a:r>
            <a:r>
              <a:rPr lang="tr-TR" dirty="0">
                <a:solidFill>
                  <a:schemeClr val="tx1">
                    <a:lumMod val="50000"/>
                  </a:schemeClr>
                </a:solidFill>
                <a:latin typeface="Calibri" panose="020F0502020204030204" pitchFamily="34" charset="0"/>
                <a:cs typeface="Calibri" panose="020F0502020204030204" pitchFamily="34" charset="0"/>
              </a:rPr>
              <a:t>Kuruma bildirilir. </a:t>
            </a:r>
          </a:p>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Bu sonuçlardan Kanun kapsamındaki ihalelere ilişkin olanlar </a:t>
            </a:r>
            <a:r>
              <a:rPr lang="nn-NO" dirty="0">
                <a:solidFill>
                  <a:schemeClr val="tx1">
                    <a:lumMod val="50000"/>
                  </a:schemeClr>
                </a:solidFill>
                <a:latin typeface="Calibri" panose="020F0502020204030204" pitchFamily="34" charset="0"/>
                <a:cs typeface="Calibri" panose="020F0502020204030204" pitchFamily="34" charset="0"/>
              </a:rPr>
              <a:t>Kurum tarafından Kamu İhale Bülteninde yayımlanır</a:t>
            </a:r>
            <a:r>
              <a:rPr lang="tr-TR" dirty="0">
                <a:solidFill>
                  <a:schemeClr val="tx1">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764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828" y="152400"/>
            <a:ext cx="10971372" cy="1066800"/>
          </a:xfrm>
        </p:spPr>
        <p:txBody>
          <a:bodyPr/>
          <a:lstStyle/>
          <a:p>
            <a:pPr algn="ctr"/>
            <a:r>
              <a:rPr lang="tr-TR" b="1" u="sng" dirty="0">
                <a:solidFill>
                  <a:srgbClr val="002060"/>
                </a:solidFill>
                <a:latin typeface="Book Antiqua" panose="02040602050305030304" pitchFamily="18" charset="0"/>
              </a:rPr>
              <a:t>İDAREYE</a:t>
            </a:r>
            <a:r>
              <a:rPr lang="tr-TR" b="1" i="1" u="sng" dirty="0">
                <a:solidFill>
                  <a:srgbClr val="002060"/>
                </a:solidFill>
                <a:latin typeface="Book Antiqua" panose="02040602050305030304" pitchFamily="18" charset="0"/>
              </a:rPr>
              <a:t> </a:t>
            </a:r>
            <a:r>
              <a:rPr lang="tr-TR" b="1" u="sng" dirty="0">
                <a:solidFill>
                  <a:srgbClr val="002060"/>
                </a:solidFill>
                <a:latin typeface="Book Antiqua" panose="02040602050305030304" pitchFamily="18" charset="0"/>
              </a:rPr>
              <a:t>ŞİKAYET</a:t>
            </a:r>
            <a:r>
              <a:rPr lang="tr-TR" b="1" i="1" u="sng" dirty="0">
                <a:solidFill>
                  <a:srgbClr val="002060"/>
                </a:solidFill>
                <a:latin typeface="Book Antiqua" panose="02040602050305030304" pitchFamily="18" charset="0"/>
              </a:rPr>
              <a:t> </a:t>
            </a:r>
            <a:r>
              <a:rPr lang="tr-TR" b="1" u="sng" dirty="0">
                <a:solidFill>
                  <a:srgbClr val="002060"/>
                </a:solidFill>
                <a:latin typeface="Book Antiqua" panose="02040602050305030304" pitchFamily="18" charset="0"/>
              </a:rPr>
              <a:t>BAŞVURUSU</a:t>
            </a:r>
            <a:br>
              <a:rPr lang="tr-TR" b="1" i="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MADDE-55</a:t>
            </a:r>
          </a:p>
        </p:txBody>
      </p:sp>
      <p:sp>
        <p:nvSpPr>
          <p:cNvPr id="3" name="İçerik Yer Tutucusu 2"/>
          <p:cNvSpPr>
            <a:spLocks noGrp="1"/>
          </p:cNvSpPr>
          <p:nvPr>
            <p:ph idx="1"/>
          </p:nvPr>
        </p:nvSpPr>
        <p:spPr>
          <a:xfrm>
            <a:off x="608012" y="1485330"/>
            <a:ext cx="11201187" cy="5184030"/>
          </a:xfrm>
        </p:spPr>
        <p:txBody>
          <a:bodyPr>
            <a:normAutofit fontScale="92500" lnSpcReduction="10000"/>
          </a:bodyPr>
          <a:lstStyle/>
          <a:p>
            <a:pPr marL="0" indent="0">
              <a:buNone/>
            </a:pPr>
            <a:r>
              <a:rPr lang="tr-TR" dirty="0">
                <a:solidFill>
                  <a:schemeClr val="tx1">
                    <a:lumMod val="50000"/>
                  </a:schemeClr>
                </a:solidFill>
                <a:latin typeface="Calibri" panose="020F0502020204030204" pitchFamily="34" charset="0"/>
                <a:cs typeface="Calibri" panose="020F0502020204030204" pitchFamily="34" charset="0"/>
              </a:rPr>
              <a:t>Şikayet başvurusu, ihale sürecindeki işlem veya eylemlerin hukuka aykırılığı iddiasıyla bu işlem veya eylemlerin farkına varıldığı veya farkına varılmış olması gereken </a:t>
            </a:r>
            <a:r>
              <a:rPr lang="tr-TR" u="sng" dirty="0">
                <a:solidFill>
                  <a:schemeClr val="tx1">
                    <a:lumMod val="50000"/>
                  </a:schemeClr>
                </a:solidFill>
                <a:latin typeface="Calibri" panose="020F0502020204030204" pitchFamily="34" charset="0"/>
                <a:cs typeface="Calibri" panose="020F0502020204030204" pitchFamily="34" charset="0"/>
              </a:rPr>
              <a:t>tarihi izleyen günden itibaren</a:t>
            </a:r>
            <a:r>
              <a:rPr lang="tr-TR" dirty="0">
                <a:solidFill>
                  <a:schemeClr val="tx1">
                    <a:lumMod val="50000"/>
                  </a:schemeClr>
                </a:solidFill>
                <a:latin typeface="Calibri" panose="020F0502020204030204" pitchFamily="34" charset="0"/>
                <a:cs typeface="Calibri" panose="020F0502020204030204" pitchFamily="34" charset="0"/>
              </a:rPr>
              <a:t>;</a:t>
            </a:r>
          </a:p>
          <a:p>
            <a:pPr>
              <a:buFont typeface="Wingdings" panose="05000000000000000000" pitchFamily="2" charset="2"/>
              <a:buChar char="Ø"/>
            </a:pPr>
            <a:r>
              <a:rPr lang="tr-TR" dirty="0">
                <a:solidFill>
                  <a:schemeClr val="tx1">
                    <a:lumMod val="50000"/>
                  </a:schemeClr>
                </a:solidFill>
                <a:latin typeface="Calibri" panose="020F0502020204030204" pitchFamily="34" charset="0"/>
                <a:cs typeface="Calibri" panose="020F0502020204030204" pitchFamily="34" charset="0"/>
              </a:rPr>
              <a:t>21 inci maddenin (b) ve (c) bentlerine göre yapılan ihalelerde </a:t>
            </a:r>
            <a:r>
              <a:rPr lang="tr-TR" b="1" dirty="0">
                <a:solidFill>
                  <a:srgbClr val="FF0000"/>
                </a:solidFill>
                <a:latin typeface="Calibri" panose="020F0502020204030204" pitchFamily="34" charset="0"/>
                <a:cs typeface="Calibri" panose="020F0502020204030204" pitchFamily="34" charset="0"/>
              </a:rPr>
              <a:t>beş gün</a:t>
            </a:r>
          </a:p>
          <a:p>
            <a:pPr>
              <a:buFont typeface="Wingdings" panose="05000000000000000000" pitchFamily="2" charset="2"/>
              <a:buChar char="Ø"/>
            </a:pPr>
            <a:r>
              <a:rPr lang="tr-TR" dirty="0" err="1">
                <a:solidFill>
                  <a:schemeClr val="tx1">
                    <a:lumMod val="50000"/>
                  </a:schemeClr>
                </a:solidFill>
                <a:latin typeface="Calibri" panose="020F0502020204030204" pitchFamily="34" charset="0"/>
                <a:cs typeface="Calibri" panose="020F0502020204030204" pitchFamily="34" charset="0"/>
              </a:rPr>
              <a:t>D</a:t>
            </a:r>
            <a:r>
              <a:rPr lang="de-DE" dirty="0" err="1">
                <a:solidFill>
                  <a:schemeClr val="tx1">
                    <a:lumMod val="50000"/>
                  </a:schemeClr>
                </a:solidFill>
                <a:latin typeface="Calibri" panose="020F0502020204030204" pitchFamily="34" charset="0"/>
                <a:cs typeface="Calibri" panose="020F0502020204030204" pitchFamily="34" charset="0"/>
              </a:rPr>
              <a:t>iğer</a:t>
            </a:r>
            <a:r>
              <a:rPr lang="de-DE" dirty="0">
                <a:solidFill>
                  <a:schemeClr val="tx1">
                    <a:lumMod val="50000"/>
                  </a:schemeClr>
                </a:solidFill>
                <a:latin typeface="Calibri" panose="020F0502020204030204" pitchFamily="34" charset="0"/>
                <a:cs typeface="Calibri" panose="020F0502020204030204" pitchFamily="34" charset="0"/>
              </a:rPr>
              <a:t> </a:t>
            </a:r>
            <a:r>
              <a:rPr lang="de-DE" dirty="0" err="1">
                <a:solidFill>
                  <a:schemeClr val="tx1">
                    <a:lumMod val="50000"/>
                  </a:schemeClr>
                </a:solidFill>
                <a:latin typeface="Calibri" panose="020F0502020204030204" pitchFamily="34" charset="0"/>
                <a:cs typeface="Calibri" panose="020F0502020204030204" pitchFamily="34" charset="0"/>
              </a:rPr>
              <a:t>hallerde</a:t>
            </a:r>
            <a:r>
              <a:rPr lang="de-DE" dirty="0">
                <a:solidFill>
                  <a:schemeClr val="tx1">
                    <a:lumMod val="50000"/>
                  </a:schemeClr>
                </a:solidFill>
                <a:latin typeface="Calibri" panose="020F0502020204030204" pitchFamily="34" charset="0"/>
                <a:cs typeface="Calibri" panose="020F0502020204030204" pitchFamily="34" charset="0"/>
              </a:rPr>
              <a:t> </a:t>
            </a:r>
            <a:r>
              <a:rPr lang="de-DE" dirty="0" err="1">
                <a:solidFill>
                  <a:schemeClr val="tx1">
                    <a:lumMod val="50000"/>
                  </a:schemeClr>
                </a:solidFill>
                <a:latin typeface="Calibri" panose="020F0502020204030204" pitchFamily="34" charset="0"/>
                <a:cs typeface="Calibri" panose="020F0502020204030204" pitchFamily="34" charset="0"/>
              </a:rPr>
              <a:t>ise</a:t>
            </a:r>
            <a:r>
              <a:rPr lang="de-DE" dirty="0">
                <a:solidFill>
                  <a:schemeClr val="tx1">
                    <a:lumMod val="50000"/>
                  </a:schemeClr>
                </a:solidFill>
                <a:latin typeface="Calibri" panose="020F0502020204030204" pitchFamily="34" charset="0"/>
                <a:cs typeface="Calibri" panose="020F0502020204030204" pitchFamily="34" charset="0"/>
              </a:rPr>
              <a:t> </a:t>
            </a:r>
            <a:r>
              <a:rPr lang="de-DE" b="1" dirty="0">
                <a:solidFill>
                  <a:srgbClr val="FF0000"/>
                </a:solidFill>
                <a:latin typeface="Calibri" panose="020F0502020204030204" pitchFamily="34" charset="0"/>
                <a:cs typeface="Calibri" panose="020F0502020204030204" pitchFamily="34" charset="0"/>
              </a:rPr>
              <a:t>on </a:t>
            </a:r>
            <a:r>
              <a:rPr lang="de-DE" b="1" dirty="0" err="1">
                <a:solidFill>
                  <a:srgbClr val="FF0000"/>
                </a:solidFill>
                <a:latin typeface="Calibri" panose="020F0502020204030204" pitchFamily="34" charset="0"/>
                <a:cs typeface="Calibri" panose="020F0502020204030204" pitchFamily="34" charset="0"/>
              </a:rPr>
              <a:t>gün</a:t>
            </a:r>
            <a:r>
              <a:rPr lang="de-DE" dirty="0">
                <a:solidFill>
                  <a:srgbClr val="FF0000"/>
                </a:solidFill>
                <a:latin typeface="Calibri" panose="020F0502020204030204" pitchFamily="34" charset="0"/>
                <a:cs typeface="Calibri" panose="020F0502020204030204" pitchFamily="34" charset="0"/>
              </a:rPr>
              <a:t> </a:t>
            </a:r>
            <a:r>
              <a:rPr lang="de-DE" dirty="0" err="1">
                <a:solidFill>
                  <a:schemeClr val="tx1">
                    <a:lumMod val="50000"/>
                  </a:schemeClr>
                </a:solidFill>
                <a:latin typeface="Calibri" panose="020F0502020204030204" pitchFamily="34" charset="0"/>
                <a:cs typeface="Calibri" panose="020F0502020204030204" pitchFamily="34" charset="0"/>
              </a:rPr>
              <a:t>içinde</a:t>
            </a:r>
            <a:r>
              <a:rPr lang="tr-TR" dirty="0">
                <a:solidFill>
                  <a:schemeClr val="tx1">
                    <a:lumMod val="50000"/>
                  </a:schemeClr>
                </a:solidFill>
                <a:latin typeface="Calibri" panose="020F0502020204030204" pitchFamily="34" charset="0"/>
                <a:cs typeface="Calibri" panose="020F0502020204030204" pitchFamily="34" charset="0"/>
              </a:rPr>
              <a:t> ve </a:t>
            </a:r>
          </a:p>
          <a:p>
            <a:pPr>
              <a:buFont typeface="Wingdings" panose="05000000000000000000" pitchFamily="2" charset="2"/>
              <a:buChar char="Ø"/>
            </a:pPr>
            <a:r>
              <a:rPr lang="tr-TR" dirty="0">
                <a:solidFill>
                  <a:srgbClr val="0070C0"/>
                </a:solidFill>
                <a:latin typeface="Calibri" panose="020F0502020204030204" pitchFamily="34" charset="0"/>
                <a:cs typeface="Calibri" panose="020F0502020204030204" pitchFamily="34" charset="0"/>
              </a:rPr>
              <a:t>Sözleşmenin imzalanmasından önce</a:t>
            </a:r>
            <a:r>
              <a:rPr lang="tr-TR" dirty="0">
                <a:solidFill>
                  <a:schemeClr val="tx1">
                    <a:lumMod val="50000"/>
                  </a:schemeClr>
                </a:solidFill>
                <a:latin typeface="Calibri" panose="020F0502020204030204" pitchFamily="34" charset="0"/>
                <a:cs typeface="Calibri" panose="020F0502020204030204" pitchFamily="34" charset="0"/>
              </a:rPr>
              <a:t>, ihaleyi yapan idareye yapılır.</a:t>
            </a:r>
          </a:p>
          <a:p>
            <a:r>
              <a:rPr lang="tr-TR" dirty="0">
                <a:solidFill>
                  <a:schemeClr val="tx1">
                    <a:lumMod val="50000"/>
                  </a:schemeClr>
                </a:solidFill>
                <a:latin typeface="Calibri" panose="020F0502020204030204" pitchFamily="34" charset="0"/>
                <a:cs typeface="Calibri" panose="020F0502020204030204" pitchFamily="34" charset="0"/>
              </a:rPr>
              <a:t>İlanda yer alan hususlara yönelik başvuruların süresi ilk ilan tarihinden, </a:t>
            </a:r>
          </a:p>
          <a:p>
            <a:r>
              <a:rPr lang="tr-TR" dirty="0">
                <a:solidFill>
                  <a:schemeClr val="tx1">
                    <a:lumMod val="50000"/>
                  </a:schemeClr>
                </a:solidFill>
                <a:latin typeface="Calibri" panose="020F0502020204030204" pitchFamily="34" charset="0"/>
                <a:cs typeface="Calibri" panose="020F0502020204030204" pitchFamily="34" charset="0"/>
              </a:rPr>
              <a:t>Ön yeterlik veya ihale dokümanının ilana </a:t>
            </a:r>
            <a:r>
              <a:rPr lang="tr-TR" u="sng" dirty="0">
                <a:solidFill>
                  <a:schemeClr val="tx1">
                    <a:lumMod val="50000"/>
                  </a:schemeClr>
                </a:solidFill>
                <a:latin typeface="Calibri" panose="020F0502020204030204" pitchFamily="34" charset="0"/>
                <a:cs typeface="Calibri" panose="020F0502020204030204" pitchFamily="34" charset="0"/>
              </a:rPr>
              <a:t>yansımayan</a:t>
            </a:r>
            <a:r>
              <a:rPr lang="tr-TR" dirty="0">
                <a:solidFill>
                  <a:schemeClr val="tx1">
                    <a:lumMod val="50000"/>
                  </a:schemeClr>
                </a:solidFill>
                <a:latin typeface="Calibri" panose="020F0502020204030204" pitchFamily="34" charset="0"/>
                <a:cs typeface="Calibri" panose="020F0502020204030204" pitchFamily="34" charset="0"/>
              </a:rPr>
              <a:t> diğer hükümlerine yönelik başvuruların süresi ise dokümanın satın alındığı tarihte başlar.</a:t>
            </a:r>
          </a:p>
          <a:p>
            <a:pPr>
              <a:buFont typeface="Wingdings" panose="05000000000000000000" pitchFamily="2" charset="2"/>
              <a:buChar char="q"/>
            </a:pPr>
            <a:r>
              <a:rPr lang="tr-TR" dirty="0">
                <a:solidFill>
                  <a:srgbClr val="7030A0"/>
                </a:solidFill>
                <a:latin typeface="Calibri" panose="020F0502020204030204" pitchFamily="34" charset="0"/>
                <a:cs typeface="Calibri" panose="020F0502020204030204" pitchFamily="34" charset="0"/>
              </a:rPr>
              <a:t>İdare, şikayet başvurusu üzerine gerekli incelemeyi yaparak </a:t>
            </a:r>
            <a:r>
              <a:rPr lang="tr-TR" dirty="0">
                <a:solidFill>
                  <a:srgbClr val="0070C0"/>
                </a:solidFill>
                <a:latin typeface="Calibri" panose="020F0502020204030204" pitchFamily="34" charset="0"/>
                <a:cs typeface="Calibri" panose="020F0502020204030204" pitchFamily="34" charset="0"/>
              </a:rPr>
              <a:t>on gün </a:t>
            </a:r>
            <a:r>
              <a:rPr lang="tr-TR" dirty="0">
                <a:solidFill>
                  <a:srgbClr val="7030A0"/>
                </a:solidFill>
                <a:latin typeface="Calibri" panose="020F0502020204030204" pitchFamily="34" charset="0"/>
                <a:cs typeface="Calibri" panose="020F0502020204030204" pitchFamily="34" charset="0"/>
              </a:rPr>
              <a:t>içinde gerekçeli bir karar alır. </a:t>
            </a:r>
          </a:p>
        </p:txBody>
      </p:sp>
    </p:spTree>
    <p:extLst>
      <p:ext uri="{BB962C8B-B14F-4D97-AF65-F5344CB8AC3E}">
        <p14:creationId xmlns:p14="http://schemas.microsoft.com/office/powerpoint/2010/main" val="265329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788" y="374650"/>
            <a:ext cx="10971372" cy="1066800"/>
          </a:xfrm>
        </p:spPr>
        <p:txBody>
          <a:bodyPr/>
          <a:lstStyle/>
          <a:p>
            <a:pPr algn="ctr"/>
            <a:r>
              <a:rPr lang="tr-TR" b="1" u="sng" dirty="0">
                <a:solidFill>
                  <a:srgbClr val="002060"/>
                </a:solidFill>
                <a:latin typeface="Book Antiqua" panose="02040602050305030304" pitchFamily="18" charset="0"/>
              </a:rPr>
              <a:t>KİK’E İTİRAZEN ŞİKAYET BAŞVURUSU</a:t>
            </a:r>
          </a:p>
        </p:txBody>
      </p:sp>
      <p:sp>
        <p:nvSpPr>
          <p:cNvPr id="3" name="İçerik Yer Tutucusu 2"/>
          <p:cNvSpPr>
            <a:spLocks noGrp="1"/>
          </p:cNvSpPr>
          <p:nvPr>
            <p:ph idx="1"/>
          </p:nvPr>
        </p:nvSpPr>
        <p:spPr>
          <a:xfrm>
            <a:off x="1162160" y="1916832"/>
            <a:ext cx="10287000" cy="4550493"/>
          </a:xfrm>
        </p:spPr>
        <p:txBody>
          <a:bodyPr>
            <a:normAutofit fontScale="92500" lnSpcReduction="20000"/>
          </a:bodyPr>
          <a:lstStyle/>
          <a:p>
            <a:r>
              <a:rPr lang="tr-TR" dirty="0">
                <a:solidFill>
                  <a:schemeClr val="tx1">
                    <a:lumMod val="50000"/>
                  </a:schemeClr>
                </a:solidFill>
                <a:latin typeface="Calibri" panose="020F0502020204030204" pitchFamily="34" charset="0"/>
                <a:cs typeface="Calibri" panose="020F0502020204030204" pitchFamily="34" charset="0"/>
              </a:rPr>
              <a:t>İdarenin </a:t>
            </a:r>
            <a:r>
              <a:rPr lang="tr-TR" dirty="0">
                <a:solidFill>
                  <a:srgbClr val="0070C0"/>
                </a:solidFill>
                <a:latin typeface="Calibri" panose="020F0502020204030204" pitchFamily="34" charset="0"/>
                <a:cs typeface="Calibri" panose="020F0502020204030204" pitchFamily="34" charset="0"/>
              </a:rPr>
              <a:t>on gün içinde </a:t>
            </a:r>
            <a:r>
              <a:rPr lang="tr-TR" dirty="0">
                <a:solidFill>
                  <a:schemeClr val="tx1">
                    <a:lumMod val="50000"/>
                  </a:schemeClr>
                </a:solidFill>
                <a:latin typeface="Calibri" panose="020F0502020204030204" pitchFamily="34" charset="0"/>
                <a:cs typeface="Calibri" panose="020F0502020204030204" pitchFamily="34" charset="0"/>
              </a:rPr>
              <a:t>karar almaması durumunda başvuru sahibi tarafından </a:t>
            </a:r>
            <a:r>
              <a:rPr lang="tr-TR" u="sng" dirty="0">
                <a:solidFill>
                  <a:schemeClr val="tx1">
                    <a:lumMod val="50000"/>
                  </a:schemeClr>
                </a:solidFill>
                <a:latin typeface="Calibri" panose="020F0502020204030204" pitchFamily="34" charset="0"/>
                <a:cs typeface="Calibri" panose="020F0502020204030204" pitchFamily="34" charset="0"/>
              </a:rPr>
              <a:t>karar verme süresinin bitimini</a:t>
            </a:r>
            <a:r>
              <a:rPr lang="tr-TR" dirty="0">
                <a:solidFill>
                  <a:schemeClr val="tx1">
                    <a:lumMod val="50000"/>
                  </a:schemeClr>
                </a:solidFill>
                <a:latin typeface="Calibri" panose="020F0502020204030204" pitchFamily="34" charset="0"/>
                <a:cs typeface="Calibri" panose="020F0502020204030204" pitchFamily="34" charset="0"/>
              </a:rPr>
              <a:t>,</a:t>
            </a:r>
          </a:p>
          <a:p>
            <a:r>
              <a:rPr lang="tr-TR" dirty="0">
                <a:solidFill>
                  <a:schemeClr val="tx1">
                    <a:lumMod val="50000"/>
                  </a:schemeClr>
                </a:solidFill>
                <a:latin typeface="Calibri" panose="020F0502020204030204" pitchFamily="34" charset="0"/>
                <a:cs typeface="Calibri" panose="020F0502020204030204" pitchFamily="34" charset="0"/>
              </a:rPr>
              <a:t>Süresinde alınan kararın uygun bulunmaması durumunda ise başvuru sahibi dahil aday, istekli veya istekli olabilecekler tarafından idarece alınan kararın </a:t>
            </a:r>
            <a:r>
              <a:rPr lang="tr-TR" dirty="0">
                <a:solidFill>
                  <a:srgbClr val="FF0000"/>
                </a:solidFill>
                <a:latin typeface="Calibri" panose="020F0502020204030204" pitchFamily="34" charset="0"/>
                <a:cs typeface="Calibri" panose="020F0502020204030204" pitchFamily="34" charset="0"/>
              </a:rPr>
              <a:t>bildirimini izleyen on gün içinde </a:t>
            </a:r>
            <a:r>
              <a:rPr lang="tr-TR" dirty="0">
                <a:solidFill>
                  <a:schemeClr val="tx1">
                    <a:lumMod val="50000"/>
                  </a:schemeClr>
                </a:solidFill>
                <a:latin typeface="Calibri" panose="020F0502020204030204" pitchFamily="34" charset="0"/>
                <a:cs typeface="Calibri" panose="020F0502020204030204" pitchFamily="34" charset="0"/>
              </a:rPr>
              <a:t>Kuruma(KİK) </a:t>
            </a:r>
            <a:r>
              <a:rPr lang="tr-TR" dirty="0" err="1">
                <a:solidFill>
                  <a:srgbClr val="7030A0"/>
                </a:solidFill>
                <a:latin typeface="Calibri" panose="020F0502020204030204" pitchFamily="34" charset="0"/>
                <a:cs typeface="Calibri" panose="020F0502020204030204" pitchFamily="34" charset="0"/>
              </a:rPr>
              <a:t>itirazen</a:t>
            </a:r>
            <a:r>
              <a:rPr lang="tr-TR" dirty="0">
                <a:solidFill>
                  <a:srgbClr val="7030A0"/>
                </a:solidFill>
                <a:latin typeface="Calibri" panose="020F0502020204030204" pitchFamily="34" charset="0"/>
                <a:cs typeface="Calibri" panose="020F0502020204030204" pitchFamily="34" charset="0"/>
              </a:rPr>
              <a:t> şikayet </a:t>
            </a:r>
            <a:r>
              <a:rPr lang="tr-TR" dirty="0">
                <a:solidFill>
                  <a:schemeClr val="tx1">
                    <a:lumMod val="50000"/>
                  </a:schemeClr>
                </a:solidFill>
                <a:latin typeface="Calibri" panose="020F0502020204030204" pitchFamily="34" charset="0"/>
                <a:cs typeface="Calibri" panose="020F0502020204030204" pitchFamily="34" charset="0"/>
              </a:rPr>
              <a:t>başvurusunda bulunulabilir.</a:t>
            </a:r>
          </a:p>
          <a:p>
            <a:r>
              <a:rPr lang="tr-TR" dirty="0">
                <a:solidFill>
                  <a:schemeClr val="tx1">
                    <a:lumMod val="50000"/>
                  </a:schemeClr>
                </a:solidFill>
                <a:latin typeface="Calibri" panose="020F0502020204030204" pitchFamily="34" charset="0"/>
              </a:rPr>
              <a:t>Kurum, </a:t>
            </a:r>
            <a:r>
              <a:rPr lang="tr-TR" dirty="0" err="1">
                <a:solidFill>
                  <a:schemeClr val="tx1">
                    <a:lumMod val="50000"/>
                  </a:schemeClr>
                </a:solidFill>
                <a:latin typeface="Calibri" panose="020F0502020204030204" pitchFamily="34" charset="0"/>
              </a:rPr>
              <a:t>itirazen</a:t>
            </a:r>
            <a:r>
              <a:rPr lang="tr-TR" dirty="0">
                <a:solidFill>
                  <a:schemeClr val="tx1">
                    <a:lumMod val="50000"/>
                  </a:schemeClr>
                </a:solidFill>
                <a:latin typeface="Calibri" panose="020F0502020204030204" pitchFamily="34" charset="0"/>
              </a:rPr>
              <a:t> şikayete ilişkin nihai kararını, incelenen ihaleye ilişkin gerekli bilgi ve belgeler ile ihale işlem dosyasının </a:t>
            </a:r>
            <a:r>
              <a:rPr lang="tr-TR" u="sng" dirty="0">
                <a:solidFill>
                  <a:schemeClr val="tx1">
                    <a:lumMod val="50000"/>
                  </a:schemeClr>
                </a:solidFill>
                <a:latin typeface="Calibri" panose="020F0502020204030204" pitchFamily="34" charset="0"/>
              </a:rPr>
              <a:t>kayıtlara alındığı tarihi izleyen</a:t>
            </a:r>
            <a:r>
              <a:rPr lang="tr-TR" dirty="0">
                <a:solidFill>
                  <a:schemeClr val="tx1">
                    <a:lumMod val="50000"/>
                  </a:schemeClr>
                </a:solidFill>
                <a:latin typeface="Calibri" panose="020F0502020204030204" pitchFamily="34" charset="0"/>
              </a:rPr>
              <a:t> </a:t>
            </a:r>
            <a:r>
              <a:rPr lang="tr-TR" b="1" dirty="0">
                <a:solidFill>
                  <a:srgbClr val="0070C0"/>
                </a:solidFill>
                <a:latin typeface="Calibri" panose="020F0502020204030204" pitchFamily="34" charset="0"/>
              </a:rPr>
              <a:t>yirmi gün içinde</a:t>
            </a:r>
            <a:r>
              <a:rPr lang="tr-TR" dirty="0">
                <a:solidFill>
                  <a:schemeClr val="tx1">
                    <a:lumMod val="50000"/>
                  </a:schemeClr>
                </a:solidFill>
                <a:latin typeface="Calibri" panose="020F0502020204030204" pitchFamily="34" charset="0"/>
              </a:rPr>
              <a:t> vermek zorundadır. </a:t>
            </a:r>
            <a:endParaRPr lang="tr-TR" dirty="0">
              <a:solidFill>
                <a:schemeClr val="tx1">
                  <a:lumMod val="50000"/>
                </a:schemeClr>
              </a:solidFill>
              <a:latin typeface="Calibri" panose="020F0502020204030204" pitchFamily="34" charset="0"/>
              <a:cs typeface="Calibri" panose="020F0502020204030204" pitchFamily="34" charset="0"/>
            </a:endParaRPr>
          </a:p>
          <a:p>
            <a:r>
              <a:rPr lang="tr-TR" dirty="0">
                <a:solidFill>
                  <a:schemeClr val="tx1">
                    <a:lumMod val="50000"/>
                  </a:schemeClr>
                </a:solidFill>
                <a:latin typeface="Calibri" panose="020F0502020204030204" pitchFamily="34" charset="0"/>
                <a:cs typeface="Calibri" panose="020F0502020204030204" pitchFamily="34" charset="0"/>
              </a:rPr>
              <a:t>İhalenin iptaline ilişkin işlem ve kararlardan, sadece şikayet ve </a:t>
            </a:r>
            <a:r>
              <a:rPr lang="tr-TR" dirty="0" err="1">
                <a:solidFill>
                  <a:schemeClr val="tx1">
                    <a:lumMod val="50000"/>
                  </a:schemeClr>
                </a:solidFill>
                <a:latin typeface="Calibri" panose="020F0502020204030204" pitchFamily="34" charset="0"/>
                <a:cs typeface="Calibri" panose="020F0502020204030204" pitchFamily="34" charset="0"/>
              </a:rPr>
              <a:t>itirazen</a:t>
            </a:r>
            <a:r>
              <a:rPr lang="tr-TR" dirty="0">
                <a:solidFill>
                  <a:schemeClr val="tx1">
                    <a:lumMod val="50000"/>
                  </a:schemeClr>
                </a:solidFill>
                <a:latin typeface="Calibri" panose="020F0502020204030204" pitchFamily="34" charset="0"/>
                <a:cs typeface="Calibri" panose="020F0502020204030204" pitchFamily="34" charset="0"/>
              </a:rPr>
              <a:t> şikayet üzerine alınanlar </a:t>
            </a:r>
            <a:r>
              <a:rPr lang="tr-TR" dirty="0" err="1">
                <a:solidFill>
                  <a:schemeClr val="tx1">
                    <a:lumMod val="50000"/>
                  </a:schemeClr>
                </a:solidFill>
                <a:latin typeface="Calibri" panose="020F0502020204030204" pitchFamily="34" charset="0"/>
                <a:cs typeface="Calibri" panose="020F0502020204030204" pitchFamily="34" charset="0"/>
              </a:rPr>
              <a:t>itirazen</a:t>
            </a:r>
            <a:r>
              <a:rPr lang="tr-TR" dirty="0">
                <a:solidFill>
                  <a:schemeClr val="tx1">
                    <a:lumMod val="50000"/>
                  </a:schemeClr>
                </a:solidFill>
                <a:latin typeface="Calibri" panose="020F0502020204030204" pitchFamily="34" charset="0"/>
                <a:cs typeface="Calibri" panose="020F0502020204030204" pitchFamily="34" charset="0"/>
              </a:rPr>
              <a:t> şikayete konu edilebilir ve </a:t>
            </a:r>
            <a:r>
              <a:rPr lang="tr-TR" dirty="0">
                <a:solidFill>
                  <a:srgbClr val="002060"/>
                </a:solidFill>
                <a:latin typeface="Calibri" panose="020F0502020204030204" pitchFamily="34" charset="0"/>
                <a:cs typeface="Calibri" panose="020F0502020204030204" pitchFamily="34" charset="0"/>
              </a:rPr>
              <a:t>bu kararlara karşı </a:t>
            </a:r>
            <a:r>
              <a:rPr lang="tr-TR" b="1" dirty="0">
                <a:solidFill>
                  <a:schemeClr val="accent3">
                    <a:lumMod val="50000"/>
                  </a:schemeClr>
                </a:solidFill>
                <a:latin typeface="Calibri" panose="020F0502020204030204" pitchFamily="34" charset="0"/>
                <a:cs typeface="Calibri" panose="020F0502020204030204" pitchFamily="34" charset="0"/>
              </a:rPr>
              <a:t>beş gün içinde </a:t>
            </a:r>
            <a:r>
              <a:rPr lang="tr-TR" dirty="0">
                <a:solidFill>
                  <a:schemeClr val="tx1">
                    <a:lumMod val="50000"/>
                  </a:schemeClr>
                </a:solidFill>
                <a:latin typeface="Calibri" panose="020F0502020204030204" pitchFamily="34" charset="0"/>
                <a:cs typeface="Calibri" panose="020F0502020204030204" pitchFamily="34" charset="0"/>
              </a:rPr>
              <a:t>doğrudan Kuruma başvuruda bulunulabilir.</a:t>
            </a:r>
          </a:p>
        </p:txBody>
      </p:sp>
    </p:spTree>
    <p:extLst>
      <p:ext uri="{BB962C8B-B14F-4D97-AF65-F5344CB8AC3E}">
        <p14:creationId xmlns:p14="http://schemas.microsoft.com/office/powerpoint/2010/main" val="90888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8012" y="1844824"/>
            <a:ext cx="11319048" cy="2185214"/>
          </a:xfrm>
          <a:prstGeom prst="rect">
            <a:avLst/>
          </a:prstGeom>
        </p:spPr>
        <p:txBody>
          <a:bodyPr wrap="square">
            <a:spAutoFit/>
          </a:bodyPr>
          <a:lstStyle/>
          <a:p>
            <a:pPr marL="457200" indent="-457200">
              <a:buFont typeface="Wingdings" panose="05000000000000000000" pitchFamily="2" charset="2"/>
              <a:buChar char="q"/>
            </a:pPr>
            <a:r>
              <a:rPr lang="tr-TR" sz="3600" dirty="0">
                <a:solidFill>
                  <a:srgbClr val="0070C0"/>
                </a:solidFill>
                <a:latin typeface="Calibri" panose="020F0502020204030204" pitchFamily="34" charset="0"/>
                <a:cs typeface="Calibri" panose="020F0502020204030204" pitchFamily="34" charset="0"/>
              </a:rPr>
              <a:t>İdareler hukuki durumda değişiklik yaratan Kurul kararlarının gerektirdiği işlemleri ivedilikle yerine getirmek zorundadır.</a:t>
            </a:r>
          </a:p>
          <a:p>
            <a:pPr marL="457200" indent="-457200">
              <a:buFont typeface="Wingdings" panose="05000000000000000000" pitchFamily="2" charset="2"/>
              <a:buChar char="q"/>
            </a:pPr>
            <a:endParaRPr lang="tr-TR" sz="2800" dirty="0"/>
          </a:p>
        </p:txBody>
      </p:sp>
    </p:spTree>
    <p:extLst>
      <p:ext uri="{BB962C8B-B14F-4D97-AF65-F5344CB8AC3E}">
        <p14:creationId xmlns:p14="http://schemas.microsoft.com/office/powerpoint/2010/main" val="8067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327" y="374650"/>
            <a:ext cx="10971372" cy="1066800"/>
          </a:xfrm>
        </p:spPr>
        <p:txBody>
          <a:bodyPr/>
          <a:lstStyle/>
          <a:p>
            <a:pPr algn="ctr"/>
            <a:r>
              <a:rPr lang="tr-TR" b="1" u="sng" dirty="0">
                <a:solidFill>
                  <a:srgbClr val="002060"/>
                </a:solidFill>
                <a:latin typeface="Book Antiqua" panose="02040602050305030304" pitchFamily="18" charset="0"/>
              </a:rPr>
              <a:t>İHALELERE KATILMAKTAN YASAKLAMA</a:t>
            </a:r>
            <a:br>
              <a:rPr lang="tr-TR" b="1" u="sng" dirty="0">
                <a:solidFill>
                  <a:srgbClr val="002060"/>
                </a:solidFill>
                <a:latin typeface="Book Antiqua" panose="02040602050305030304" pitchFamily="18" charset="0"/>
              </a:rPr>
            </a:br>
            <a:r>
              <a:rPr lang="tr-TR" b="1" u="sng" dirty="0">
                <a:solidFill>
                  <a:srgbClr val="002060"/>
                </a:solidFill>
                <a:latin typeface="Book Antiqua" panose="02040602050305030304" pitchFamily="18" charset="0"/>
              </a:rPr>
              <a:t>MADDE-58</a:t>
            </a:r>
          </a:p>
        </p:txBody>
      </p:sp>
      <p:sp>
        <p:nvSpPr>
          <p:cNvPr id="4" name="İçerik Yer Tutucusu 3"/>
          <p:cNvSpPr>
            <a:spLocks noGrp="1"/>
          </p:cNvSpPr>
          <p:nvPr>
            <p:ph sz="half" idx="1"/>
          </p:nvPr>
        </p:nvSpPr>
        <p:spPr>
          <a:xfrm>
            <a:off x="333772" y="1628800"/>
            <a:ext cx="5760641" cy="4896544"/>
          </a:xfrm>
        </p:spPr>
        <p:txBody>
          <a:bodyPr>
            <a:normAutofit fontScale="55000" lnSpcReduction="20000"/>
          </a:bodyPr>
          <a:lstStyle/>
          <a:p>
            <a:pPr>
              <a:buFont typeface="Wingdings" panose="05000000000000000000" pitchFamily="2" charset="2"/>
              <a:buChar char="Ø"/>
            </a:pPr>
            <a:r>
              <a:rPr lang="tr-TR" sz="3800" dirty="0">
                <a:solidFill>
                  <a:schemeClr val="tx1">
                    <a:lumMod val="50000"/>
                  </a:schemeClr>
                </a:solidFill>
                <a:latin typeface="Calibri" panose="020F0502020204030204" pitchFamily="34" charset="0"/>
                <a:cs typeface="Calibri" panose="020F0502020204030204" pitchFamily="34" charset="0"/>
              </a:rPr>
              <a:t>17 </a:t>
            </a:r>
            <a:r>
              <a:rPr lang="tr-TR" sz="3800" dirty="0" err="1">
                <a:solidFill>
                  <a:schemeClr val="tx1">
                    <a:lumMod val="50000"/>
                  </a:schemeClr>
                </a:solidFill>
                <a:latin typeface="Calibri" panose="020F0502020204030204" pitchFamily="34" charset="0"/>
                <a:cs typeface="Calibri" panose="020F0502020204030204" pitchFamily="34" charset="0"/>
              </a:rPr>
              <a:t>nci</a:t>
            </a:r>
            <a:r>
              <a:rPr lang="tr-TR" sz="3800" dirty="0">
                <a:solidFill>
                  <a:schemeClr val="tx1">
                    <a:lumMod val="50000"/>
                  </a:schemeClr>
                </a:solidFill>
                <a:latin typeface="Calibri" panose="020F0502020204030204" pitchFamily="34" charset="0"/>
                <a:cs typeface="Calibri" panose="020F0502020204030204" pitchFamily="34" charset="0"/>
              </a:rPr>
              <a:t> maddede belirtilen fiil veya davranışlarda bulundukları tespit edilenler hakkında fiil veya davranışlarının özelliğine göre, </a:t>
            </a:r>
            <a:r>
              <a:rPr lang="tr-TR" sz="3800" dirty="0">
                <a:solidFill>
                  <a:srgbClr val="0070C0"/>
                </a:solidFill>
                <a:latin typeface="Calibri" panose="020F0502020204030204" pitchFamily="34" charset="0"/>
                <a:cs typeface="Calibri" panose="020F0502020204030204" pitchFamily="34" charset="0"/>
              </a:rPr>
              <a:t>bir yıldan az olmamak üzere iki yıla kadar,</a:t>
            </a:r>
          </a:p>
          <a:p>
            <a:pPr>
              <a:buFont typeface="Wingdings" panose="05000000000000000000" pitchFamily="2" charset="2"/>
              <a:buChar char="Ø"/>
            </a:pPr>
            <a:r>
              <a:rPr lang="tr-TR" sz="3800" dirty="0">
                <a:solidFill>
                  <a:schemeClr val="tx1">
                    <a:lumMod val="50000"/>
                  </a:schemeClr>
                </a:solidFill>
                <a:latin typeface="Calibri" panose="020F0502020204030204" pitchFamily="34" charset="0"/>
                <a:cs typeface="Calibri" panose="020F0502020204030204" pitchFamily="34" charset="0"/>
              </a:rPr>
              <a:t>Üzerine ihale yapıldığı halde mücbir sebep halleri dışında usulüne göre sözleşme yapmayanlar hakkında ise </a:t>
            </a:r>
            <a:r>
              <a:rPr lang="tr-TR" sz="3800" dirty="0">
                <a:solidFill>
                  <a:srgbClr val="0070C0"/>
                </a:solidFill>
                <a:latin typeface="Calibri" panose="020F0502020204030204" pitchFamily="34" charset="0"/>
                <a:cs typeface="Calibri" panose="020F0502020204030204" pitchFamily="34" charset="0"/>
              </a:rPr>
              <a:t>altı aydan az olmamak üzere bir yıla kadar,</a:t>
            </a:r>
          </a:p>
          <a:p>
            <a:pPr marL="0" indent="0">
              <a:buNone/>
            </a:pPr>
            <a:r>
              <a:rPr lang="tr-TR" sz="3800" dirty="0">
                <a:solidFill>
                  <a:schemeClr val="tx1">
                    <a:lumMod val="50000"/>
                  </a:schemeClr>
                </a:solidFill>
                <a:latin typeface="Calibri" panose="020F0502020204030204" pitchFamily="34" charset="0"/>
                <a:cs typeface="Calibri" panose="020F0502020204030204" pitchFamily="34" charset="0"/>
              </a:rPr>
              <a:t>bütün kamu kurum ve kuruluşlarının ihalelerine katılmaktan yasaklama kararı verilir.</a:t>
            </a:r>
          </a:p>
          <a:p>
            <a:pPr marL="0" indent="0">
              <a:buNone/>
            </a:pPr>
            <a:endParaRPr lang="tr-TR" dirty="0"/>
          </a:p>
        </p:txBody>
      </p:sp>
      <p:sp>
        <p:nvSpPr>
          <p:cNvPr id="5" name="İçerik Yer Tutucusu 4"/>
          <p:cNvSpPr>
            <a:spLocks noGrp="1"/>
          </p:cNvSpPr>
          <p:nvPr>
            <p:ph sz="half" idx="2"/>
          </p:nvPr>
        </p:nvSpPr>
        <p:spPr>
          <a:xfrm>
            <a:off x="6454452" y="1628800"/>
            <a:ext cx="5544616" cy="5328592"/>
          </a:xfrm>
        </p:spPr>
        <p:txBody>
          <a:bodyPr>
            <a:normAutofit fontScale="55000" lnSpcReduction="20000"/>
          </a:bodyPr>
          <a:lstStyle/>
          <a:p>
            <a:pPr marL="0" indent="0">
              <a:buNone/>
            </a:pPr>
            <a:r>
              <a:rPr lang="tr-TR" sz="4400" b="1" u="sng" dirty="0">
                <a:solidFill>
                  <a:srgbClr val="002060"/>
                </a:solidFill>
                <a:latin typeface="Book Antiqua" panose="02040602050305030304" pitchFamily="18" charset="0"/>
              </a:rPr>
              <a:t>YASAK FİİL VEYA DAVRANIŞLAR</a:t>
            </a:r>
          </a:p>
          <a:p>
            <a:pPr marL="0" indent="0">
              <a:buNone/>
            </a:pPr>
            <a:r>
              <a:rPr lang="tr-TR" sz="4400" b="1" dirty="0">
                <a:solidFill>
                  <a:srgbClr val="002060"/>
                </a:solidFill>
                <a:latin typeface="Book Antiqua" panose="02040602050305030304" pitchFamily="18" charset="0"/>
              </a:rPr>
              <a:t>MADDE-17</a:t>
            </a:r>
            <a:endParaRPr lang="tr-TR" sz="4400" dirty="0">
              <a:solidFill>
                <a:srgbClr val="002060"/>
              </a:solidFill>
              <a:latin typeface="Book Antiqua" panose="02040602050305030304" pitchFamily="18" charset="0"/>
            </a:endParaRPr>
          </a:p>
          <a:p>
            <a:pPr marL="0" indent="0">
              <a:buNone/>
            </a:pPr>
            <a:r>
              <a:rPr lang="tr-TR" sz="3300" dirty="0">
                <a:solidFill>
                  <a:srgbClr val="FF0000"/>
                </a:solidFill>
                <a:latin typeface="Calibri" panose="020F0502020204030204" pitchFamily="34" charset="0"/>
                <a:cs typeface="Calibri" panose="020F0502020204030204" pitchFamily="34" charset="0"/>
              </a:rPr>
              <a:t>a)</a:t>
            </a:r>
            <a:r>
              <a:rPr lang="tr-TR" sz="3300" dirty="0">
                <a:solidFill>
                  <a:schemeClr val="tx1">
                    <a:lumMod val="50000"/>
                  </a:schemeClr>
                </a:solidFill>
                <a:latin typeface="Calibri" panose="020F0502020204030204" pitchFamily="34" charset="0"/>
                <a:cs typeface="Calibri" panose="020F0502020204030204" pitchFamily="34" charset="0"/>
              </a:rPr>
              <a:t> Hile, vaat, tehdit, nüfuz kullanma, çıkar sağlama, anlaşma, irtikap, rüşvet suretiyle veya başka yollarla ihaleye ilişkin işlemlere fesat karıştırmak veya buna teşebbüs etmek.</a:t>
            </a:r>
          </a:p>
          <a:p>
            <a:pPr marL="0" indent="0">
              <a:buNone/>
            </a:pPr>
            <a:r>
              <a:rPr lang="tr-TR" sz="3300" dirty="0">
                <a:solidFill>
                  <a:srgbClr val="FF0000"/>
                </a:solidFill>
                <a:latin typeface="Calibri" panose="020F0502020204030204" pitchFamily="34" charset="0"/>
                <a:cs typeface="Calibri" panose="020F0502020204030204" pitchFamily="34" charset="0"/>
              </a:rPr>
              <a:t>b)</a:t>
            </a:r>
            <a:r>
              <a:rPr lang="tr-TR" sz="3300" dirty="0">
                <a:solidFill>
                  <a:schemeClr val="tx1">
                    <a:lumMod val="50000"/>
                  </a:schemeClr>
                </a:solidFill>
                <a:latin typeface="Calibri" panose="020F0502020204030204" pitchFamily="34" charset="0"/>
                <a:cs typeface="Calibri" panose="020F0502020204030204" pitchFamily="34" charset="0"/>
              </a:rPr>
              <a:t> İsteklileri tereddüde düşürmek, katılımı engellemek, isteklilere anlaşma teklifinde bulunmak veya teşvik </a:t>
            </a:r>
            <a:r>
              <a:rPr lang="tr-TR" sz="3300" dirty="0" err="1">
                <a:solidFill>
                  <a:schemeClr val="tx1">
                    <a:lumMod val="50000"/>
                  </a:schemeClr>
                </a:solidFill>
                <a:latin typeface="Calibri" panose="020F0502020204030204" pitchFamily="34" charset="0"/>
                <a:cs typeface="Calibri" panose="020F0502020204030204" pitchFamily="34" charset="0"/>
              </a:rPr>
              <a:t>etmek,rekabeti</a:t>
            </a:r>
            <a:r>
              <a:rPr lang="tr-TR" sz="3300" dirty="0">
                <a:solidFill>
                  <a:schemeClr val="tx1">
                    <a:lumMod val="50000"/>
                  </a:schemeClr>
                </a:solidFill>
                <a:latin typeface="Calibri" panose="020F0502020204030204" pitchFamily="34" charset="0"/>
                <a:cs typeface="Calibri" panose="020F0502020204030204" pitchFamily="34" charset="0"/>
              </a:rPr>
              <a:t> veya ihale kararını etkileyecek davranışlarda bulunmak.</a:t>
            </a:r>
          </a:p>
          <a:p>
            <a:pPr marL="0" indent="0">
              <a:buNone/>
            </a:pPr>
            <a:r>
              <a:rPr lang="tr-TR" sz="3300" dirty="0">
                <a:solidFill>
                  <a:srgbClr val="FF0000"/>
                </a:solidFill>
                <a:latin typeface="Calibri" panose="020F0502020204030204" pitchFamily="34" charset="0"/>
                <a:cs typeface="Calibri" panose="020F0502020204030204" pitchFamily="34" charset="0"/>
              </a:rPr>
              <a:t>c)</a:t>
            </a:r>
            <a:r>
              <a:rPr lang="tr-TR" sz="3300" dirty="0">
                <a:solidFill>
                  <a:schemeClr val="tx1">
                    <a:lumMod val="50000"/>
                  </a:schemeClr>
                </a:solidFill>
                <a:latin typeface="Calibri" panose="020F0502020204030204" pitchFamily="34" charset="0"/>
                <a:cs typeface="Calibri" panose="020F0502020204030204" pitchFamily="34" charset="0"/>
              </a:rPr>
              <a:t> Sahte belge veya sahte teminat düzenlemek, kullanmak veya bunlara teşebbüs etmek.</a:t>
            </a:r>
          </a:p>
          <a:p>
            <a:pPr marL="0" indent="0">
              <a:buNone/>
            </a:pPr>
            <a:r>
              <a:rPr lang="tr-TR" sz="3300" dirty="0">
                <a:solidFill>
                  <a:srgbClr val="FF0000"/>
                </a:solidFill>
                <a:latin typeface="Calibri" panose="020F0502020204030204" pitchFamily="34" charset="0"/>
                <a:cs typeface="Calibri" panose="020F0502020204030204" pitchFamily="34" charset="0"/>
              </a:rPr>
              <a:t>d)</a:t>
            </a:r>
            <a:r>
              <a:rPr lang="tr-TR" sz="3300" dirty="0">
                <a:solidFill>
                  <a:schemeClr val="tx1">
                    <a:lumMod val="50000"/>
                  </a:schemeClr>
                </a:solidFill>
                <a:latin typeface="Calibri" panose="020F0502020204030204" pitchFamily="34" charset="0"/>
                <a:cs typeface="Calibri" panose="020F0502020204030204" pitchFamily="34" charset="0"/>
              </a:rPr>
              <a:t> Alternatif teklif verebilme halleri dışında, ihalelerde bir istekli tarafından kendisi veya başkaları adına doğrudan veya dolaylı olarak, asaleten ya da vekaleten birden fazla teklif vermek</a:t>
            </a:r>
          </a:p>
          <a:p>
            <a:pPr marL="0" indent="0">
              <a:buNone/>
            </a:pPr>
            <a:r>
              <a:rPr lang="tr-TR" sz="3300" dirty="0">
                <a:solidFill>
                  <a:srgbClr val="FF0000"/>
                </a:solidFill>
                <a:latin typeface="Calibri" panose="020F0502020204030204" pitchFamily="34" charset="0"/>
                <a:cs typeface="Calibri" panose="020F0502020204030204" pitchFamily="34" charset="0"/>
              </a:rPr>
              <a:t>e)</a:t>
            </a:r>
            <a:r>
              <a:rPr lang="tr-TR" sz="3300" dirty="0">
                <a:solidFill>
                  <a:schemeClr val="tx1">
                    <a:lumMod val="50000"/>
                  </a:schemeClr>
                </a:solidFill>
                <a:latin typeface="Calibri" panose="020F0502020204030204" pitchFamily="34" charset="0"/>
                <a:cs typeface="Calibri" panose="020F0502020204030204" pitchFamily="34" charset="0"/>
              </a:rPr>
              <a:t> İhaleye katılamayacağı belirtildiği halde ihaleye katılmak</a:t>
            </a:r>
          </a:p>
        </p:txBody>
      </p:sp>
    </p:spTree>
    <p:extLst>
      <p:ext uri="{BB962C8B-B14F-4D97-AF65-F5344CB8AC3E}">
        <p14:creationId xmlns:p14="http://schemas.microsoft.com/office/powerpoint/2010/main" val="4047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09836" y="1484784"/>
            <a:ext cx="10081120" cy="4370427"/>
          </a:xfrm>
          <a:prstGeom prst="rect">
            <a:avLst/>
          </a:prstGeom>
        </p:spPr>
        <p:txBody>
          <a:bodyPr wrap="square">
            <a:spAutoFit/>
          </a:bodyPr>
          <a:lstStyle/>
          <a:p>
            <a:pPr marL="285750" indent="-285750">
              <a:buFont typeface="Wingdings" panose="05000000000000000000" pitchFamily="2" charset="2"/>
              <a:buChar char="ü"/>
            </a:pPr>
            <a:r>
              <a:rPr lang="tr-TR" sz="2800" dirty="0">
                <a:solidFill>
                  <a:srgbClr val="002060"/>
                </a:solidFill>
                <a:latin typeface="Calibri" panose="020F0502020204030204" pitchFamily="34" charset="0"/>
                <a:cs typeface="Calibri" panose="020F0502020204030204" pitchFamily="34" charset="0"/>
              </a:rPr>
              <a:t>Yasaklama kararları, yasaklamayı gerektiren fiil veya davranışın tespit edildiği tarihi izleyen </a:t>
            </a:r>
            <a:r>
              <a:rPr lang="tr-TR" sz="2800" u="sng" dirty="0">
                <a:solidFill>
                  <a:srgbClr val="00B0F0"/>
                </a:solidFill>
                <a:latin typeface="Calibri" panose="020F0502020204030204" pitchFamily="34" charset="0"/>
                <a:cs typeface="Calibri" panose="020F0502020204030204" pitchFamily="34" charset="0"/>
              </a:rPr>
              <a:t>en geç kırk beş gün </a:t>
            </a:r>
            <a:r>
              <a:rPr lang="tr-TR" sz="2800" dirty="0">
                <a:solidFill>
                  <a:srgbClr val="002060"/>
                </a:solidFill>
                <a:latin typeface="Calibri" panose="020F0502020204030204" pitchFamily="34" charset="0"/>
                <a:cs typeface="Calibri" panose="020F0502020204030204" pitchFamily="34" charset="0"/>
              </a:rPr>
              <a:t>içinde verilir.</a:t>
            </a:r>
          </a:p>
          <a:p>
            <a:pPr marL="285750" indent="-285750">
              <a:buFont typeface="Wingdings" panose="05000000000000000000" pitchFamily="2" charset="2"/>
              <a:buChar char="ü"/>
            </a:pPr>
            <a:endParaRPr lang="tr-TR" sz="28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sz="2800" dirty="0">
                <a:solidFill>
                  <a:srgbClr val="002060"/>
                </a:solidFill>
                <a:latin typeface="Calibri" panose="020F0502020204030204" pitchFamily="34" charset="0"/>
                <a:cs typeface="Calibri" panose="020F0502020204030204" pitchFamily="34" charset="0"/>
              </a:rPr>
              <a:t>Verilen bu karar Resmi Gazetede yayımlanmak üzere </a:t>
            </a:r>
            <a:r>
              <a:rPr lang="tr-TR" sz="2800" u="sng" dirty="0">
                <a:solidFill>
                  <a:srgbClr val="7030A0"/>
                </a:solidFill>
                <a:latin typeface="Calibri" panose="020F0502020204030204" pitchFamily="34" charset="0"/>
                <a:cs typeface="Calibri" panose="020F0502020204030204" pitchFamily="34" charset="0"/>
              </a:rPr>
              <a:t>en geç on beş gün </a:t>
            </a:r>
            <a:r>
              <a:rPr lang="tr-TR" sz="2800" dirty="0">
                <a:solidFill>
                  <a:srgbClr val="002060"/>
                </a:solidFill>
                <a:latin typeface="Calibri" panose="020F0502020204030204" pitchFamily="34" charset="0"/>
                <a:cs typeface="Calibri" panose="020F0502020204030204" pitchFamily="34" charset="0"/>
              </a:rPr>
              <a:t>içinde gönderilir ve yayımı tarihinde yürürlüğe girer.</a:t>
            </a:r>
          </a:p>
          <a:p>
            <a:pPr marL="285750" indent="-285750">
              <a:buFont typeface="Wingdings" panose="05000000000000000000" pitchFamily="2" charset="2"/>
              <a:buChar char="ü"/>
            </a:pPr>
            <a:endParaRPr lang="tr-TR" sz="28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sz="2800" dirty="0">
                <a:solidFill>
                  <a:srgbClr val="002060"/>
                </a:solidFill>
                <a:latin typeface="Calibri" panose="020F0502020204030204" pitchFamily="34" charset="0"/>
                <a:cs typeface="Calibri" panose="020F0502020204030204" pitchFamily="34" charset="0"/>
              </a:rPr>
              <a:t>Bu kararlar Kamu İhale Kurumunca izlenerek, kamu ihalelerine katılmaktan yasaklı olanlara ilişkin siciller tutulur.</a:t>
            </a:r>
          </a:p>
          <a:p>
            <a:endParaRPr lang="tr-TR" dirty="0">
              <a:latin typeface="Times New Roman" panose="02020603050405020304" pitchFamily="18" charset="0"/>
            </a:endParaRPr>
          </a:p>
          <a:p>
            <a:endParaRPr lang="tr-TR" dirty="0">
              <a:latin typeface="Times New Roman" panose="02020603050405020304" pitchFamily="18" charset="0"/>
            </a:endParaRPr>
          </a:p>
          <a:p>
            <a:endParaRPr lang="tr-TR" dirty="0"/>
          </a:p>
        </p:txBody>
      </p:sp>
    </p:spTree>
    <p:extLst>
      <p:ext uri="{BB962C8B-B14F-4D97-AF65-F5344CB8AC3E}">
        <p14:creationId xmlns:p14="http://schemas.microsoft.com/office/powerpoint/2010/main" val="334145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386" y="10306"/>
            <a:ext cx="10971372" cy="1066800"/>
          </a:xfrm>
        </p:spPr>
        <p:txBody>
          <a:bodyPr/>
          <a:lstStyle/>
          <a:p>
            <a:pPr algn="ctr" defTabSz="914400">
              <a:lnSpc>
                <a:spcPct val="80000"/>
              </a:lnSpc>
              <a:spcBef>
                <a:spcPts val="0"/>
              </a:spcBef>
              <a:buNone/>
            </a:pPr>
            <a:r>
              <a:rPr lang="tr-TR" sz="3600" b="1" i="0" u="sng" dirty="0">
                <a:solidFill>
                  <a:srgbClr val="002060"/>
                </a:solidFill>
                <a:latin typeface="Book Antiqua" panose="02040602050305030304" pitchFamily="18" charset="0"/>
              </a:rPr>
              <a:t>UYGULAMA İLKELERİ</a:t>
            </a:r>
          </a:p>
        </p:txBody>
      </p:sp>
      <p:sp>
        <p:nvSpPr>
          <p:cNvPr id="6" name="İçerik Yer Tutucusu 5"/>
          <p:cNvSpPr>
            <a:spLocks noGrp="1"/>
          </p:cNvSpPr>
          <p:nvPr>
            <p:ph idx="1"/>
          </p:nvPr>
        </p:nvSpPr>
        <p:spPr>
          <a:xfrm>
            <a:off x="261764" y="1412777"/>
            <a:ext cx="11521280" cy="4764740"/>
          </a:xfrm>
        </p:spPr>
        <p:txBody>
          <a:bodyPr/>
          <a:lstStyle/>
          <a:p>
            <a:pPr algn="just">
              <a:buFont typeface="Wingdings" panose="05000000000000000000" pitchFamily="2" charset="2"/>
              <a:buChar char="Ø"/>
              <a:defRPr/>
            </a:pPr>
            <a:r>
              <a:rPr lang="tr-TR" sz="2400" dirty="0">
                <a:solidFill>
                  <a:schemeClr val="tx1">
                    <a:lumMod val="50000"/>
                  </a:schemeClr>
                </a:solidFill>
                <a:latin typeface="Times New Roman" pitchFamily="18" charset="0"/>
              </a:rPr>
              <a:t>İdareler, ihalelerde </a:t>
            </a:r>
            <a:r>
              <a:rPr lang="tr-TR" sz="2400" dirty="0">
                <a:solidFill>
                  <a:srgbClr val="00B0F0"/>
                </a:solidFill>
                <a:latin typeface="Times New Roman" pitchFamily="18" charset="0"/>
              </a:rPr>
              <a:t>saydamlığı</a:t>
            </a:r>
            <a:r>
              <a:rPr lang="tr-TR" sz="2400" b="1" dirty="0">
                <a:solidFill>
                  <a:srgbClr val="00B0F0"/>
                </a:solidFill>
                <a:latin typeface="Times New Roman" pitchFamily="18" charset="0"/>
              </a:rPr>
              <a:t>,</a:t>
            </a:r>
            <a:r>
              <a:rPr lang="tr-TR" sz="2400" dirty="0">
                <a:solidFill>
                  <a:srgbClr val="00B0F0"/>
                </a:solidFill>
                <a:latin typeface="Times New Roman" pitchFamily="18" charset="0"/>
              </a:rPr>
              <a:t> rekabeti, eşit muameleyi</a:t>
            </a:r>
            <a:r>
              <a:rPr lang="tr-TR" sz="2400" b="1" dirty="0">
                <a:solidFill>
                  <a:srgbClr val="00B0F0"/>
                </a:solidFill>
                <a:latin typeface="Times New Roman" pitchFamily="18" charset="0"/>
              </a:rPr>
              <a:t>,</a:t>
            </a:r>
            <a:r>
              <a:rPr lang="tr-TR" sz="2400" dirty="0">
                <a:solidFill>
                  <a:srgbClr val="00B0F0"/>
                </a:solidFill>
                <a:latin typeface="Times New Roman" pitchFamily="18" charset="0"/>
              </a:rPr>
              <a:t> güvenirliği, gizliliği, kamuoyu </a:t>
            </a:r>
            <a:r>
              <a:rPr lang="tr-TR" sz="2400" dirty="0" err="1">
                <a:solidFill>
                  <a:srgbClr val="00B0F0"/>
                </a:solidFill>
                <a:latin typeface="Times New Roman" pitchFamily="18" charset="0"/>
              </a:rPr>
              <a:t>denetimini</a:t>
            </a:r>
            <a:r>
              <a:rPr lang="tr-TR" sz="2400" b="1" dirty="0" err="1">
                <a:solidFill>
                  <a:srgbClr val="00B0F0"/>
                </a:solidFill>
                <a:latin typeface="Times New Roman" pitchFamily="18" charset="0"/>
              </a:rPr>
              <a:t>,</a:t>
            </a:r>
            <a:r>
              <a:rPr lang="tr-TR" sz="2400" dirty="0" err="1">
                <a:solidFill>
                  <a:srgbClr val="00B0F0"/>
                </a:solidFill>
                <a:latin typeface="Times New Roman" pitchFamily="18" charset="0"/>
              </a:rPr>
              <a:t>ihtiyaçların</a:t>
            </a:r>
            <a:r>
              <a:rPr lang="tr-TR" sz="2400" dirty="0">
                <a:solidFill>
                  <a:srgbClr val="00B0F0"/>
                </a:solidFill>
                <a:latin typeface="Times New Roman" pitchFamily="18" charset="0"/>
              </a:rPr>
              <a:t> uygun şartlarla zamanında karşılanmasını ve kaynakların verimli kullanılmasını </a:t>
            </a:r>
            <a:r>
              <a:rPr lang="tr-TR" sz="2400" dirty="0">
                <a:solidFill>
                  <a:schemeClr val="tx1">
                    <a:lumMod val="50000"/>
                  </a:schemeClr>
                </a:solidFill>
                <a:latin typeface="Times New Roman" pitchFamily="18" charset="0"/>
              </a:rPr>
              <a:t>sağlamalıdır.</a:t>
            </a:r>
          </a:p>
          <a:p>
            <a:pPr algn="just">
              <a:buFont typeface="Wingdings" panose="05000000000000000000" pitchFamily="2" charset="2"/>
              <a:buChar char="Ø"/>
              <a:defRPr/>
            </a:pPr>
            <a:r>
              <a:rPr lang="tr-TR" sz="2400" dirty="0">
                <a:solidFill>
                  <a:schemeClr val="tx1">
                    <a:lumMod val="50000"/>
                  </a:schemeClr>
                </a:solidFill>
                <a:latin typeface="Times New Roman" pitchFamily="18" charset="0"/>
              </a:rPr>
              <a:t>Aralarında kabul edilebilir doğal bir bağlantı olmadığı sürece mal alımı, hizmet alımı ve yapım işleri </a:t>
            </a:r>
            <a:r>
              <a:rPr lang="tr-TR" sz="2400" dirty="0" err="1">
                <a:solidFill>
                  <a:srgbClr val="00B0F0"/>
                </a:solidFill>
                <a:latin typeface="Times New Roman" pitchFamily="18" charset="0"/>
              </a:rPr>
              <a:t>birarada</a:t>
            </a:r>
            <a:r>
              <a:rPr lang="tr-TR" sz="2400" dirty="0">
                <a:solidFill>
                  <a:srgbClr val="00B0F0"/>
                </a:solidFill>
                <a:latin typeface="Times New Roman" pitchFamily="18" charset="0"/>
              </a:rPr>
              <a:t> ihale edilemez</a:t>
            </a:r>
            <a:r>
              <a:rPr lang="tr-TR" sz="2400" dirty="0">
                <a:solidFill>
                  <a:srgbClr val="002060"/>
                </a:solidFill>
                <a:latin typeface="Times New Roman" pitchFamily="18" charset="0"/>
              </a:rPr>
              <a:t>.</a:t>
            </a:r>
          </a:p>
          <a:p>
            <a:pPr algn="just">
              <a:buFont typeface="Wingdings" panose="05000000000000000000" pitchFamily="2" charset="2"/>
              <a:buChar char="Ø"/>
              <a:defRPr/>
            </a:pPr>
            <a:r>
              <a:rPr lang="tr-TR" sz="2400" dirty="0">
                <a:solidFill>
                  <a:schemeClr val="tx1">
                    <a:lumMod val="50000"/>
                  </a:schemeClr>
                </a:solidFill>
              </a:rPr>
              <a:t>Eşik değerlerin </a:t>
            </a:r>
            <a:r>
              <a:rPr lang="tr-TR" sz="2400" dirty="0">
                <a:solidFill>
                  <a:srgbClr val="00B0F0"/>
                </a:solidFill>
              </a:rPr>
              <a:t>altında kalmak amacıyla </a:t>
            </a:r>
            <a:r>
              <a:rPr lang="tr-TR" sz="2400" dirty="0">
                <a:solidFill>
                  <a:schemeClr val="tx1">
                    <a:lumMod val="50000"/>
                  </a:schemeClr>
                </a:solidFill>
              </a:rPr>
              <a:t>mal veya hizmet alımları ile yapım işleri </a:t>
            </a:r>
            <a:r>
              <a:rPr lang="tr-TR" sz="2400" u="sng" dirty="0">
                <a:solidFill>
                  <a:srgbClr val="00B0F0"/>
                </a:solidFill>
              </a:rPr>
              <a:t>kısımlara bölünemez</a:t>
            </a:r>
            <a:r>
              <a:rPr lang="tr-TR" sz="2400" dirty="0">
                <a:solidFill>
                  <a:srgbClr val="002060"/>
                </a:solidFill>
              </a:rPr>
              <a:t>.</a:t>
            </a:r>
          </a:p>
          <a:p>
            <a:pPr algn="just">
              <a:buFont typeface="Wingdings" panose="05000000000000000000" pitchFamily="2" charset="2"/>
              <a:buChar char="Ø"/>
              <a:defRPr/>
            </a:pPr>
            <a:r>
              <a:rPr lang="tr-TR" sz="2400" dirty="0">
                <a:solidFill>
                  <a:schemeClr val="tx1">
                    <a:lumMod val="50000"/>
                  </a:schemeClr>
                </a:solidFill>
              </a:rPr>
              <a:t>Temel usuller; </a:t>
            </a:r>
            <a:r>
              <a:rPr lang="tr-TR" sz="2400" b="1" u="sng" dirty="0">
                <a:solidFill>
                  <a:srgbClr val="002060"/>
                </a:solidFill>
              </a:rPr>
              <a:t>açık ihale</a:t>
            </a:r>
            <a:r>
              <a:rPr lang="tr-TR" sz="2400" u="sng" dirty="0">
                <a:solidFill>
                  <a:srgbClr val="002060"/>
                </a:solidFill>
              </a:rPr>
              <a:t> </a:t>
            </a:r>
            <a:r>
              <a:rPr lang="tr-TR" sz="2400" b="1" u="sng" dirty="0">
                <a:solidFill>
                  <a:srgbClr val="002060"/>
                </a:solidFill>
              </a:rPr>
              <a:t>usulü</a:t>
            </a:r>
            <a:r>
              <a:rPr lang="tr-TR" sz="2400" dirty="0">
                <a:solidFill>
                  <a:schemeClr val="tx1">
                    <a:lumMod val="50000"/>
                  </a:schemeClr>
                </a:solidFill>
              </a:rPr>
              <a:t> ve </a:t>
            </a:r>
            <a:r>
              <a:rPr lang="tr-TR" sz="2400" b="1" u="sng" dirty="0">
                <a:solidFill>
                  <a:srgbClr val="002060"/>
                </a:solidFill>
              </a:rPr>
              <a:t>belli istekliler arasında ihale</a:t>
            </a:r>
            <a:r>
              <a:rPr lang="tr-TR" sz="2400" u="sng" dirty="0">
                <a:solidFill>
                  <a:srgbClr val="002060"/>
                </a:solidFill>
              </a:rPr>
              <a:t> </a:t>
            </a:r>
            <a:r>
              <a:rPr lang="tr-TR" sz="2400" dirty="0">
                <a:solidFill>
                  <a:schemeClr val="tx1">
                    <a:lumMod val="50000"/>
                  </a:schemeClr>
                </a:solidFill>
              </a:rPr>
              <a:t>usulüdür. Kanunda belirtilen </a:t>
            </a:r>
            <a:r>
              <a:rPr lang="tr-TR" sz="2400" b="1" u="sng" dirty="0">
                <a:solidFill>
                  <a:schemeClr val="tx1">
                    <a:lumMod val="50000"/>
                  </a:schemeClr>
                </a:solidFill>
              </a:rPr>
              <a:t>özel hallerde</a:t>
            </a:r>
            <a:r>
              <a:rPr lang="tr-TR" sz="2400" dirty="0">
                <a:solidFill>
                  <a:schemeClr val="tx1">
                    <a:lumMod val="50000"/>
                  </a:schemeClr>
                </a:solidFill>
              </a:rPr>
              <a:t> </a:t>
            </a:r>
            <a:r>
              <a:rPr lang="tr-TR" sz="2400" b="1" i="1" u="sng" dirty="0">
                <a:solidFill>
                  <a:srgbClr val="002060"/>
                </a:solidFill>
              </a:rPr>
              <a:t>pazarlık usulü</a:t>
            </a:r>
            <a:r>
              <a:rPr lang="tr-TR" sz="2400" dirty="0">
                <a:solidFill>
                  <a:srgbClr val="002060"/>
                </a:solidFill>
              </a:rPr>
              <a:t> </a:t>
            </a:r>
            <a:r>
              <a:rPr lang="tr-TR" sz="2400" dirty="0">
                <a:solidFill>
                  <a:schemeClr val="tx1">
                    <a:lumMod val="50000"/>
                  </a:schemeClr>
                </a:solidFill>
              </a:rPr>
              <a:t>ile ihale yapılabilir ve</a:t>
            </a:r>
            <a:r>
              <a:rPr lang="tr-TR" sz="2400" dirty="0">
                <a:solidFill>
                  <a:srgbClr val="002060"/>
                </a:solidFill>
              </a:rPr>
              <a:t> </a:t>
            </a:r>
            <a:r>
              <a:rPr lang="tr-TR" sz="2400" i="1" dirty="0">
                <a:solidFill>
                  <a:srgbClr val="FF0000"/>
                </a:solidFill>
              </a:rPr>
              <a:t>doğrudan temin</a:t>
            </a:r>
            <a:r>
              <a:rPr lang="tr-TR" sz="2400" dirty="0">
                <a:solidFill>
                  <a:srgbClr val="FF0000"/>
                </a:solidFill>
              </a:rPr>
              <a:t> </a:t>
            </a:r>
            <a:r>
              <a:rPr lang="tr-TR" sz="2400" dirty="0">
                <a:solidFill>
                  <a:schemeClr val="tx1">
                    <a:lumMod val="50000"/>
                  </a:schemeClr>
                </a:solidFill>
              </a:rPr>
              <a:t>yoluyla ihtiyaçlar karşılanabilir.</a:t>
            </a:r>
          </a:p>
          <a:p>
            <a:pPr algn="just">
              <a:buFont typeface="Wingdings" panose="05000000000000000000" pitchFamily="2" charset="2"/>
              <a:buChar char="Ø"/>
              <a:defRPr/>
            </a:pPr>
            <a:r>
              <a:rPr lang="tr-TR" sz="2400" dirty="0">
                <a:solidFill>
                  <a:schemeClr val="tx1">
                    <a:lumMod val="50000"/>
                  </a:schemeClr>
                </a:solidFill>
              </a:rPr>
              <a:t>Ödeneği bulunmayan hiçbir iş için ihaleye çıkılamaz.</a:t>
            </a:r>
          </a:p>
          <a:p>
            <a:pPr algn="just">
              <a:defRPr/>
            </a:pPr>
            <a:endParaRPr lang="tr-TR" sz="2400" dirty="0">
              <a:solidFill>
                <a:srgbClr val="002060"/>
              </a:solidFill>
            </a:endParaRPr>
          </a:p>
          <a:p>
            <a:pPr algn="just">
              <a:buFont typeface="Wingdings" panose="05000000000000000000" pitchFamily="2" charset="2"/>
              <a:buChar char="Ø"/>
              <a:defRPr/>
            </a:pPr>
            <a:endParaRPr lang="tr-TR" sz="2400" dirty="0">
              <a:solidFill>
                <a:srgbClr val="002060"/>
              </a:solidFill>
            </a:endParaRPr>
          </a:p>
          <a:p>
            <a:pPr algn="just">
              <a:buFont typeface="Wingdings" panose="05000000000000000000" pitchFamily="2" charset="2"/>
              <a:buChar char="Ø"/>
              <a:defRPr/>
            </a:pPr>
            <a:endParaRPr lang="tr-TR" sz="2400" b="0" i="0" dirty="0">
              <a:solidFill>
                <a:srgbClr val="002060"/>
              </a:solidFill>
              <a:latin typeface="Corbel"/>
            </a:endParaRPr>
          </a:p>
        </p:txBody>
      </p:sp>
    </p:spTree>
    <p:extLst>
      <p:ext uri="{BB962C8B-B14F-4D97-AF65-F5344CB8AC3E}">
        <p14:creationId xmlns:p14="http://schemas.microsoft.com/office/powerpoint/2010/main" val="34888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557908" y="1968218"/>
            <a:ext cx="10287000" cy="4190999"/>
          </a:xfrm>
        </p:spPr>
        <p:txBody>
          <a:bodyPr>
            <a:normAutofit/>
          </a:bodyPr>
          <a:lstStyle/>
          <a:p>
            <a:pPr marL="0" indent="0">
              <a:buNone/>
            </a:pPr>
            <a:r>
              <a:rPr lang="tr-TR" sz="9600" dirty="0">
                <a:solidFill>
                  <a:srgbClr val="002060"/>
                </a:solidFill>
                <a:latin typeface="Book Antiqua" panose="02040602050305030304" pitchFamily="18" charset="0"/>
              </a:rPr>
              <a:t>TEŞEKKÜRLER…</a:t>
            </a:r>
          </a:p>
        </p:txBody>
      </p:sp>
    </p:spTree>
    <p:extLst>
      <p:ext uri="{BB962C8B-B14F-4D97-AF65-F5344CB8AC3E}">
        <p14:creationId xmlns:p14="http://schemas.microsoft.com/office/powerpoint/2010/main" val="166240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152400"/>
            <a:ext cx="10971372" cy="1066800"/>
          </a:xfrm>
        </p:spPr>
        <p:txBody>
          <a:bodyPr/>
          <a:lstStyle/>
          <a:p>
            <a:pPr algn="ctr"/>
            <a:r>
              <a:rPr lang="tr-TR" b="1" u="sng" dirty="0">
                <a:solidFill>
                  <a:srgbClr val="002060"/>
                </a:solidFill>
                <a:latin typeface="Book Antiqua" panose="02040602050305030304" pitchFamily="18" charset="0"/>
              </a:rPr>
              <a:t>İHALE KOMİSYONU</a:t>
            </a:r>
          </a:p>
        </p:txBody>
      </p:sp>
      <p:sp>
        <p:nvSpPr>
          <p:cNvPr id="3" name="İçerik Yer Tutucusu 2"/>
          <p:cNvSpPr>
            <a:spLocks noGrp="1"/>
          </p:cNvSpPr>
          <p:nvPr>
            <p:ph idx="1"/>
          </p:nvPr>
        </p:nvSpPr>
        <p:spPr>
          <a:xfrm>
            <a:off x="405780" y="1700808"/>
            <a:ext cx="10287000" cy="4752528"/>
          </a:xfrm>
        </p:spPr>
        <p:txBody>
          <a:bodyPr>
            <a:normAutofit/>
          </a:bodyPr>
          <a:lstStyle/>
          <a:p>
            <a:pPr marL="0" indent="0">
              <a:buNone/>
            </a:pPr>
            <a:r>
              <a:rPr lang="tr-TR" b="1" dirty="0"/>
              <a:t>   </a:t>
            </a:r>
            <a:r>
              <a:rPr lang="tr-TR" b="1" dirty="0">
                <a:solidFill>
                  <a:srgbClr val="002060"/>
                </a:solidFill>
                <a:latin typeface="Calibri" panose="020F0502020204030204" pitchFamily="34" charset="0"/>
              </a:rPr>
              <a:t>İhale yetkilisi</a:t>
            </a:r>
            <a:r>
              <a:rPr lang="tr-TR" dirty="0">
                <a:solidFill>
                  <a:srgbClr val="002060"/>
                </a:solidFill>
                <a:latin typeface="Calibri" panose="020F0502020204030204" pitchFamily="34" charset="0"/>
              </a:rPr>
              <a:t>, </a:t>
            </a:r>
          </a:p>
          <a:p>
            <a:r>
              <a:rPr lang="tr-TR" dirty="0">
                <a:solidFill>
                  <a:srgbClr val="00B0F0"/>
                </a:solidFill>
                <a:latin typeface="Calibri" panose="020F0502020204030204" pitchFamily="34" charset="0"/>
              </a:rPr>
              <a:t>Biri başkan </a:t>
            </a:r>
            <a:r>
              <a:rPr lang="tr-TR" dirty="0">
                <a:solidFill>
                  <a:srgbClr val="002060"/>
                </a:solidFill>
                <a:latin typeface="Calibri" panose="020F0502020204030204" pitchFamily="34" charset="0"/>
              </a:rPr>
              <a:t>olmak üzere, </a:t>
            </a:r>
            <a:r>
              <a:rPr lang="tr-TR" dirty="0">
                <a:solidFill>
                  <a:srgbClr val="00B0F0"/>
                </a:solidFill>
                <a:latin typeface="Calibri" panose="020F0502020204030204" pitchFamily="34" charset="0"/>
              </a:rPr>
              <a:t>ikisinin</a:t>
            </a:r>
            <a:r>
              <a:rPr lang="tr-TR" dirty="0">
                <a:solidFill>
                  <a:srgbClr val="002060"/>
                </a:solidFill>
                <a:latin typeface="Calibri" panose="020F0502020204030204" pitchFamily="34" charset="0"/>
              </a:rPr>
              <a:t> ihale konusu işin uzmanı olması şartıyla, ilgili idare personelinden </a:t>
            </a:r>
            <a:r>
              <a:rPr lang="tr-TR" dirty="0">
                <a:solidFill>
                  <a:srgbClr val="00B0F0"/>
                </a:solidFill>
                <a:latin typeface="Calibri" panose="020F0502020204030204" pitchFamily="34" charset="0"/>
              </a:rPr>
              <a:t>en az dört kişinin </a:t>
            </a:r>
            <a:r>
              <a:rPr lang="tr-TR" dirty="0">
                <a:solidFill>
                  <a:srgbClr val="002060"/>
                </a:solidFill>
                <a:latin typeface="Calibri" panose="020F0502020204030204" pitchFamily="34" charset="0"/>
              </a:rPr>
              <a:t>ve</a:t>
            </a:r>
          </a:p>
          <a:p>
            <a:r>
              <a:rPr lang="tr-TR" dirty="0">
                <a:solidFill>
                  <a:srgbClr val="002060"/>
                </a:solidFill>
                <a:latin typeface="Calibri" panose="020F0502020204030204" pitchFamily="34" charset="0"/>
              </a:rPr>
              <a:t>Muhasebe veya malî işlerden sorumlu </a:t>
            </a:r>
            <a:r>
              <a:rPr lang="tr-TR" dirty="0">
                <a:solidFill>
                  <a:srgbClr val="00B0F0"/>
                </a:solidFill>
                <a:latin typeface="Calibri" panose="020F0502020204030204" pitchFamily="34" charset="0"/>
              </a:rPr>
              <a:t>bir personelin </a:t>
            </a:r>
            <a:r>
              <a:rPr lang="tr-TR" dirty="0">
                <a:solidFill>
                  <a:srgbClr val="002060"/>
                </a:solidFill>
                <a:latin typeface="Calibri" panose="020F0502020204030204" pitchFamily="34" charset="0"/>
              </a:rPr>
              <a:t>katılımıyla kurulacak </a:t>
            </a:r>
            <a:r>
              <a:rPr lang="tr-TR" dirty="0">
                <a:solidFill>
                  <a:srgbClr val="00B0F0"/>
                </a:solidFill>
                <a:latin typeface="Calibri" panose="020F0502020204030204" pitchFamily="34" charset="0"/>
              </a:rPr>
              <a:t>en az beş ve tek sayıda </a:t>
            </a:r>
            <a:r>
              <a:rPr lang="tr-TR" dirty="0">
                <a:solidFill>
                  <a:srgbClr val="002060"/>
                </a:solidFill>
                <a:latin typeface="Calibri" panose="020F0502020204030204" pitchFamily="34" charset="0"/>
              </a:rPr>
              <a:t>kişiden oluşan ihale komisyonunu,</a:t>
            </a:r>
          </a:p>
          <a:p>
            <a:r>
              <a:rPr lang="tr-TR" dirty="0">
                <a:solidFill>
                  <a:srgbClr val="002060"/>
                </a:solidFill>
                <a:latin typeface="Calibri" panose="020F0502020204030204" pitchFamily="34" charset="0"/>
              </a:rPr>
              <a:t>Yedek üyeler de dahil olmak üzere </a:t>
            </a:r>
            <a:r>
              <a:rPr lang="tr-TR" b="1" dirty="0">
                <a:solidFill>
                  <a:srgbClr val="002060"/>
                </a:solidFill>
                <a:latin typeface="Calibri" panose="020F0502020204030204" pitchFamily="34" charset="0"/>
              </a:rPr>
              <a:t>görevlendirir</a:t>
            </a:r>
            <a:r>
              <a:rPr lang="tr-TR" dirty="0">
                <a:solidFill>
                  <a:srgbClr val="002060"/>
                </a:solidFill>
                <a:latin typeface="Calibri" panose="020F0502020204030204" pitchFamily="34" charset="0"/>
              </a:rPr>
              <a:t>.</a:t>
            </a:r>
          </a:p>
          <a:p>
            <a:endParaRPr lang="tr-TR" dirty="0">
              <a:solidFill>
                <a:srgbClr val="002060"/>
              </a:solidFill>
            </a:endParaRPr>
          </a:p>
        </p:txBody>
      </p:sp>
    </p:spTree>
    <p:extLst>
      <p:ext uri="{BB962C8B-B14F-4D97-AF65-F5344CB8AC3E}">
        <p14:creationId xmlns:p14="http://schemas.microsoft.com/office/powerpoint/2010/main" val="356619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1627" y="332656"/>
            <a:ext cx="10971372" cy="1066800"/>
          </a:xfrm>
        </p:spPr>
        <p:txBody>
          <a:bodyPr/>
          <a:lstStyle/>
          <a:p>
            <a:pPr algn="ctr"/>
            <a:r>
              <a:rPr lang="tr-TR" b="1" u="sng" dirty="0">
                <a:solidFill>
                  <a:srgbClr val="002060"/>
                </a:solidFill>
                <a:latin typeface="Book Antiqua" panose="02040602050305030304" pitchFamily="18" charset="0"/>
              </a:rPr>
              <a:t>İHALE KOMİSYONU</a:t>
            </a:r>
          </a:p>
        </p:txBody>
      </p:sp>
      <p:sp>
        <p:nvSpPr>
          <p:cNvPr id="3" name="İçerik Yer Tutucusu 2"/>
          <p:cNvSpPr>
            <a:spLocks noGrp="1"/>
          </p:cNvSpPr>
          <p:nvPr>
            <p:ph idx="1"/>
          </p:nvPr>
        </p:nvSpPr>
        <p:spPr>
          <a:xfrm>
            <a:off x="693812" y="1962350"/>
            <a:ext cx="10287000" cy="4190999"/>
          </a:xfrm>
        </p:spPr>
        <p:txBody>
          <a:bodyPr/>
          <a:lstStyle/>
          <a:p>
            <a:r>
              <a:rPr lang="tr-TR" dirty="0">
                <a:solidFill>
                  <a:srgbClr val="002060"/>
                </a:solidFill>
                <a:latin typeface="Calibri" panose="020F0502020204030204" pitchFamily="34" charset="0"/>
              </a:rPr>
              <a:t>Gerekli incelemeyi yapmalarını sağlamak amacıyla ihale işlem dosyasının birer örneği, </a:t>
            </a:r>
            <a:r>
              <a:rPr lang="tr-TR" u="sng" dirty="0">
                <a:solidFill>
                  <a:srgbClr val="002060"/>
                </a:solidFill>
                <a:latin typeface="Calibri" panose="020F0502020204030204" pitchFamily="34" charset="0"/>
              </a:rPr>
              <a:t>ilân veya daveti izleyen üç gün</a:t>
            </a:r>
            <a:r>
              <a:rPr lang="tr-TR" dirty="0">
                <a:solidFill>
                  <a:srgbClr val="002060"/>
                </a:solidFill>
                <a:latin typeface="Calibri" panose="020F0502020204030204" pitchFamily="34" charset="0"/>
              </a:rPr>
              <a:t> içinde ihale komisyonu üyelerine verilir.</a:t>
            </a:r>
          </a:p>
          <a:p>
            <a:r>
              <a:rPr lang="tr-TR" dirty="0">
                <a:solidFill>
                  <a:srgbClr val="002060"/>
                </a:solidFill>
                <a:latin typeface="Calibri" panose="020F0502020204030204" pitchFamily="34" charset="0"/>
              </a:rPr>
              <a:t>İhale komisyonu eksiksiz olarak toplanır. Komisyon kararları çoğunlukla alınır. Kararlarda çekimser kalınamaz.</a:t>
            </a:r>
          </a:p>
          <a:p>
            <a:r>
              <a:rPr lang="tr-TR" dirty="0">
                <a:solidFill>
                  <a:srgbClr val="FF0000"/>
                </a:solidFill>
                <a:latin typeface="Calibri" panose="020F0502020204030204" pitchFamily="34" charset="0"/>
              </a:rPr>
              <a:t>Komisyon başkanı ve üyeleri oy ve kararlarından sorumludur.</a:t>
            </a:r>
          </a:p>
          <a:p>
            <a:r>
              <a:rPr lang="tr-TR" dirty="0">
                <a:solidFill>
                  <a:srgbClr val="002060"/>
                </a:solidFill>
                <a:latin typeface="Calibri" panose="020F0502020204030204" pitchFamily="34" charset="0"/>
              </a:rPr>
              <a:t>Karşı oy kullanan komisyon üyeleri, gerekçesini komisyon kararına yazmak ve imzalamak zorundadır.</a:t>
            </a:r>
          </a:p>
          <a:p>
            <a:endParaRPr lang="tr-TR" dirty="0"/>
          </a:p>
        </p:txBody>
      </p:sp>
    </p:spTree>
    <p:extLst>
      <p:ext uri="{BB962C8B-B14F-4D97-AF65-F5344CB8AC3E}">
        <p14:creationId xmlns:p14="http://schemas.microsoft.com/office/powerpoint/2010/main" val="77335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828" y="260648"/>
            <a:ext cx="10971372" cy="1066800"/>
          </a:xfrm>
        </p:spPr>
        <p:txBody>
          <a:bodyPr/>
          <a:lstStyle/>
          <a:p>
            <a:pPr algn="ctr"/>
            <a:r>
              <a:rPr lang="tr-TR" b="1" u="sng" dirty="0">
                <a:solidFill>
                  <a:srgbClr val="002060"/>
                </a:solidFill>
                <a:latin typeface="Book Antiqua" panose="02040602050305030304" pitchFamily="18" charset="0"/>
              </a:rPr>
              <a:t>İHALE İŞLEM DOSYASI</a:t>
            </a:r>
            <a:br>
              <a:rPr lang="tr-TR" b="1" u="sng" dirty="0">
                <a:solidFill>
                  <a:srgbClr val="002060"/>
                </a:solidFill>
                <a:latin typeface="Book Antiqua" panose="02040602050305030304" pitchFamily="18" charset="0"/>
              </a:rPr>
            </a:br>
            <a:r>
              <a:rPr lang="tr-TR" b="1" dirty="0">
                <a:solidFill>
                  <a:srgbClr val="002060"/>
                </a:solidFill>
                <a:latin typeface="Book Antiqua" panose="02040602050305030304" pitchFamily="18" charset="0"/>
                <a:cs typeface="Calibri" panose="020F0502020204030204" pitchFamily="34" charset="0"/>
              </a:rPr>
              <a:t>MADDE-7</a:t>
            </a:r>
            <a:endParaRPr lang="tr-TR" b="1" u="sng" dirty="0">
              <a:solidFill>
                <a:srgbClr val="002060"/>
              </a:solidFill>
              <a:latin typeface="Book Antiqua" panose="02040602050305030304" pitchFamily="18" charset="0"/>
            </a:endParaRPr>
          </a:p>
        </p:txBody>
      </p:sp>
      <p:sp>
        <p:nvSpPr>
          <p:cNvPr id="3" name="İçerik Yer Tutucusu 2"/>
          <p:cNvSpPr>
            <a:spLocks noGrp="1"/>
          </p:cNvSpPr>
          <p:nvPr>
            <p:ph idx="1"/>
          </p:nvPr>
        </p:nvSpPr>
        <p:spPr>
          <a:xfrm>
            <a:off x="876999" y="1844824"/>
            <a:ext cx="10287000" cy="4896544"/>
          </a:xfrm>
        </p:spPr>
        <p:txBody>
          <a:bodyPr>
            <a:normAutofit/>
          </a:bodyPr>
          <a:lstStyle/>
          <a:p>
            <a:pPr marL="0" indent="0">
              <a:buNone/>
            </a:pPr>
            <a:r>
              <a:rPr lang="tr-TR" dirty="0">
                <a:solidFill>
                  <a:schemeClr val="tx1">
                    <a:lumMod val="50000"/>
                  </a:schemeClr>
                </a:solidFill>
                <a:latin typeface="Calibri" panose="020F0502020204030204" pitchFamily="34" charset="0"/>
                <a:cs typeface="Calibri" panose="020F0502020204030204" pitchFamily="34" charset="0"/>
              </a:rPr>
              <a:t>İhalesi yapılacak her iş için bir işlem dosyası düzenlenir. </a:t>
            </a:r>
            <a:r>
              <a:rPr lang="tr-TR" dirty="0">
                <a:solidFill>
                  <a:schemeClr val="tx1">
                    <a:lumMod val="50000"/>
                  </a:schemeClr>
                </a:solidFill>
                <a:latin typeface="Calibri" panose="020F0502020204030204" pitchFamily="34" charset="0"/>
              </a:rPr>
              <a:t>Bu dosyada;</a:t>
            </a:r>
          </a:p>
          <a:p>
            <a:pPr>
              <a:buFont typeface="Wingdings" panose="05000000000000000000" pitchFamily="2" charset="2"/>
              <a:buChar char="Ø"/>
            </a:pPr>
            <a:r>
              <a:rPr lang="tr-TR" dirty="0">
                <a:solidFill>
                  <a:schemeClr val="tx1">
                    <a:lumMod val="50000"/>
                  </a:schemeClr>
                </a:solidFill>
                <a:latin typeface="Calibri" panose="020F0502020204030204" pitchFamily="34" charset="0"/>
              </a:rPr>
              <a:t>İhale yetkilisinden alınan </a:t>
            </a:r>
            <a:r>
              <a:rPr lang="tr-TR" dirty="0">
                <a:solidFill>
                  <a:srgbClr val="00B0F0"/>
                </a:solidFill>
                <a:latin typeface="Calibri" panose="020F0502020204030204" pitchFamily="34" charset="0"/>
              </a:rPr>
              <a:t>onay belgesi </a:t>
            </a:r>
            <a:r>
              <a:rPr lang="tr-TR" dirty="0">
                <a:solidFill>
                  <a:schemeClr val="tx1">
                    <a:lumMod val="50000"/>
                  </a:schemeClr>
                </a:solidFill>
                <a:latin typeface="Calibri" panose="020F0502020204030204" pitchFamily="34" charset="0"/>
              </a:rPr>
              <a:t>ve eki </a:t>
            </a:r>
            <a:r>
              <a:rPr lang="tr-TR" dirty="0">
                <a:solidFill>
                  <a:srgbClr val="00B0F0"/>
                </a:solidFill>
                <a:latin typeface="Calibri" panose="020F0502020204030204" pitchFamily="34" charset="0"/>
              </a:rPr>
              <a:t>yaklaşık maliyete </a:t>
            </a:r>
            <a:r>
              <a:rPr lang="tr-TR" dirty="0">
                <a:solidFill>
                  <a:schemeClr val="tx1">
                    <a:lumMod val="50000"/>
                  </a:schemeClr>
                </a:solidFill>
                <a:latin typeface="Calibri" panose="020F0502020204030204" pitchFamily="34" charset="0"/>
              </a:rPr>
              <a:t>ilişkin hesap cetveli,</a:t>
            </a:r>
            <a:endParaRPr lang="tr-TR" dirty="0">
              <a:solidFill>
                <a:schemeClr val="tx1">
                  <a:lumMod val="50000"/>
                </a:schemeClr>
              </a:solidFill>
              <a:latin typeface="Calibri" panose="020F0502020204030204" pitchFamily="34" charset="0"/>
              <a:cs typeface="Calibri" panose="020F0502020204030204" pitchFamily="34" charset="0"/>
            </a:endParaRPr>
          </a:p>
          <a:p>
            <a:r>
              <a:rPr lang="tr-TR" dirty="0">
                <a:solidFill>
                  <a:srgbClr val="00B0F0"/>
                </a:solidFill>
                <a:latin typeface="Calibri" panose="020F0502020204030204" pitchFamily="34" charset="0"/>
              </a:rPr>
              <a:t>İhale dokümanı</a:t>
            </a:r>
            <a:r>
              <a:rPr lang="tr-TR" dirty="0">
                <a:solidFill>
                  <a:schemeClr val="tx1">
                    <a:lumMod val="50000"/>
                  </a:schemeClr>
                </a:solidFill>
                <a:latin typeface="Calibri" panose="020F0502020204030204" pitchFamily="34" charset="0"/>
              </a:rPr>
              <a:t>,</a:t>
            </a:r>
          </a:p>
          <a:p>
            <a:r>
              <a:rPr lang="tr-TR" dirty="0">
                <a:solidFill>
                  <a:srgbClr val="00B0F0"/>
                </a:solidFill>
                <a:latin typeface="Calibri" panose="020F0502020204030204" pitchFamily="34" charset="0"/>
              </a:rPr>
              <a:t>İlân metinleri</a:t>
            </a:r>
            <a:r>
              <a:rPr lang="tr-TR" dirty="0">
                <a:solidFill>
                  <a:schemeClr val="tx1">
                    <a:lumMod val="50000"/>
                  </a:schemeClr>
                </a:solidFill>
                <a:latin typeface="Calibri" panose="020F0502020204030204" pitchFamily="34" charset="0"/>
              </a:rPr>
              <a:t>,</a:t>
            </a:r>
          </a:p>
          <a:p>
            <a:r>
              <a:rPr lang="tr-TR" dirty="0">
                <a:solidFill>
                  <a:schemeClr val="tx1">
                    <a:lumMod val="50000"/>
                  </a:schemeClr>
                </a:solidFill>
                <a:latin typeface="Calibri" panose="020F0502020204030204" pitchFamily="34" charset="0"/>
              </a:rPr>
              <a:t>Adaylar veya istekliler tarafından sunulan </a:t>
            </a:r>
            <a:r>
              <a:rPr lang="tr-TR" dirty="0">
                <a:solidFill>
                  <a:srgbClr val="00B0F0"/>
                </a:solidFill>
                <a:latin typeface="Calibri" panose="020F0502020204030204" pitchFamily="34" charset="0"/>
              </a:rPr>
              <a:t>başvurular</a:t>
            </a:r>
            <a:r>
              <a:rPr lang="tr-TR" dirty="0">
                <a:solidFill>
                  <a:schemeClr val="tx1">
                    <a:lumMod val="50000"/>
                  </a:schemeClr>
                </a:solidFill>
                <a:latin typeface="Calibri" panose="020F0502020204030204" pitchFamily="34" charset="0"/>
              </a:rPr>
              <a:t> veya </a:t>
            </a:r>
            <a:r>
              <a:rPr lang="tr-TR" dirty="0">
                <a:solidFill>
                  <a:srgbClr val="00B0F0"/>
                </a:solidFill>
                <a:latin typeface="Calibri" panose="020F0502020204030204" pitchFamily="34" charset="0"/>
              </a:rPr>
              <a:t>teklifler</a:t>
            </a:r>
            <a:r>
              <a:rPr lang="tr-TR" dirty="0">
                <a:solidFill>
                  <a:schemeClr val="tx1">
                    <a:lumMod val="50000"/>
                  </a:schemeClr>
                </a:solidFill>
                <a:latin typeface="Calibri" panose="020F0502020204030204" pitchFamily="34" charset="0"/>
              </a:rPr>
              <a:t> ve diğer belgeler,</a:t>
            </a:r>
          </a:p>
          <a:p>
            <a:r>
              <a:rPr lang="tr-TR" dirty="0">
                <a:solidFill>
                  <a:schemeClr val="tx1">
                    <a:lumMod val="50000"/>
                  </a:schemeClr>
                </a:solidFill>
                <a:latin typeface="Calibri" panose="020F0502020204030204" pitchFamily="34" charset="0"/>
              </a:rPr>
              <a:t>İhale komisyonu </a:t>
            </a:r>
            <a:r>
              <a:rPr lang="tr-TR" dirty="0">
                <a:solidFill>
                  <a:srgbClr val="00B0F0"/>
                </a:solidFill>
                <a:latin typeface="Calibri" panose="020F0502020204030204" pitchFamily="34" charset="0"/>
              </a:rPr>
              <a:t>tutanak</a:t>
            </a:r>
            <a:r>
              <a:rPr lang="tr-TR" dirty="0">
                <a:solidFill>
                  <a:schemeClr val="tx1">
                    <a:lumMod val="50000"/>
                  </a:schemeClr>
                </a:solidFill>
                <a:latin typeface="Calibri" panose="020F0502020204030204" pitchFamily="34" charset="0"/>
              </a:rPr>
              <a:t> ve </a:t>
            </a:r>
            <a:r>
              <a:rPr lang="tr-TR" dirty="0">
                <a:solidFill>
                  <a:srgbClr val="00B0F0"/>
                </a:solidFill>
                <a:latin typeface="Calibri" panose="020F0502020204030204" pitchFamily="34" charset="0"/>
              </a:rPr>
              <a:t>kararları</a:t>
            </a:r>
            <a:r>
              <a:rPr lang="tr-TR" dirty="0">
                <a:solidFill>
                  <a:schemeClr val="tx1">
                    <a:lumMod val="50000"/>
                  </a:schemeClr>
                </a:solidFill>
                <a:latin typeface="Calibri" panose="020F0502020204030204" pitchFamily="34" charset="0"/>
              </a:rPr>
              <a:t> gibi </a:t>
            </a:r>
            <a:r>
              <a:rPr lang="tr-TR" u="sng" dirty="0">
                <a:solidFill>
                  <a:schemeClr val="tx1">
                    <a:lumMod val="50000"/>
                  </a:schemeClr>
                </a:solidFill>
                <a:latin typeface="Calibri" panose="020F0502020204030204" pitchFamily="34" charset="0"/>
              </a:rPr>
              <a:t>ihale süreci ile ilgili bütün belgeler bulunur.</a:t>
            </a:r>
            <a:endParaRPr lang="tr-TR" u="sng"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6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828" y="152400"/>
            <a:ext cx="10971372" cy="1066800"/>
          </a:xfrm>
        </p:spPr>
        <p:txBody>
          <a:bodyPr/>
          <a:lstStyle/>
          <a:p>
            <a:pPr algn="ctr"/>
            <a:r>
              <a:rPr lang="tr-TR" b="1" u="sng" dirty="0">
                <a:solidFill>
                  <a:srgbClr val="002060"/>
                </a:solidFill>
                <a:latin typeface="Book Antiqua" panose="02040602050305030304" pitchFamily="18" charset="0"/>
              </a:rPr>
              <a:t>EŞİK DEĞERLER</a:t>
            </a:r>
            <a:br>
              <a:rPr lang="tr-TR" b="1" dirty="0">
                <a:solidFill>
                  <a:srgbClr val="002060"/>
                </a:solidFill>
                <a:latin typeface="Book Antiqua" panose="02040602050305030304" pitchFamily="18" charset="0"/>
              </a:rPr>
            </a:br>
            <a:r>
              <a:rPr lang="tr-TR" b="1" dirty="0">
                <a:solidFill>
                  <a:srgbClr val="002060"/>
                </a:solidFill>
                <a:latin typeface="Book Antiqua" panose="02040602050305030304" pitchFamily="18" charset="0"/>
              </a:rPr>
              <a:t>MADDE-8</a:t>
            </a:r>
          </a:p>
        </p:txBody>
      </p:sp>
      <p:sp>
        <p:nvSpPr>
          <p:cNvPr id="3" name="İçerik Yer Tutucusu 2"/>
          <p:cNvSpPr>
            <a:spLocks noGrp="1"/>
          </p:cNvSpPr>
          <p:nvPr>
            <p:ph idx="1"/>
          </p:nvPr>
        </p:nvSpPr>
        <p:spPr>
          <a:xfrm>
            <a:off x="608013" y="1219201"/>
            <a:ext cx="10287000" cy="4946650"/>
          </a:xfrm>
        </p:spPr>
        <p:txBody>
          <a:bodyPr>
            <a:normAutofit lnSpcReduction="10000"/>
          </a:bodyPr>
          <a:lstStyle/>
          <a:p>
            <a:r>
              <a:rPr lang="tr-TR" dirty="0">
                <a:solidFill>
                  <a:schemeClr val="tx1">
                    <a:lumMod val="50000"/>
                  </a:schemeClr>
                </a:solidFill>
                <a:latin typeface="Calibri" panose="020F0502020204030204" pitchFamily="34" charset="0"/>
                <a:cs typeface="Calibri" panose="020F0502020204030204" pitchFamily="34" charset="0"/>
              </a:rPr>
              <a:t>Bu Kanunun 13 ve 63 üncü maddelerinin uygulanmasında yaklaşık maliyet dikkate alınarak kullanılacak eşik değerler aşağıda belirtilmiştir:</a:t>
            </a:r>
          </a:p>
          <a:p>
            <a:pPr marL="0" indent="0">
              <a:buNone/>
            </a:pPr>
            <a:r>
              <a:rPr lang="tr-TR" dirty="0">
                <a:solidFill>
                  <a:srgbClr val="002060"/>
                </a:solidFill>
                <a:latin typeface="Calibri" panose="020F0502020204030204" pitchFamily="34" charset="0"/>
                <a:cs typeface="Calibri" panose="020F0502020204030204" pitchFamily="34" charset="0"/>
              </a:rPr>
              <a:t>  </a:t>
            </a:r>
            <a:r>
              <a:rPr lang="tr-TR" sz="3200" u="sng" dirty="0">
                <a:solidFill>
                  <a:srgbClr val="002060"/>
                </a:solidFill>
                <a:latin typeface="Calibri" panose="020F0502020204030204" pitchFamily="34" charset="0"/>
                <a:cs typeface="Calibri" panose="020F0502020204030204" pitchFamily="34" charset="0"/>
              </a:rPr>
              <a:t>2016 YILI EŞİK DEĞERLER</a:t>
            </a:r>
          </a:p>
          <a:p>
            <a:r>
              <a:rPr lang="tr-TR" dirty="0">
                <a:solidFill>
                  <a:srgbClr val="00B050"/>
                </a:solidFill>
                <a:latin typeface="Calibri" panose="020F0502020204030204" pitchFamily="34" charset="0"/>
                <a:cs typeface="Calibri" panose="020F0502020204030204" pitchFamily="34" charset="0"/>
              </a:rPr>
              <a:t>Mal ve Hizmet alımlarında: </a:t>
            </a:r>
            <a:r>
              <a:rPr lang="tr-TR" dirty="0">
                <a:solidFill>
                  <a:srgbClr val="002060"/>
                </a:solidFill>
                <a:latin typeface="Calibri" panose="020F0502020204030204" pitchFamily="34" charset="0"/>
                <a:cs typeface="Calibri" panose="020F0502020204030204" pitchFamily="34" charset="0"/>
              </a:rPr>
              <a:t>976.465 TL</a:t>
            </a:r>
          </a:p>
          <a:p>
            <a:r>
              <a:rPr lang="tr-TR" dirty="0">
                <a:solidFill>
                  <a:srgbClr val="00B050"/>
                </a:solidFill>
                <a:latin typeface="Calibri" panose="020F0502020204030204" pitchFamily="34" charset="0"/>
                <a:cs typeface="Calibri" panose="020F0502020204030204" pitchFamily="34" charset="0"/>
              </a:rPr>
              <a:t>Yapım İşlerinde : </a:t>
            </a:r>
            <a:r>
              <a:rPr lang="tr-TR" dirty="0">
                <a:solidFill>
                  <a:srgbClr val="002060"/>
                </a:solidFill>
                <a:latin typeface="Calibri" panose="020F0502020204030204" pitchFamily="34" charset="0"/>
                <a:cs typeface="Calibri" panose="020F0502020204030204" pitchFamily="34" charset="0"/>
              </a:rPr>
              <a:t>35.804.003 TL</a:t>
            </a:r>
          </a:p>
          <a:p>
            <a:r>
              <a:rPr lang="tr-TR" dirty="0">
                <a:solidFill>
                  <a:srgbClr val="00B050"/>
                </a:solidFill>
                <a:latin typeface="Calibri" panose="020F0502020204030204" pitchFamily="34" charset="0"/>
                <a:cs typeface="Calibri" panose="020F0502020204030204" pitchFamily="34" charset="0"/>
              </a:rPr>
              <a:t>21/f: Pazarlık </a:t>
            </a:r>
            <a:r>
              <a:rPr lang="tr-TR" dirty="0" err="1">
                <a:solidFill>
                  <a:srgbClr val="00B050"/>
                </a:solidFill>
                <a:latin typeface="Calibri" panose="020F0502020204030204" pitchFamily="34" charset="0"/>
                <a:cs typeface="Calibri" panose="020F0502020204030204" pitchFamily="34" charset="0"/>
              </a:rPr>
              <a:t>Usulu</a:t>
            </a:r>
            <a:r>
              <a:rPr lang="tr-TR" dirty="0">
                <a:solidFill>
                  <a:srgbClr val="00B050"/>
                </a:solidFill>
                <a:latin typeface="Calibri" panose="020F0502020204030204" pitchFamily="34" charset="0"/>
                <a:cs typeface="Calibri" panose="020F0502020204030204" pitchFamily="34" charset="0"/>
              </a:rPr>
              <a:t> : </a:t>
            </a:r>
            <a:r>
              <a:rPr lang="tr-TR" dirty="0">
                <a:solidFill>
                  <a:srgbClr val="002060"/>
                </a:solidFill>
                <a:latin typeface="Calibri" panose="020F0502020204030204" pitchFamily="34" charset="0"/>
                <a:cs typeface="Calibri" panose="020F0502020204030204" pitchFamily="34" charset="0"/>
              </a:rPr>
              <a:t>177.556 TL</a:t>
            </a:r>
          </a:p>
          <a:p>
            <a:r>
              <a:rPr lang="tr-TR" dirty="0">
                <a:solidFill>
                  <a:srgbClr val="00B050"/>
                </a:solidFill>
                <a:latin typeface="Calibri" panose="020F0502020204030204" pitchFamily="34" charset="0"/>
                <a:cs typeface="Calibri" panose="020F0502020204030204" pitchFamily="34" charset="0"/>
              </a:rPr>
              <a:t>22/d: Doğrudan Temin : </a:t>
            </a:r>
            <a:r>
              <a:rPr lang="tr-TR" dirty="0">
                <a:solidFill>
                  <a:srgbClr val="002060"/>
                </a:solidFill>
                <a:latin typeface="Calibri" panose="020F0502020204030204" pitchFamily="34" charset="0"/>
                <a:cs typeface="Calibri" panose="020F0502020204030204" pitchFamily="34" charset="0"/>
              </a:rPr>
              <a:t>17.744 TL</a:t>
            </a:r>
          </a:p>
          <a:p>
            <a:pPr>
              <a:defRPr/>
            </a:pPr>
            <a:r>
              <a:rPr lang="tr-TR" dirty="0">
                <a:solidFill>
                  <a:srgbClr val="00B0F0"/>
                </a:solidFill>
                <a:latin typeface="Calibri" panose="020F0502020204030204" pitchFamily="34" charset="0"/>
                <a:cs typeface="Calibri" panose="020F0502020204030204" pitchFamily="34" charset="0"/>
              </a:rPr>
              <a:t>(Doğrudan temin için belirlenen bu limit BAP biriminde Bilimsel Araştırma Projeleri için 3 katı olarak uygulanır.)</a:t>
            </a:r>
          </a:p>
          <a:p>
            <a:pPr marL="0" indent="0">
              <a:buNone/>
              <a:defRPr/>
            </a:pPr>
            <a:endParaRPr lang="tr-TR" dirty="0">
              <a:solidFill>
                <a:srgbClr val="002060"/>
              </a:solidFill>
              <a:latin typeface="Calibri" panose="020F0502020204030204" pitchFamily="34" charset="0"/>
              <a:cs typeface="Calibri" panose="020F0502020204030204" pitchFamily="34" charset="0"/>
            </a:endParaRPr>
          </a:p>
          <a:p>
            <a:endParaRPr lang="tr-TR" dirty="0">
              <a:solidFill>
                <a:srgbClr val="002060"/>
              </a:solidFill>
              <a:latin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3969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_16x9_TP102801080">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B72590D-5915-4114-80CA-242FE4083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TM04033937[[fn=Uçak İzi]]</Template>
  <TotalTime>0</TotalTime>
  <Words>3301</Words>
  <Application>Microsoft Office PowerPoint</Application>
  <PresentationFormat>Özel</PresentationFormat>
  <Paragraphs>344</Paragraphs>
  <Slides>50</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50</vt:i4>
      </vt:variant>
    </vt:vector>
  </HeadingPairs>
  <TitlesOfParts>
    <vt:vector size="58" baseType="lpstr">
      <vt:lpstr>Arial</vt:lpstr>
      <vt:lpstr>Book Antiqua</vt:lpstr>
      <vt:lpstr>Bookman Old Style</vt:lpstr>
      <vt:lpstr>Calibri</vt:lpstr>
      <vt:lpstr>Corbel</vt:lpstr>
      <vt:lpstr>Times New Roman</vt:lpstr>
      <vt:lpstr>Wingdings</vt:lpstr>
      <vt:lpstr>Marketing_16x9_TP102801080</vt:lpstr>
      <vt:lpstr>KAMU İHALE KANUNU</vt:lpstr>
      <vt:lpstr>4734 SAYILI KANUNUN KAPSAMI</vt:lpstr>
      <vt:lpstr>İHALE NEDİR ?</vt:lpstr>
      <vt:lpstr>İHALE SÜRECİ</vt:lpstr>
      <vt:lpstr>UYGULAMA İLKELERİ</vt:lpstr>
      <vt:lpstr>İHALE KOMİSYONU</vt:lpstr>
      <vt:lpstr>İHALE KOMİSYONU</vt:lpstr>
      <vt:lpstr>İHALE İŞLEM DOSYASI MADDE-7</vt:lpstr>
      <vt:lpstr>EŞİK DEĞERLER MADDE-8</vt:lpstr>
      <vt:lpstr>YAKLAŞIK MALİYETE İLİŞKİN İLKELER</vt:lpstr>
      <vt:lpstr>İHALEYE KATILIMDA YETERLİK KURALLARI MADDE 10</vt:lpstr>
      <vt:lpstr>PowerPoint Sunusu</vt:lpstr>
      <vt:lpstr>FİYAT ARAŞTIRMASI YAPILIRKEN DİKKAT EDİLECEK HUSUSLAR</vt:lpstr>
      <vt:lpstr>İHALE SÜRELERİ</vt:lpstr>
      <vt:lpstr>B) Yaklaşık Maliyeti 8 İnci Maddede Belirtilen Eşik Değerlerin Altında Kalan İhalelerden;</vt:lpstr>
      <vt:lpstr>TEKNİK ŞARTNAME</vt:lpstr>
      <vt:lpstr> TEKNİK ŞARTNAME   (GENEL KRİTERLER)</vt:lpstr>
      <vt:lpstr>TEKNİK ŞARTNAME (Belirli Standartlara Yer Verilmesi-Marka Model)</vt:lpstr>
      <vt:lpstr>İHALE USULLERİ VE UYGULAMASI</vt:lpstr>
      <vt:lpstr>İHALE USULLERİ</vt:lpstr>
      <vt:lpstr>BELLİ İSTEKLİLER ARASINDA İHALE USULÜ </vt:lpstr>
      <vt:lpstr>PAZARLIK USULU MADDE-21 </vt:lpstr>
      <vt:lpstr>DOĞRUDAN TEMİN MADDE-22</vt:lpstr>
      <vt:lpstr>DOĞRUDAN TEMİN </vt:lpstr>
      <vt:lpstr>İHALE DOKÜMANININ İÇERİĞİ</vt:lpstr>
      <vt:lpstr>TEKLİFLERİN GEÇERLİLİK SÜRESİ MADDE-32</vt:lpstr>
      <vt:lpstr>GEÇİCİ TEMİNAT MADDE-33</vt:lpstr>
      <vt:lpstr>İHALE KOMİSYONU ÇALIŞMALARI</vt:lpstr>
      <vt:lpstr>ZARFLARIN AÇILMASI   MADDE-36 </vt:lpstr>
      <vt:lpstr>PowerPoint Sunusu</vt:lpstr>
      <vt:lpstr>2. OTURUM-TEKLİFLERİN DEĞERLENDİRİLMESİ  MADDE-37 </vt:lpstr>
      <vt:lpstr>PowerPoint Sunusu</vt:lpstr>
      <vt:lpstr>AŞIRI DÜŞÜK TEKLİFLER </vt:lpstr>
      <vt:lpstr>İHALE KOMİSYONU;</vt:lpstr>
      <vt:lpstr>BÜTÜN TEKLİFLERİN REDDEDİLMESİ VE İHALENİN İPTALİ </vt:lpstr>
      <vt:lpstr>İHALENİN KARARA BAĞLANMASI VE ONAYLANMASI</vt:lpstr>
      <vt:lpstr>PowerPoint Sunusu</vt:lpstr>
      <vt:lpstr>KESİNLEŞEN İHALE KARARLARININ BİLDİRİLMESİ (MADDE-41)</vt:lpstr>
      <vt:lpstr>SÖZLEŞMEYE DAVET MADDE-42</vt:lpstr>
      <vt:lpstr>KESİN TEMİNAT MADDE-43</vt:lpstr>
      <vt:lpstr>SÖZLEŞME YAPILMASINDA İSTEKLİNİN GÖREV VE SORUMLULUĞU MADDE-44</vt:lpstr>
      <vt:lpstr>SÖZLEŞME YAPILMASINDA İDARENİN GÖREV VE SORUMLULUĞU MADDE-45</vt:lpstr>
      <vt:lpstr>İHALENİN SÖZLEŞMEYE BAĞLANMASI MADDE-46</vt:lpstr>
      <vt:lpstr>SONUÇ BİLDİRİMİ MADDE-47</vt:lpstr>
      <vt:lpstr>İDAREYE ŞİKAYET BAŞVURUSU MADDE-55</vt:lpstr>
      <vt:lpstr>KİK’E İTİRAZEN ŞİKAYET BAŞVURUSU</vt:lpstr>
      <vt:lpstr>PowerPoint Sunusu</vt:lpstr>
      <vt:lpstr>İHALELERE KATILMAKTAN YASAKLAMA MADDE-58</vt:lpstr>
      <vt:lpstr>PowerPoint Sunusu</vt:lpstr>
      <vt:lpstr>PowerPoint Sunusu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2016-10-25T11:42:58Z</dcterms:created>
  <dcterms:modified xsi:type="dcterms:W3CDTF">2016-11-02T22:25:46Z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