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19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13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33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9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75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40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65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1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7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9209-9A84-4224-BC7A-18AF9EF42D9F}" type="datetimeFigureOut">
              <a:rPr lang="tr-TR" smtClean="0"/>
              <a:t>24.07.2019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7883-F0D2-4A57-A16B-5DB817FC99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08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30243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MUHTASAR </a:t>
            </a:r>
            <a:r>
              <a:rPr lang="tr-TR" b="1" dirty="0"/>
              <a:t>VE PRİM HİZMET BEYANNAMESİ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2700" b="1" dirty="0" smtClean="0"/>
              <a:t>2019</a:t>
            </a:r>
            <a:endParaRPr lang="tr-TR" sz="27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40960" cy="22070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Nami ARI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Muhasebe Yetkilisi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KARABÜK ÜNİVERSİTESİ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7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5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6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1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61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6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3042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TEŞEKKÜR EDERİZ…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Strateji Geliştirme Daire Başkanlığı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50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Muhtasar </a:t>
            </a:r>
            <a:r>
              <a:rPr lang="tr-TR" sz="3600" b="1" dirty="0"/>
              <a:t>ve Prim </a:t>
            </a:r>
            <a:r>
              <a:rPr lang="tr-TR" sz="3600" b="1" dirty="0" smtClean="0"/>
              <a:t>Hizmet Beyannamesi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3346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r-TR" sz="1400" dirty="0" smtClean="0">
                <a:solidFill>
                  <a:schemeClr val="bg1"/>
                </a:solidFill>
              </a:rPr>
              <a:t>      </a:t>
            </a:r>
            <a:r>
              <a:rPr lang="tr-TR" sz="1400" dirty="0" smtClean="0">
                <a:solidFill>
                  <a:srgbClr val="C00000"/>
                </a:solidFill>
              </a:rPr>
              <a:t>UYGULAMAYA ESAS DAYANAK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2699792" y="1340768"/>
            <a:ext cx="3816424" cy="1315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/>
              <a:t>193 sayılı Gelir Vergisi Kanununun 98/A maddesinin verdiği yetkiye istinaden ve 5510 sayılı Kanunun 86. </a:t>
            </a:r>
            <a:r>
              <a:rPr lang="tr-TR" sz="1100" b="1" dirty="0" smtClean="0"/>
              <a:t>maddesine dayanılarak </a:t>
            </a:r>
            <a:r>
              <a:rPr lang="tr-TR" sz="1100" b="1" dirty="0"/>
              <a:t>hazırlanmıştır.  </a:t>
            </a:r>
            <a:endParaRPr lang="tr-TR" sz="11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411760" y="2852868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MUHTASAR </a:t>
            </a:r>
            <a:r>
              <a:rPr lang="tr-TR" sz="1600" b="1" dirty="0"/>
              <a:t>BEYANNAME </a:t>
            </a:r>
            <a:endParaRPr lang="tr-TR" sz="16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5004048" y="2852868"/>
            <a:ext cx="19442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AYLIK </a:t>
            </a:r>
            <a:r>
              <a:rPr lang="tr-TR" sz="1600" b="1" dirty="0"/>
              <a:t>PRİM VE HİZMET BELGESİ </a:t>
            </a:r>
            <a:endParaRPr lang="tr-T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4067"/>
            <a:ext cx="1008113" cy="6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4067"/>
            <a:ext cx="1008112" cy="59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ağa Bükülü Ok 6"/>
          <p:cNvSpPr/>
          <p:nvPr/>
        </p:nvSpPr>
        <p:spPr>
          <a:xfrm>
            <a:off x="2704930" y="3861048"/>
            <a:ext cx="731520" cy="792088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Sola Bükülü Ok 7"/>
          <p:cNvSpPr/>
          <p:nvPr/>
        </p:nvSpPr>
        <p:spPr>
          <a:xfrm>
            <a:off x="5784696" y="3861048"/>
            <a:ext cx="731520" cy="792088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40872" y="3916254"/>
            <a:ext cx="1969524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MUHTASAR </a:t>
            </a:r>
            <a:r>
              <a:rPr lang="tr-TR" sz="1400" b="1" dirty="0"/>
              <a:t>VE PRİM HİZMET BEYANNAMESİ 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339752" y="5373216"/>
            <a:ext cx="4608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VERGİ </a:t>
            </a:r>
            <a:r>
              <a:rPr lang="tr-TR" sz="1400" b="1" dirty="0"/>
              <a:t>KESİNTİLERİ </a:t>
            </a:r>
            <a:endParaRPr lang="tr-TR" sz="1400" b="1" dirty="0" smtClean="0"/>
          </a:p>
          <a:p>
            <a:pPr algn="ctr"/>
            <a:r>
              <a:rPr lang="tr-TR" sz="1400" b="1" dirty="0" smtClean="0"/>
              <a:t>+ </a:t>
            </a:r>
          </a:p>
          <a:p>
            <a:pPr algn="ctr"/>
            <a:r>
              <a:rPr lang="tr-TR" sz="1400" b="1" dirty="0" smtClean="0"/>
              <a:t>SİGORTALININ </a:t>
            </a:r>
            <a:r>
              <a:rPr lang="tr-TR" sz="1400" b="1" dirty="0"/>
              <a:t>SİGORTA PRİMLERİ VE KAZANÇLARI TOPLAMI + PRİM ÖDEME GÜN SAYILARI </a:t>
            </a:r>
            <a:endParaRPr lang="tr-TR" sz="1400" dirty="0"/>
          </a:p>
        </p:txBody>
      </p:sp>
      <p:sp>
        <p:nvSpPr>
          <p:cNvPr id="11" name="Aşağı Ok 10"/>
          <p:cNvSpPr/>
          <p:nvPr/>
        </p:nvSpPr>
        <p:spPr>
          <a:xfrm>
            <a:off x="4478031" y="5017233"/>
            <a:ext cx="259946" cy="28397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2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Elektronik </a:t>
            </a:r>
            <a:r>
              <a:rPr lang="tr-TR" sz="3600" b="1" dirty="0">
                <a:solidFill>
                  <a:srgbClr val="FF0000"/>
                </a:solidFill>
              </a:rPr>
              <a:t>Ortamda Beyanname Verme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886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Muhtasar ve Hizmet Beyannamesi;</a:t>
            </a:r>
          </a:p>
          <a:p>
            <a:r>
              <a:rPr lang="tr-TR" sz="2400" dirty="0" smtClean="0"/>
              <a:t>Elektronik Ortamda Gönderilecektir. Bu işlem için öncelikle;</a:t>
            </a:r>
          </a:p>
          <a:p>
            <a:pPr algn="just"/>
            <a:r>
              <a:rPr lang="tr-TR" sz="2400" dirty="0"/>
              <a:t>4A Kapsamında personel çalıştıran her bir birim kendi adına var olan potansiyel VKN üzerinden e-beyanname düzenleyebilmek için önce Defterdarlıktan “MUH_SGK” işlemine birim tanımlamasını açtıracak ve ilgili şifrelerini alacaklardır.</a:t>
            </a:r>
          </a:p>
          <a:p>
            <a:pPr algn="just"/>
            <a:r>
              <a:rPr lang="tr-TR" sz="2400" dirty="0"/>
              <a:t>Daha sonra SGK il Müdürlüğüne gidilerek her bir birim kendi VKN ile SGK Sicil numaralarını e-beyanname bildirimde hataya sebebiyet vermemek için kontrol ettirerek eşitleyeceklerdir</a:t>
            </a:r>
            <a:r>
              <a:rPr lang="tr-TR" sz="1700" dirty="0"/>
              <a:t>.</a:t>
            </a:r>
          </a:p>
          <a:p>
            <a:endParaRPr lang="tr-TR" sz="1700" dirty="0" smtClean="0"/>
          </a:p>
          <a:p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27584" y="5013176"/>
            <a:ext cx="7416824" cy="117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>
                <a:solidFill>
                  <a:srgbClr val="FF0000"/>
                </a:solidFill>
              </a:rPr>
              <a:t>NOT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/>
              <a:t>Bu aşamada Vergi Dairesi ile SGK eşleşmesinde; İsimlerde Harf, VKN ve SGK Sicillerde Rakam, Karakter işaretlerinde uyum tam olmalı; yoksa sistem hata verecektir.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474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Elektronik Ortamda Beyanname Verme </a:t>
            </a:r>
            <a:endParaRPr lang="tr-T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91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BEYANNAMENİN VERİLECEĞİ VERGİ DAİRESİ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Yetkili Vergi Dairesi;</a:t>
            </a:r>
          </a:p>
          <a:p>
            <a:r>
              <a:rPr lang="tr-TR" dirty="0" smtClean="0"/>
              <a:t>Gerçek Kişiler dışında kalan kurumlar için kanuni merkezi/iş yerinin bulunduğu yer vergi dairesidir.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3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85010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BEYANNAMENİN VERİLME ZAMANI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400" dirty="0" smtClean="0"/>
              <a:t>Vergilendirme dönemini takip eden ayın 18’inci iş günü mesai bitimi son bildirimdir.</a:t>
            </a:r>
          </a:p>
          <a:p>
            <a:r>
              <a:rPr lang="tr-TR" sz="2400" dirty="0" smtClean="0"/>
              <a:t>Ayın 15’i ile takip eden ayın 14’ü arasındaki çalışmaları karşılığı ücret alan sigortalılar için beyan dönemi 15’inci günün içinde bulunduğu aydır.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NOT : Bildirimi </a:t>
            </a:r>
            <a:r>
              <a:rPr lang="tr-TR" sz="2400" dirty="0">
                <a:solidFill>
                  <a:srgbClr val="FF0000"/>
                </a:solidFill>
              </a:rPr>
              <a:t>süresi içerisinde vermeyen veya hatalı bildirimlerden kaynaklanan idari para cezasını beyan vermekle yükümlü personeller sorumludur.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623325" y="4941168"/>
            <a:ext cx="772331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Örneğin; 15 </a:t>
            </a:r>
            <a:r>
              <a:rPr lang="tr-TR" sz="2000" dirty="0" smtClean="0"/>
              <a:t>Temmuz- </a:t>
            </a:r>
            <a:r>
              <a:rPr lang="tr-TR" sz="2000" dirty="0"/>
              <a:t>14 </a:t>
            </a:r>
            <a:r>
              <a:rPr lang="tr-TR" sz="2000" dirty="0" smtClean="0"/>
              <a:t>Ağustos </a:t>
            </a:r>
            <a:r>
              <a:rPr lang="tr-TR" sz="2000" dirty="0"/>
              <a:t>bildirimi en geç 18 </a:t>
            </a:r>
            <a:r>
              <a:rPr lang="tr-TR" sz="2000" dirty="0" smtClean="0"/>
              <a:t>Ağustos’a </a:t>
            </a:r>
            <a:r>
              <a:rPr lang="tr-TR" sz="2000" dirty="0"/>
              <a:t>kadar bildirilecek( Her dönem için en geç ilgili ayın 18’inci iş günü mesai bitimi son bildirimdir.); ancak dönemi </a:t>
            </a:r>
            <a:r>
              <a:rPr lang="tr-TR" sz="2000" dirty="0" smtClean="0"/>
              <a:t>Temmuz </a:t>
            </a:r>
            <a:r>
              <a:rPr lang="tr-TR" sz="2000" dirty="0"/>
              <a:t>seçilecektir.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349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MUHTASAR VE PRİM HİZMET BEYANNAMESİ BİLDİRİMİNDE DİKKAT EDİLECEK KONULAR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tr-TR" sz="2400" dirty="0"/>
              <a:t>İlgili personeller hangi kapsamda çalıştırılıyorsa iş kolu ona göre açılacaktır. Yarım çalışmalar da iş koluna dahil edilecektir.</a:t>
            </a:r>
          </a:p>
          <a:p>
            <a:pPr algn="just"/>
            <a:r>
              <a:rPr lang="tr-TR" sz="2400" dirty="0" smtClean="0"/>
              <a:t>Tescil </a:t>
            </a:r>
            <a:r>
              <a:rPr lang="tr-TR" sz="2400" dirty="0"/>
              <a:t>ilk isimler ile işe başlama isim listeleri aynı olacaktır.</a:t>
            </a:r>
          </a:p>
          <a:p>
            <a:pPr algn="just"/>
            <a:r>
              <a:rPr lang="tr-TR" sz="2400" dirty="0"/>
              <a:t>Beyan her ay verilmeyecek ise; diğer ay için “beyan var” veya “beyan yok” kutucuğu seçilecektir. Beyan olmadığı halde “beyan var” kutucuğu seçildi ise ertesi ay boş beyan düzenlenecektir</a:t>
            </a:r>
            <a:r>
              <a:rPr lang="tr-TR" sz="2400" dirty="0" smtClean="0"/>
              <a:t>.</a:t>
            </a:r>
          </a:p>
          <a:p>
            <a:pPr algn="just"/>
            <a:endParaRPr lang="tr-TR" sz="2800" dirty="0"/>
          </a:p>
          <a:p>
            <a:pPr algn="just"/>
            <a:endParaRPr lang="tr-TR" sz="2600" dirty="0"/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27584" y="4509120"/>
            <a:ext cx="77048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NOT:  </a:t>
            </a:r>
            <a:r>
              <a:rPr lang="tr-TR" sz="2400" dirty="0">
                <a:solidFill>
                  <a:schemeClr val="bg1"/>
                </a:solidFill>
              </a:rPr>
              <a:t>Boş beyan verilmediği takdirde idari para cezası uygulanacaktır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220072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779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MUHTASAR VE PRİM HİZMET BEYANNAMESİ BİLDİRİMİNDE DİKKAT EDİLECEK KONULAR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tr-TR" sz="2400" dirty="0"/>
              <a:t>SGK Sistemine kişi bazlı bilgilerin giriliş aşamasında kişi bazlı AGİ bilgileri de girilecektir.</a:t>
            </a:r>
          </a:p>
          <a:p>
            <a:pPr algn="just"/>
            <a:r>
              <a:rPr lang="tr-TR" sz="2400" dirty="0"/>
              <a:t>Ekler kısmında işyeri bilgisi “2” seçilecektir. </a:t>
            </a:r>
            <a:r>
              <a:rPr lang="tr-TR" sz="2400" dirty="0" err="1"/>
              <a:t>Naca</a:t>
            </a:r>
            <a:r>
              <a:rPr lang="tr-TR" sz="2400" dirty="0"/>
              <a:t> Kodu: Eğitim Faaliyetleri “854201” seçilecektir.</a:t>
            </a:r>
          </a:p>
          <a:p>
            <a:pPr algn="just"/>
            <a:r>
              <a:rPr lang="tr-TR" sz="2400" dirty="0" smtClean="0"/>
              <a:t>Beyan </a:t>
            </a:r>
            <a:r>
              <a:rPr lang="tr-TR" sz="2400" dirty="0"/>
              <a:t>verildiğinde hata fark edildiyse, iptal beyanı verilir. Daha sonra ek beyan ile düzeltme yapılarak doğru beyan verilir. </a:t>
            </a:r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55576" y="4280453"/>
            <a:ext cx="77048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Not</a:t>
            </a:r>
            <a:r>
              <a:rPr lang="tr-TR" sz="2400" dirty="0">
                <a:solidFill>
                  <a:srgbClr val="FF0000"/>
                </a:solidFill>
              </a:rPr>
              <a:t>: </a:t>
            </a:r>
            <a:r>
              <a:rPr lang="tr-TR" sz="2400" dirty="0">
                <a:solidFill>
                  <a:schemeClr val="bg1"/>
                </a:solidFill>
              </a:rPr>
              <a:t>Asıl beyan bir defa verilir. Hata sonrası ek Beyan olacaktır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803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MUHTASAR VE PRİM HİZMET BEYANNAMESİ BİLDİRİMİNDE DİKKAT EDİLECEK KONULAR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tr-TR" sz="2400" dirty="0"/>
              <a:t>31. Maddeye göre görevlendirilenler ders saati (Her 7,5 saat 1 gün + 7,5 saatten sonraki küsuratlar tam güne tekabül eder)üzerinden gün hesabı yapılır.</a:t>
            </a:r>
          </a:p>
          <a:p>
            <a:pPr algn="just"/>
            <a:r>
              <a:rPr lang="tr-TR" sz="2400" dirty="0"/>
              <a:t>İlgili Birim e-beyanname bildiriminde bulunurken Ödeme Emri Belgesi üzerinden oto-kontrolünü yaparak hata payını en aza indirecektir. Daha sonra alınan bildirim fişlerinin </a:t>
            </a:r>
            <a:r>
              <a:rPr lang="tr-TR" sz="2400" dirty="0" smtClean="0"/>
              <a:t>ikişer </a:t>
            </a:r>
            <a:r>
              <a:rPr lang="tr-TR" sz="2400" dirty="0"/>
              <a:t>nüshasını en geç ilgili ayın 18’i mesai bitimine kadar strateji birimine ıslak imzalı elden teslim edeceklerdir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 err="1"/>
              <a:t>Tübitak</a:t>
            </a:r>
            <a:r>
              <a:rPr lang="tr-TR" sz="2400" dirty="0"/>
              <a:t> Burslarında aynı ayda verilecek ve verilmesi olayına dikkat edilecektir.</a:t>
            </a:r>
          </a:p>
          <a:p>
            <a:pPr algn="just"/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544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544</Words>
  <Application>Microsoft Office PowerPoint</Application>
  <PresentationFormat>Ekran Gösterisi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MUHTASAR VE PRİM HİZMET BEYANNAMESİ  2019</vt:lpstr>
      <vt:lpstr>Muhtasar ve Prim Hizmet Beyannamesi </vt:lpstr>
      <vt:lpstr>Elektronik Ortamda Beyanname Verme </vt:lpstr>
      <vt:lpstr>Elektronik Ortamda Beyanname Verme </vt:lpstr>
      <vt:lpstr>BEYANNAMENİN VERİLECEĞİ VERGİ DAİRESİ</vt:lpstr>
      <vt:lpstr>BEYANNAMENİN VERİLME ZAMANI</vt:lpstr>
      <vt:lpstr>MUHTASAR VE PRİM HİZMET BEYANNAMESİ BİLDİRİMİNDE DİKKAT EDİLECEK KONULAR</vt:lpstr>
      <vt:lpstr>MUHTASAR VE PRİM HİZMET BEYANNAMESİ BİLDİRİMİNDE DİKKAT EDİLECEK KONULAR</vt:lpstr>
      <vt:lpstr>MUHTASAR VE PRİM HİZMET BEYANNAMESİ BİLDİRİMİNDE DİKKAT EDİLECEK KONULAR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EDERİZ…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MUHTASAR VE PRİM HİZMET BEYANNAMESİ  2019</dc:title>
  <dc:creator>3945</dc:creator>
  <cp:lastModifiedBy>user</cp:lastModifiedBy>
  <cp:revision>21</cp:revision>
  <dcterms:created xsi:type="dcterms:W3CDTF">2019-07-16T08:15:33Z</dcterms:created>
  <dcterms:modified xsi:type="dcterms:W3CDTF">2019-07-24T11:55:06Z</dcterms:modified>
</cp:coreProperties>
</file>